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13"/>
  </p:notesMasterIdLst>
  <p:handoutMasterIdLst>
    <p:handoutMasterId r:id="rId14"/>
  </p:handoutMasterIdLst>
  <p:sldIdLst>
    <p:sldId id="256" r:id="rId6"/>
    <p:sldId id="272" r:id="rId7"/>
    <p:sldId id="279" r:id="rId8"/>
    <p:sldId id="273" r:id="rId9"/>
    <p:sldId id="274" r:id="rId10"/>
    <p:sldId id="277" r:id="rId11"/>
    <p:sldId id="276" r:id="rId12"/>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53" userDrawn="1">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47EF332-636A-E208-1649-EDF1A51C7457}" name="TURNER, Andrew (Public Health)" initials="TH" userId="S::andrew.turner2@cheshireeast.gov.uk::c6e81dd2-8c73-48a5-bddc-e9166898c3b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E2E9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32FA473-2CC2-4FC0-ADE1-3A001ADA9295}" v="354" dt="2025-01-24T11:07:47.4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940" y="36"/>
      </p:cViewPr>
      <p:guideLst>
        <p:guide orient="horz" pos="1053"/>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5/10/relationships/revisionInfo" Target="revisionInfo.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62FC77A-9028-434C-9F2D-9EA9C361883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97B75DFD-935D-43E9-9628-E3107ACED71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83F794-6AD9-4E99-8985-F5B856C805E9}" type="datetimeFigureOut">
              <a:rPr lang="en-GB" smtClean="0"/>
              <a:t>24/01/2025</a:t>
            </a:fld>
            <a:endParaRPr lang="en-GB"/>
          </a:p>
        </p:txBody>
      </p:sp>
      <p:sp>
        <p:nvSpPr>
          <p:cNvPr id="4" name="Footer Placeholder 3">
            <a:extLst>
              <a:ext uri="{FF2B5EF4-FFF2-40B4-BE49-F238E27FC236}">
                <a16:creationId xmlns:a16="http://schemas.microsoft.com/office/drawing/2014/main" id="{BAEB2D4E-E8BC-4C68-8CF1-A4771555EB4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15369B45-8825-4CCF-B023-C87ADE793D8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37D8FFD-9DDF-46DC-B945-43310987C413}" type="slidenum">
              <a:rPr lang="en-GB" smtClean="0"/>
              <a:t>‹#›</a:t>
            </a:fld>
            <a:endParaRPr lang="en-GB"/>
          </a:p>
        </p:txBody>
      </p:sp>
    </p:spTree>
    <p:extLst>
      <p:ext uri="{BB962C8B-B14F-4D97-AF65-F5344CB8AC3E}">
        <p14:creationId xmlns:p14="http://schemas.microsoft.com/office/powerpoint/2010/main" val="1854568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8EE266-6D99-4CE6-8160-1344B5492A2F}" type="datetimeFigureOut">
              <a:rPr lang="en-GB" smtClean="0"/>
              <a:t>24/01/2025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B89E29-0122-40FA-9007-0630156C33A5}" type="slidenum">
              <a:rPr lang="en-GB" smtClean="0"/>
              <a:t>‹#›</a:t>
            </a:fld>
            <a:endParaRPr lang="en-GB"/>
          </a:p>
        </p:txBody>
      </p:sp>
    </p:spTree>
    <p:extLst>
      <p:ext uri="{BB962C8B-B14F-4D97-AF65-F5344CB8AC3E}">
        <p14:creationId xmlns:p14="http://schemas.microsoft.com/office/powerpoint/2010/main" val="138099482"/>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nvPr>
        </p:nvSpPr>
        <p:spPr/>
        <p:txBody>
          <a:bodyPr/>
          <a:lstStyle/>
          <a:p>
            <a:endParaRPr lang="en-GB"/>
          </a:p>
        </p:txBody>
      </p:sp>
      <p:sp>
        <p:nvSpPr>
          <p:cNvPr id="6" name="Slide Number Placeholder 5"/>
          <p:cNvSpPr>
            <a:spLocks noGrp="1"/>
          </p:cNvSpPr>
          <p:nvPr>
            <p:ph type="sldNum" sz="quarter" idx="5"/>
          </p:nvPr>
        </p:nvSpPr>
        <p:spPr/>
        <p:txBody>
          <a:bodyPr/>
          <a:lstStyle/>
          <a:p>
            <a:fld id="{49B89E29-0122-40FA-9007-0630156C33A5}" type="slidenum">
              <a:rPr lang="en-GB" smtClean="0"/>
              <a:t>1</a:t>
            </a:fld>
            <a:endParaRPr lang="en-GB"/>
          </a:p>
        </p:txBody>
      </p:sp>
    </p:spTree>
    <p:extLst>
      <p:ext uri="{BB962C8B-B14F-4D97-AF65-F5344CB8AC3E}">
        <p14:creationId xmlns:p14="http://schemas.microsoft.com/office/powerpoint/2010/main" val="26208339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nvPr>
        </p:nvSpPr>
        <p:spPr/>
        <p:txBody>
          <a:bodyPr/>
          <a:lstStyle/>
          <a:p>
            <a:endParaRPr lang="en-GB"/>
          </a:p>
        </p:txBody>
      </p:sp>
      <p:sp>
        <p:nvSpPr>
          <p:cNvPr id="6" name="Slide Number Placeholder 5"/>
          <p:cNvSpPr>
            <a:spLocks noGrp="1"/>
          </p:cNvSpPr>
          <p:nvPr>
            <p:ph type="sldNum" sz="quarter" idx="5"/>
          </p:nvPr>
        </p:nvSpPr>
        <p:spPr/>
        <p:txBody>
          <a:bodyPr/>
          <a:lstStyle/>
          <a:p>
            <a:fld id="{49B89E29-0122-40FA-9007-0630156C33A5}" type="slidenum">
              <a:rPr lang="en-GB" smtClean="0"/>
              <a:t>2</a:t>
            </a:fld>
            <a:endParaRPr lang="en-GB"/>
          </a:p>
        </p:txBody>
      </p:sp>
    </p:spTree>
    <p:extLst>
      <p:ext uri="{BB962C8B-B14F-4D97-AF65-F5344CB8AC3E}">
        <p14:creationId xmlns:p14="http://schemas.microsoft.com/office/powerpoint/2010/main" val="41865299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nvPr>
        </p:nvSpPr>
        <p:spPr/>
        <p:txBody>
          <a:bodyPr/>
          <a:lstStyle/>
          <a:p>
            <a:endParaRPr lang="en-GB"/>
          </a:p>
        </p:txBody>
      </p:sp>
      <p:sp>
        <p:nvSpPr>
          <p:cNvPr id="6" name="Slide Number Placeholder 5"/>
          <p:cNvSpPr>
            <a:spLocks noGrp="1"/>
          </p:cNvSpPr>
          <p:nvPr>
            <p:ph type="sldNum" sz="quarter" idx="5"/>
          </p:nvPr>
        </p:nvSpPr>
        <p:spPr/>
        <p:txBody>
          <a:bodyPr/>
          <a:lstStyle/>
          <a:p>
            <a:fld id="{49B89E29-0122-40FA-9007-0630156C33A5}" type="slidenum">
              <a:rPr lang="en-GB" smtClean="0"/>
              <a:t>4</a:t>
            </a:fld>
            <a:endParaRPr lang="en-GB"/>
          </a:p>
        </p:txBody>
      </p:sp>
    </p:spTree>
    <p:extLst>
      <p:ext uri="{BB962C8B-B14F-4D97-AF65-F5344CB8AC3E}">
        <p14:creationId xmlns:p14="http://schemas.microsoft.com/office/powerpoint/2010/main" val="41098510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nvPr>
        </p:nvSpPr>
        <p:spPr/>
        <p:txBody>
          <a:bodyPr/>
          <a:lstStyle/>
          <a:p>
            <a:endParaRPr lang="en-GB"/>
          </a:p>
        </p:txBody>
      </p:sp>
      <p:sp>
        <p:nvSpPr>
          <p:cNvPr id="6" name="Slide Number Placeholder 5"/>
          <p:cNvSpPr>
            <a:spLocks noGrp="1"/>
          </p:cNvSpPr>
          <p:nvPr>
            <p:ph type="sldNum" sz="quarter" idx="5"/>
          </p:nvPr>
        </p:nvSpPr>
        <p:spPr/>
        <p:txBody>
          <a:bodyPr/>
          <a:lstStyle/>
          <a:p>
            <a:fld id="{49B89E29-0122-40FA-9007-0630156C33A5}" type="slidenum">
              <a:rPr lang="en-GB" smtClean="0"/>
              <a:t>5</a:t>
            </a:fld>
            <a:endParaRPr lang="en-GB"/>
          </a:p>
        </p:txBody>
      </p:sp>
    </p:spTree>
    <p:extLst>
      <p:ext uri="{BB962C8B-B14F-4D97-AF65-F5344CB8AC3E}">
        <p14:creationId xmlns:p14="http://schemas.microsoft.com/office/powerpoint/2010/main" val="21244076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nvPr>
        </p:nvSpPr>
        <p:spPr/>
        <p:txBody>
          <a:bodyPr/>
          <a:lstStyle/>
          <a:p>
            <a:endParaRPr lang="en-GB"/>
          </a:p>
        </p:txBody>
      </p:sp>
      <p:sp>
        <p:nvSpPr>
          <p:cNvPr id="6" name="Slide Number Placeholder 5"/>
          <p:cNvSpPr>
            <a:spLocks noGrp="1"/>
          </p:cNvSpPr>
          <p:nvPr>
            <p:ph type="sldNum" sz="quarter" idx="5"/>
          </p:nvPr>
        </p:nvSpPr>
        <p:spPr/>
        <p:txBody>
          <a:bodyPr/>
          <a:lstStyle/>
          <a:p>
            <a:fld id="{49B89E29-0122-40FA-9007-0630156C33A5}" type="slidenum">
              <a:rPr lang="en-GB" smtClean="0"/>
              <a:t>6</a:t>
            </a:fld>
            <a:endParaRPr lang="en-GB"/>
          </a:p>
        </p:txBody>
      </p:sp>
    </p:spTree>
    <p:extLst>
      <p:ext uri="{BB962C8B-B14F-4D97-AF65-F5344CB8AC3E}">
        <p14:creationId xmlns:p14="http://schemas.microsoft.com/office/powerpoint/2010/main" val="16405282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nvPr>
        </p:nvSpPr>
        <p:spPr/>
        <p:txBody>
          <a:bodyPr/>
          <a:lstStyle/>
          <a:p>
            <a:endParaRPr lang="en-GB"/>
          </a:p>
        </p:txBody>
      </p:sp>
      <p:sp>
        <p:nvSpPr>
          <p:cNvPr id="6" name="Slide Number Placeholder 5"/>
          <p:cNvSpPr>
            <a:spLocks noGrp="1"/>
          </p:cNvSpPr>
          <p:nvPr>
            <p:ph type="sldNum" sz="quarter" idx="5"/>
          </p:nvPr>
        </p:nvSpPr>
        <p:spPr/>
        <p:txBody>
          <a:bodyPr/>
          <a:lstStyle/>
          <a:p>
            <a:fld id="{49B89E29-0122-40FA-9007-0630156C33A5}" type="slidenum">
              <a:rPr lang="en-GB" smtClean="0"/>
              <a:t>7</a:t>
            </a:fld>
            <a:endParaRPr lang="en-GB"/>
          </a:p>
        </p:txBody>
      </p:sp>
    </p:spTree>
    <p:extLst>
      <p:ext uri="{BB962C8B-B14F-4D97-AF65-F5344CB8AC3E}">
        <p14:creationId xmlns:p14="http://schemas.microsoft.com/office/powerpoint/2010/main" val="25309806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GB"/>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254F53D5-3FB5-D647-824E-DCDD17AAB71F}" type="datetimeFigureOut">
              <a:rPr lang="en-US" smtClean="0"/>
              <a:t>1/24/2025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5ECE98-C779-5A43-ABD5-DBF5B9FB8B24}" type="slidenum">
              <a:rPr lang="en-US" smtClean="0"/>
              <a:t>‹#›</a:t>
            </a:fld>
            <a:endParaRPr lang="en-US"/>
          </a:p>
        </p:txBody>
      </p:sp>
    </p:spTree>
    <p:extLst>
      <p:ext uri="{BB962C8B-B14F-4D97-AF65-F5344CB8AC3E}">
        <p14:creationId xmlns:p14="http://schemas.microsoft.com/office/powerpoint/2010/main" val="3908031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54F53D5-3FB5-D647-824E-DCDD17AAB71F}" type="datetimeFigureOut">
              <a:rPr lang="en-US" smtClean="0"/>
              <a:t>1/24/2025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5ECE98-C779-5A43-ABD5-DBF5B9FB8B24}" type="slidenum">
              <a:rPr lang="en-US" smtClean="0"/>
              <a:t>‹#›</a:t>
            </a:fld>
            <a:endParaRPr lang="en-US"/>
          </a:p>
        </p:txBody>
      </p:sp>
    </p:spTree>
    <p:extLst>
      <p:ext uri="{BB962C8B-B14F-4D97-AF65-F5344CB8AC3E}">
        <p14:creationId xmlns:p14="http://schemas.microsoft.com/office/powerpoint/2010/main" val="2209630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54F53D5-3FB5-D647-824E-DCDD17AAB71F}" type="datetimeFigureOut">
              <a:rPr lang="en-US" smtClean="0"/>
              <a:t>1/24/2025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5ECE98-C779-5A43-ABD5-DBF5B9FB8B24}" type="slidenum">
              <a:rPr lang="en-US" smtClean="0"/>
              <a:t>‹#›</a:t>
            </a:fld>
            <a:endParaRPr lang="en-US"/>
          </a:p>
        </p:txBody>
      </p:sp>
    </p:spTree>
    <p:extLst>
      <p:ext uri="{BB962C8B-B14F-4D97-AF65-F5344CB8AC3E}">
        <p14:creationId xmlns:p14="http://schemas.microsoft.com/office/powerpoint/2010/main" val="2914529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54F53D5-3FB5-D647-824E-DCDD17AAB71F}" type="datetimeFigureOut">
              <a:rPr lang="en-US" smtClean="0"/>
              <a:t>1/24/2025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5ECE98-C779-5A43-ABD5-DBF5B9FB8B24}" type="slidenum">
              <a:rPr lang="en-US" smtClean="0"/>
              <a:t>‹#›</a:t>
            </a:fld>
            <a:endParaRPr lang="en-US"/>
          </a:p>
        </p:txBody>
      </p:sp>
    </p:spTree>
    <p:extLst>
      <p:ext uri="{BB962C8B-B14F-4D97-AF65-F5344CB8AC3E}">
        <p14:creationId xmlns:p14="http://schemas.microsoft.com/office/powerpoint/2010/main" val="3539674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GB"/>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254F53D5-3FB5-D647-824E-DCDD17AAB71F}" type="datetimeFigureOut">
              <a:rPr lang="en-US" smtClean="0"/>
              <a:t>1/24/2025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5ECE98-C779-5A43-ABD5-DBF5B9FB8B24}" type="slidenum">
              <a:rPr lang="en-US" smtClean="0"/>
              <a:t>‹#›</a:t>
            </a:fld>
            <a:endParaRPr lang="en-US"/>
          </a:p>
        </p:txBody>
      </p:sp>
    </p:spTree>
    <p:extLst>
      <p:ext uri="{BB962C8B-B14F-4D97-AF65-F5344CB8AC3E}">
        <p14:creationId xmlns:p14="http://schemas.microsoft.com/office/powerpoint/2010/main" val="830092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254F53D5-3FB5-D647-824E-DCDD17AAB71F}" type="datetimeFigureOut">
              <a:rPr lang="en-US" smtClean="0"/>
              <a:t>1/24/2025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5ECE98-C779-5A43-ABD5-DBF5B9FB8B24}" type="slidenum">
              <a:rPr lang="en-US" smtClean="0"/>
              <a:t>‹#›</a:t>
            </a:fld>
            <a:endParaRPr lang="en-US"/>
          </a:p>
        </p:txBody>
      </p:sp>
    </p:spTree>
    <p:extLst>
      <p:ext uri="{BB962C8B-B14F-4D97-AF65-F5344CB8AC3E}">
        <p14:creationId xmlns:p14="http://schemas.microsoft.com/office/powerpoint/2010/main" val="2363320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254F53D5-3FB5-D647-824E-DCDD17AAB71F}" type="datetimeFigureOut">
              <a:rPr lang="en-US" smtClean="0"/>
              <a:t>1/24/2025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5ECE98-C779-5A43-ABD5-DBF5B9FB8B24}" type="slidenum">
              <a:rPr lang="en-US" smtClean="0"/>
              <a:t>‹#›</a:t>
            </a:fld>
            <a:endParaRPr lang="en-US"/>
          </a:p>
        </p:txBody>
      </p:sp>
    </p:spTree>
    <p:extLst>
      <p:ext uri="{BB962C8B-B14F-4D97-AF65-F5344CB8AC3E}">
        <p14:creationId xmlns:p14="http://schemas.microsoft.com/office/powerpoint/2010/main" val="3223833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254F53D5-3FB5-D647-824E-DCDD17AAB71F}" type="datetimeFigureOut">
              <a:rPr lang="en-US" smtClean="0"/>
              <a:t>1/24/2025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5ECE98-C779-5A43-ABD5-DBF5B9FB8B24}" type="slidenum">
              <a:rPr lang="en-US" smtClean="0"/>
              <a:t>‹#›</a:t>
            </a:fld>
            <a:endParaRPr lang="en-US"/>
          </a:p>
        </p:txBody>
      </p:sp>
    </p:spTree>
    <p:extLst>
      <p:ext uri="{BB962C8B-B14F-4D97-AF65-F5344CB8AC3E}">
        <p14:creationId xmlns:p14="http://schemas.microsoft.com/office/powerpoint/2010/main" val="3758820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4F53D5-3FB5-D647-824E-DCDD17AAB71F}" type="datetimeFigureOut">
              <a:rPr lang="en-US" smtClean="0"/>
              <a:t>1/24/2025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5ECE98-C779-5A43-ABD5-DBF5B9FB8B24}" type="slidenum">
              <a:rPr lang="en-US" smtClean="0"/>
              <a:t>‹#›</a:t>
            </a:fld>
            <a:endParaRPr lang="en-US"/>
          </a:p>
        </p:txBody>
      </p:sp>
    </p:spTree>
    <p:extLst>
      <p:ext uri="{BB962C8B-B14F-4D97-AF65-F5344CB8AC3E}">
        <p14:creationId xmlns:p14="http://schemas.microsoft.com/office/powerpoint/2010/main" val="2802314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1500" b="1"/>
            </a:lvl1pPr>
          </a:lstStyle>
          <a:p>
            <a:r>
              <a:rPr lang="en-GB"/>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GB"/>
              <a:t>Click to edit Master text styles</a:t>
            </a:r>
          </a:p>
        </p:txBody>
      </p:sp>
      <p:sp>
        <p:nvSpPr>
          <p:cNvPr id="5" name="Date Placeholder 4"/>
          <p:cNvSpPr>
            <a:spLocks noGrp="1"/>
          </p:cNvSpPr>
          <p:nvPr>
            <p:ph type="dt" sz="half" idx="10"/>
          </p:nvPr>
        </p:nvSpPr>
        <p:spPr/>
        <p:txBody>
          <a:bodyPr/>
          <a:lstStyle/>
          <a:p>
            <a:fld id="{254F53D5-3FB5-D647-824E-DCDD17AAB71F}" type="datetimeFigureOut">
              <a:rPr lang="en-US" smtClean="0"/>
              <a:t>1/24/2025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5ECE98-C779-5A43-ABD5-DBF5B9FB8B24}" type="slidenum">
              <a:rPr lang="en-US" smtClean="0"/>
              <a:t>‹#›</a:t>
            </a:fld>
            <a:endParaRPr lang="en-US"/>
          </a:p>
        </p:txBody>
      </p:sp>
    </p:spTree>
    <p:extLst>
      <p:ext uri="{BB962C8B-B14F-4D97-AF65-F5344CB8AC3E}">
        <p14:creationId xmlns:p14="http://schemas.microsoft.com/office/powerpoint/2010/main" val="1994237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1500" b="1"/>
            </a:lvl1pPr>
          </a:lstStyle>
          <a:p>
            <a:r>
              <a:rPr lang="en-GB"/>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GB"/>
              <a:t>Click to edit Master text styles</a:t>
            </a:r>
          </a:p>
        </p:txBody>
      </p:sp>
      <p:sp>
        <p:nvSpPr>
          <p:cNvPr id="5" name="Date Placeholder 4"/>
          <p:cNvSpPr>
            <a:spLocks noGrp="1"/>
          </p:cNvSpPr>
          <p:nvPr>
            <p:ph type="dt" sz="half" idx="10"/>
          </p:nvPr>
        </p:nvSpPr>
        <p:spPr/>
        <p:txBody>
          <a:bodyPr/>
          <a:lstStyle/>
          <a:p>
            <a:fld id="{254F53D5-3FB5-D647-824E-DCDD17AAB71F}" type="datetimeFigureOut">
              <a:rPr lang="en-US" smtClean="0"/>
              <a:t>1/24/2025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5ECE98-C779-5A43-ABD5-DBF5B9FB8B24}" type="slidenum">
              <a:rPr lang="en-US" smtClean="0"/>
              <a:t>‹#›</a:t>
            </a:fld>
            <a:endParaRPr lang="en-US"/>
          </a:p>
        </p:txBody>
      </p:sp>
    </p:spTree>
    <p:extLst>
      <p:ext uri="{BB962C8B-B14F-4D97-AF65-F5344CB8AC3E}">
        <p14:creationId xmlns:p14="http://schemas.microsoft.com/office/powerpoint/2010/main" val="2221290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254F53D5-3FB5-D647-824E-DCDD17AAB71F}" type="datetimeFigureOut">
              <a:rPr lang="en-US" smtClean="0"/>
              <a:t>1/24/2025</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005ECE98-C779-5A43-ABD5-DBF5B9FB8B24}" type="slidenum">
              <a:rPr lang="en-US" smtClean="0"/>
              <a:t>‹#›</a:t>
            </a:fld>
            <a:endParaRPr lang="en-US"/>
          </a:p>
        </p:txBody>
      </p:sp>
      <p:sp>
        <p:nvSpPr>
          <p:cNvPr id="8" name="TextBox 7">
            <a:extLst>
              <a:ext uri="{FF2B5EF4-FFF2-40B4-BE49-F238E27FC236}">
                <a16:creationId xmlns:a16="http://schemas.microsoft.com/office/drawing/2014/main" id="{5CF87A47-09EA-B8B8-2F96-C52510059924}"/>
              </a:ext>
            </a:extLst>
          </p:cNvPr>
          <p:cNvSpPr txBox="1"/>
          <p:nvPr userDrawn="1">
            <p:extLst>
              <p:ext uri="{1162E1C5-73C7-4A58-AE30-91384D911F3F}">
                <p184:classification xmlns:p184="http://schemas.microsoft.com/office/powerpoint/2018/4/main" val="ftr"/>
              </p:ext>
            </p:extLst>
          </p:nvPr>
        </p:nvSpPr>
        <p:spPr>
          <a:xfrm>
            <a:off x="4228275" y="4960620"/>
            <a:ext cx="730250" cy="182880"/>
          </a:xfrm>
          <a:prstGeom prst="rect">
            <a:avLst/>
          </a:prstGeom>
        </p:spPr>
        <p:txBody>
          <a:bodyPr horzOverflow="overflow" lIns="0" tIns="0" rIns="0" bIns="0">
            <a:spAutoFit/>
          </a:bodyPr>
          <a:lstStyle/>
          <a:p>
            <a:pPr algn="l"/>
            <a:r>
              <a:rPr lang="en-GB" sz="1200">
                <a:solidFill>
                  <a:srgbClr val="003EC8"/>
                </a:solidFill>
                <a:latin typeface="Arial" panose="020B0604020202020204" pitchFamily="34" charset="0"/>
                <a:cs typeface="Arial" panose="020B0604020202020204" pitchFamily="34" charset="0"/>
              </a:rPr>
              <a:t>OFFICIAL</a:t>
            </a:r>
          </a:p>
        </p:txBody>
      </p:sp>
    </p:spTree>
    <p:extLst>
      <p:ext uri="{BB962C8B-B14F-4D97-AF65-F5344CB8AC3E}">
        <p14:creationId xmlns:p14="http://schemas.microsoft.com/office/powerpoint/2010/main" val="631161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429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s://www.adph.org.uk/resources/adph-awards-2023/" TargetMode="External"/><Relationship Id="rId4" Type="http://schemas.openxmlformats.org/officeDocument/2006/relationships/hyperlink" Target="https://ukphr.org/wp-content/uploads/2023/10/UKPHR_2023_winners-guide_.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matthew.atkinson@cheshireeast.gov.uk"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61" name="Rectangle 1030">
            <a:extLst>
              <a:ext uri="{FF2B5EF4-FFF2-40B4-BE49-F238E27FC236}">
                <a16:creationId xmlns:a16="http://schemas.microsoft.com/office/drawing/2014/main" id="{6F828D28-8E09-41CC-8229-3070B5467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3"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Jodrell-bank-observatory.">
            <a:extLst>
              <a:ext uri="{FF2B5EF4-FFF2-40B4-BE49-F238E27FC236}">
                <a16:creationId xmlns:a16="http://schemas.microsoft.com/office/drawing/2014/main" id="{324305C3-94B9-4142-9F0D-B404CC2C5A0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
          <a:stretch/>
        </p:blipFill>
        <p:spPr bwMode="auto">
          <a:xfrm>
            <a:off x="-169644" y="-16"/>
            <a:ext cx="9143977" cy="5143516"/>
          </a:xfrm>
          <a:prstGeom prst="rect">
            <a:avLst/>
          </a:prstGeom>
          <a:noFill/>
          <a:extLst>
            <a:ext uri="{909E8E84-426E-40DD-AFC4-6F175D3DCCD1}">
              <a14:hiddenFill xmlns:a14="http://schemas.microsoft.com/office/drawing/2010/main">
                <a:solidFill>
                  <a:srgbClr val="FFFFFF"/>
                </a:solidFill>
              </a14:hiddenFill>
            </a:ext>
          </a:extLst>
        </p:spPr>
      </p:pic>
      <p:sp>
        <p:nvSpPr>
          <p:cNvPr id="1062" name="Rectangle 1032">
            <a:extLst>
              <a:ext uri="{FF2B5EF4-FFF2-40B4-BE49-F238E27FC236}">
                <a16:creationId xmlns:a16="http://schemas.microsoft.com/office/drawing/2014/main" id="{D5B012D8-7F27-4758-9AC6-C889B154BD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27533" y="825237"/>
            <a:ext cx="5143502" cy="3493010"/>
          </a:xfrm>
          <a:prstGeom prst="rect">
            <a:avLst/>
          </a:prstGeom>
          <a:gradFill flip="none" rotWithShape="1">
            <a:gsLst>
              <a:gs pos="48000">
                <a:srgbClr val="000000">
                  <a:alpha val="24000"/>
                </a:srgbClr>
              </a:gs>
              <a:gs pos="85000">
                <a:srgbClr val="000000">
                  <a:alpha val="45000"/>
                </a:srgbClr>
              </a:gs>
              <a:gs pos="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B3DFCC-FDA2-C44E-A743-20CAF7762D30}"/>
              </a:ext>
            </a:extLst>
          </p:cNvPr>
          <p:cNvSpPr>
            <a:spLocks noGrp="1"/>
          </p:cNvSpPr>
          <p:nvPr>
            <p:ph type="ctrTitle"/>
          </p:nvPr>
        </p:nvSpPr>
        <p:spPr>
          <a:xfrm>
            <a:off x="242711" y="482600"/>
            <a:ext cx="4865066" cy="2676931"/>
          </a:xfrm>
        </p:spPr>
        <p:txBody>
          <a:bodyPr anchor="t">
            <a:normAutofit fontScale="90000"/>
          </a:bodyPr>
          <a:lstStyle/>
          <a:p>
            <a:pPr algn="l"/>
            <a:r>
              <a:rPr lang="en-US" sz="3900">
                <a:solidFill>
                  <a:srgbClr val="FFFFFF"/>
                </a:solidFill>
                <a:latin typeface="Arial"/>
                <a:cs typeface="Arial"/>
              </a:rPr>
              <a:t>Public Health in Cheshire East Council</a:t>
            </a:r>
            <a:br>
              <a:rPr lang="en-US" sz="3900">
                <a:latin typeface="Arial"/>
                <a:cs typeface="Arial"/>
              </a:rPr>
            </a:br>
            <a:br>
              <a:rPr lang="en-US" sz="3900">
                <a:latin typeface="Arial"/>
                <a:cs typeface="Arial"/>
              </a:rPr>
            </a:br>
            <a:r>
              <a:rPr lang="en-US" sz="2200">
                <a:solidFill>
                  <a:srgbClr val="FFFFFF"/>
                </a:solidFill>
                <a:latin typeface="Arial"/>
                <a:cs typeface="Arial"/>
              </a:rPr>
              <a:t>Come and train with our award-winning* public health team!</a:t>
            </a:r>
            <a:endParaRPr lang="en-US" sz="2200">
              <a:solidFill>
                <a:srgbClr val="FFFFFF"/>
              </a:solidFill>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D83EEDCE-B297-D347-8256-9D4946A7FD05}"/>
              </a:ext>
            </a:extLst>
          </p:cNvPr>
          <p:cNvSpPr>
            <a:spLocks noGrp="1"/>
          </p:cNvSpPr>
          <p:nvPr>
            <p:ph type="subTitle" idx="1"/>
          </p:nvPr>
        </p:nvSpPr>
        <p:spPr>
          <a:xfrm>
            <a:off x="242710" y="3998888"/>
            <a:ext cx="4087109" cy="1183541"/>
          </a:xfrm>
        </p:spPr>
        <p:txBody>
          <a:bodyPr anchor="b">
            <a:normAutofit/>
          </a:bodyPr>
          <a:lstStyle/>
          <a:p>
            <a:pPr algn="l"/>
            <a:r>
              <a:rPr lang="en-US" dirty="0">
                <a:solidFill>
                  <a:srgbClr val="FFFFFF"/>
                </a:solidFill>
                <a:latin typeface="Arial"/>
                <a:cs typeface="Arial"/>
              </a:rPr>
              <a:t>Training prospectus 2025/26</a:t>
            </a:r>
            <a:endParaRPr lang="en-US" dirty="0">
              <a:solidFill>
                <a:srgbClr val="FFFFFF"/>
              </a:solidFill>
              <a:latin typeface="Arial" panose="020B0604020202020204" pitchFamily="34" charset="0"/>
              <a:cs typeface="Arial" panose="020B0604020202020204" pitchFamily="34" charset="0"/>
            </a:endParaRPr>
          </a:p>
        </p:txBody>
      </p:sp>
      <p:sp>
        <p:nvSpPr>
          <p:cNvPr id="1063" name="Rectangle 1034">
            <a:extLst>
              <a:ext uri="{FF2B5EF4-FFF2-40B4-BE49-F238E27FC236}">
                <a16:creationId xmlns:a16="http://schemas.microsoft.com/office/drawing/2014/main" id="{4063B759-00FC-46D1-9898-8E8625268F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655140" y="1654638"/>
            <a:ext cx="5143502" cy="1834218"/>
          </a:xfrm>
          <a:prstGeom prst="rect">
            <a:avLst/>
          </a:prstGeom>
          <a:gradFill flip="none" rotWithShape="1">
            <a:gsLst>
              <a:gs pos="48000">
                <a:srgbClr val="000000">
                  <a:alpha val="24000"/>
                </a:srgbClr>
              </a:gs>
              <a:gs pos="85000">
                <a:srgbClr val="000000">
                  <a:alpha val="45000"/>
                </a:srgbClr>
              </a:gs>
              <a:gs pos="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peech Bubble: Rectangle with Corners Rounded 6">
            <a:extLst>
              <a:ext uri="{FF2B5EF4-FFF2-40B4-BE49-F238E27FC236}">
                <a16:creationId xmlns:a16="http://schemas.microsoft.com/office/drawing/2014/main" id="{877C0295-B788-E6E7-D02B-8B0A63EF01FC}"/>
              </a:ext>
            </a:extLst>
          </p:cNvPr>
          <p:cNvSpPr/>
          <p:nvPr/>
        </p:nvSpPr>
        <p:spPr>
          <a:xfrm>
            <a:off x="7186610" y="2238638"/>
            <a:ext cx="1664496" cy="925186"/>
          </a:xfrm>
          <a:prstGeom prst="wedgeRoundRectCallou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100">
                <a:solidFill>
                  <a:srgbClr val="000000"/>
                </a:solidFill>
                <a:latin typeface="Arial"/>
                <a:cs typeface="Arial"/>
              </a:rPr>
              <a:t> "They have a good understanding of the curriculum, ensure that work meets my training needs"</a:t>
            </a:r>
          </a:p>
        </p:txBody>
      </p:sp>
      <p:sp>
        <p:nvSpPr>
          <p:cNvPr id="8" name="Speech Bubble: Rectangle with Corners Rounded 7">
            <a:extLst>
              <a:ext uri="{FF2B5EF4-FFF2-40B4-BE49-F238E27FC236}">
                <a16:creationId xmlns:a16="http://schemas.microsoft.com/office/drawing/2014/main" id="{36BC163C-F459-456F-A0E3-14AEFF61E9CF}"/>
              </a:ext>
            </a:extLst>
          </p:cNvPr>
          <p:cNvSpPr/>
          <p:nvPr/>
        </p:nvSpPr>
        <p:spPr>
          <a:xfrm>
            <a:off x="6516882" y="1095638"/>
            <a:ext cx="2334222" cy="782309"/>
          </a:xfrm>
          <a:prstGeom prst="wedgeRoundRectCallout">
            <a:avLst/>
          </a:prstGeom>
          <a:solidFill>
            <a:schemeClr val="bg1"/>
          </a:solid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r>
              <a:rPr lang="en-GB" sz="1100">
                <a:solidFill>
                  <a:srgbClr val="000000"/>
                </a:solidFill>
                <a:latin typeface="Arial"/>
                <a:cs typeface="Arial"/>
              </a:rPr>
              <a:t> "I have found the public health team at Cheshire East to be very friendly and welcoming during my time here"</a:t>
            </a:r>
          </a:p>
        </p:txBody>
      </p:sp>
      <p:sp>
        <p:nvSpPr>
          <p:cNvPr id="10" name="Speech Bubble: Rectangle with Corners Rounded 9">
            <a:extLst>
              <a:ext uri="{FF2B5EF4-FFF2-40B4-BE49-F238E27FC236}">
                <a16:creationId xmlns:a16="http://schemas.microsoft.com/office/drawing/2014/main" id="{BC58E33A-313B-F9EE-0D5A-BAE297D65B20}"/>
              </a:ext>
            </a:extLst>
          </p:cNvPr>
          <p:cNvSpPr/>
          <p:nvPr/>
        </p:nvSpPr>
        <p:spPr>
          <a:xfrm>
            <a:off x="5204220" y="363400"/>
            <a:ext cx="3646884" cy="496561"/>
          </a:xfrm>
          <a:prstGeom prst="wedgeRoundRectCallout">
            <a:avLst/>
          </a:prstGeom>
          <a:solidFill>
            <a:schemeClr val="bg1"/>
          </a:solid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r>
              <a:rPr lang="en-GB" sz="1100">
                <a:solidFill>
                  <a:srgbClr val="000000"/>
                </a:solidFill>
                <a:latin typeface="Arial"/>
                <a:cs typeface="Arial"/>
              </a:rPr>
              <a:t>"I really enjoyed working with the team and would definitely recommend training in Cheshire East"</a:t>
            </a:r>
            <a:endParaRPr lang="en-US" sz="1100">
              <a:solidFill>
                <a:srgbClr val="000000"/>
              </a:solidFill>
              <a:latin typeface="Arial"/>
              <a:cs typeface="Arial"/>
            </a:endParaRPr>
          </a:p>
        </p:txBody>
      </p:sp>
      <p:sp>
        <p:nvSpPr>
          <p:cNvPr id="4" name="TextBox 3">
            <a:extLst>
              <a:ext uri="{FF2B5EF4-FFF2-40B4-BE49-F238E27FC236}">
                <a16:creationId xmlns:a16="http://schemas.microsoft.com/office/drawing/2014/main" id="{519458C5-ACE5-5C38-734C-6C55411B85C8}"/>
              </a:ext>
            </a:extLst>
          </p:cNvPr>
          <p:cNvSpPr txBox="1"/>
          <p:nvPr/>
        </p:nvSpPr>
        <p:spPr>
          <a:xfrm>
            <a:off x="6787445" y="4628445"/>
            <a:ext cx="2151942" cy="415498"/>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050">
                <a:solidFill>
                  <a:schemeClr val="bg1"/>
                </a:solidFill>
                <a:cs typeface="Calibri"/>
              </a:rPr>
              <a:t>*</a:t>
            </a:r>
            <a:r>
              <a:rPr lang="en-GB" sz="1050">
                <a:solidFill>
                  <a:schemeClr val="bg1"/>
                </a:solidFill>
                <a:cs typeface="Calibri"/>
                <a:hlinkClick r:id="rId4">
                  <a:extLst>
                    <a:ext uri="{A12FA001-AC4F-418D-AE19-62706E023703}">
                      <ahyp:hlinkClr xmlns:ahyp="http://schemas.microsoft.com/office/drawing/2018/hyperlinkcolor" val="tx"/>
                    </a:ext>
                  </a:extLst>
                </a:hlinkClick>
              </a:rPr>
              <a:t>UKPHR Employer of the Year 2023</a:t>
            </a:r>
            <a:endParaRPr lang="en-US" sz="1050">
              <a:solidFill>
                <a:schemeClr val="bg1"/>
              </a:solidFill>
              <a:cs typeface="Calibri"/>
            </a:endParaRPr>
          </a:p>
          <a:p>
            <a:r>
              <a:rPr lang="en-GB" sz="1050">
                <a:solidFill>
                  <a:schemeClr val="bg1"/>
                </a:solidFill>
                <a:cs typeface="Calibri"/>
              </a:rPr>
              <a:t>*</a:t>
            </a:r>
            <a:r>
              <a:rPr lang="en-GB" sz="1050">
                <a:solidFill>
                  <a:schemeClr val="bg1"/>
                </a:solidFill>
                <a:cs typeface="Calibri"/>
                <a:hlinkClick r:id="rId5">
                  <a:extLst>
                    <a:ext uri="{A12FA001-AC4F-418D-AE19-62706E023703}">
                      <ahyp:hlinkClr xmlns:ahyp="http://schemas.microsoft.com/office/drawing/2018/hyperlinkcolor" val="tx"/>
                    </a:ext>
                  </a:extLst>
                </a:hlinkClick>
              </a:rPr>
              <a:t>ADPH Team Award 2023</a:t>
            </a:r>
            <a:endParaRPr lang="en-US" sz="1050">
              <a:solidFill>
                <a:schemeClr val="bg1"/>
              </a:solidFill>
              <a:cs typeface="Calibri"/>
            </a:endParaRPr>
          </a:p>
        </p:txBody>
      </p:sp>
    </p:spTree>
    <p:extLst>
      <p:ext uri="{BB962C8B-B14F-4D97-AF65-F5344CB8AC3E}">
        <p14:creationId xmlns:p14="http://schemas.microsoft.com/office/powerpoint/2010/main" val="4198063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81BBB22-F6AC-4792-A24F-C6E63CC0B561}"/>
              </a:ext>
            </a:extLst>
          </p:cNvPr>
          <p:cNvSpPr>
            <a:spLocks noGrp="1"/>
          </p:cNvSpPr>
          <p:nvPr>
            <p:ph type="title"/>
          </p:nvPr>
        </p:nvSpPr>
        <p:spPr>
          <a:xfrm>
            <a:off x="530226" y="205979"/>
            <a:ext cx="8229600" cy="857250"/>
          </a:xfrm>
        </p:spPr>
        <p:txBody>
          <a:bodyPr/>
          <a:lstStyle/>
          <a:p>
            <a:r>
              <a:rPr lang="en-GB"/>
              <a:t>About Cheshire East Council</a:t>
            </a:r>
          </a:p>
        </p:txBody>
      </p:sp>
      <p:sp>
        <p:nvSpPr>
          <p:cNvPr id="3" name="Content Placeholder 2">
            <a:extLst>
              <a:ext uri="{FF2B5EF4-FFF2-40B4-BE49-F238E27FC236}">
                <a16:creationId xmlns:a16="http://schemas.microsoft.com/office/drawing/2014/main" id="{01C222E5-C969-489C-92CC-6F2902C8DF99}"/>
              </a:ext>
            </a:extLst>
          </p:cNvPr>
          <p:cNvSpPr>
            <a:spLocks noGrp="1"/>
          </p:cNvSpPr>
          <p:nvPr>
            <p:ph sz="half" idx="2"/>
          </p:nvPr>
        </p:nvSpPr>
        <p:spPr>
          <a:xfrm>
            <a:off x="269474" y="1340484"/>
            <a:ext cx="6264549" cy="3328405"/>
          </a:xfrm>
        </p:spPr>
        <p:txBody>
          <a:bodyPr vert="horz" lIns="91440" tIns="45720" rIns="91440" bIns="45720" rtlCol="0" anchor="t">
            <a:noAutofit/>
          </a:bodyPr>
          <a:lstStyle/>
          <a:p>
            <a:pPr marL="0" indent="0">
              <a:buNone/>
            </a:pPr>
            <a:r>
              <a:rPr lang="en-GB" sz="1400" dirty="0"/>
              <a:t>We hope you’ll join us in Cheshire East, where we can offer an interesting mix of work within a fabulous team. We’ll provide the right mix of support and challenge to give you the best training experience possible.</a:t>
            </a:r>
          </a:p>
          <a:p>
            <a:pPr marL="0" indent="0">
              <a:buNone/>
            </a:pPr>
            <a:r>
              <a:rPr lang="en-GB" sz="1400" dirty="0"/>
              <a:t>Our Council provides services for nearly 400,000 residents and is the third largest local authority in the North West. We offer a varied public health experience with many unique challenges:</a:t>
            </a:r>
            <a:endParaRPr lang="en-GB" sz="1400" dirty="0">
              <a:cs typeface="Calibri"/>
            </a:endParaRPr>
          </a:p>
          <a:p>
            <a:r>
              <a:rPr lang="en-GB" sz="1400" dirty="0"/>
              <a:t>An ageing population with pockets of deprivation across our rural areas and the need to support connectivity with people and services</a:t>
            </a:r>
            <a:endParaRPr lang="en-GB" sz="1400" dirty="0">
              <a:cs typeface="Calibri"/>
            </a:endParaRPr>
          </a:p>
          <a:p>
            <a:r>
              <a:rPr lang="en-GB" sz="1400" dirty="0"/>
              <a:t>Urban deprivation in our main towns, especially Crewe, with stark health inequalities seen in our most marginalised communities</a:t>
            </a:r>
            <a:endParaRPr lang="en-GB" sz="1400" dirty="0">
              <a:cs typeface="Calibri"/>
            </a:endParaRPr>
          </a:p>
          <a:p>
            <a:pPr marL="0" indent="0">
              <a:buNone/>
            </a:pPr>
            <a:r>
              <a:rPr lang="en-GB" sz="1400" dirty="0"/>
              <a:t>Our consultant team has recently expanded. Susie joined in 2021 and Matt Atkinson in late 2022. We work alongside Guy Kilminster, our Corporate Manager and are currently supported by Professor Rod Thomson. This allows us to tackle a broader portfolio of work and support more trainees.</a:t>
            </a:r>
            <a:endParaRPr lang="en-GB" sz="1400" dirty="0">
              <a:cs typeface="Calibri"/>
            </a:endParaRPr>
          </a:p>
          <a:p>
            <a:pPr marL="0" indent="0">
              <a:buNone/>
            </a:pPr>
            <a:endParaRPr lang="en-GB" sz="1400" dirty="0"/>
          </a:p>
        </p:txBody>
      </p:sp>
      <p:sp>
        <p:nvSpPr>
          <p:cNvPr id="11" name="TextBox 10">
            <a:extLst>
              <a:ext uri="{FF2B5EF4-FFF2-40B4-BE49-F238E27FC236}">
                <a16:creationId xmlns:a16="http://schemas.microsoft.com/office/drawing/2014/main" id="{F97A444B-C972-7830-CAD4-5A17253EF7D8}"/>
              </a:ext>
            </a:extLst>
          </p:cNvPr>
          <p:cNvSpPr txBox="1"/>
          <p:nvPr/>
        </p:nvSpPr>
        <p:spPr>
          <a:xfrm>
            <a:off x="6754368" y="1640776"/>
            <a:ext cx="2279904" cy="1384995"/>
          </a:xfrm>
          <a:prstGeom prst="rect">
            <a:avLst/>
          </a:prstGeom>
          <a:solidFill>
            <a:srgbClr val="7E2E95"/>
          </a:solidFill>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GB" sz="1400" dirty="0"/>
              <a:t>We operate a hybrid model of working and have an office base in Crewe as well as Macclesfield. Trainees can also work from home and are issued with a laptop. </a:t>
            </a:r>
          </a:p>
        </p:txBody>
      </p:sp>
    </p:spTree>
    <p:extLst>
      <p:ext uri="{BB962C8B-B14F-4D97-AF65-F5344CB8AC3E}">
        <p14:creationId xmlns:p14="http://schemas.microsoft.com/office/powerpoint/2010/main" val="1373530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074F4E1-ADEF-CF1F-B602-28C70D11613B}"/>
              </a:ext>
            </a:extLst>
          </p:cNvPr>
          <p:cNvSpPr>
            <a:spLocks noGrp="1"/>
          </p:cNvSpPr>
          <p:nvPr>
            <p:ph type="title"/>
          </p:nvPr>
        </p:nvSpPr>
        <p:spPr/>
        <p:txBody>
          <a:bodyPr>
            <a:normAutofit fontScale="90000"/>
          </a:bodyPr>
          <a:lstStyle/>
          <a:p>
            <a:r>
              <a:rPr lang="en-GB"/>
              <a:t>What experience can you gain from Cheshire East?</a:t>
            </a:r>
          </a:p>
        </p:txBody>
      </p:sp>
      <p:sp>
        <p:nvSpPr>
          <p:cNvPr id="8" name="Content Placeholder 7">
            <a:extLst>
              <a:ext uri="{FF2B5EF4-FFF2-40B4-BE49-F238E27FC236}">
                <a16:creationId xmlns:a16="http://schemas.microsoft.com/office/drawing/2014/main" id="{4B4F904A-F846-7503-D812-3AA3CAEDCB81}"/>
              </a:ext>
            </a:extLst>
          </p:cNvPr>
          <p:cNvSpPr>
            <a:spLocks noGrp="1"/>
          </p:cNvSpPr>
          <p:nvPr>
            <p:ph idx="1"/>
          </p:nvPr>
        </p:nvSpPr>
        <p:spPr>
          <a:xfrm>
            <a:off x="457200" y="1092948"/>
            <a:ext cx="8229600" cy="3708394"/>
          </a:xfrm>
        </p:spPr>
        <p:txBody>
          <a:bodyPr vert="horz" lIns="91440" tIns="45720" rIns="91440" bIns="45720" rtlCol="0" anchor="t">
            <a:noAutofit/>
          </a:bodyPr>
          <a:lstStyle/>
          <a:p>
            <a:pPr marL="0" indent="0">
              <a:buNone/>
            </a:pPr>
            <a:r>
              <a:rPr lang="en-GB" sz="1200" b="1" dirty="0"/>
              <a:t>ST1-2</a:t>
            </a:r>
            <a:endParaRPr lang="en-US" sz="1200" dirty="0"/>
          </a:p>
          <a:p>
            <a:r>
              <a:rPr lang="en-GB" sz="1200" dirty="0"/>
              <a:t>Good grounding in public health knowledge through our tutorial programme. </a:t>
            </a:r>
            <a:endParaRPr lang="en-GB" sz="1200" dirty="0">
              <a:cs typeface="Calibri"/>
            </a:endParaRPr>
          </a:p>
          <a:p>
            <a:r>
              <a:rPr lang="en-GB" sz="1200" dirty="0"/>
              <a:t>Opportunities to gain health intelligence expertise through our ambitious Joint Strategic Needs Assessment programme, local authority experience in health protection, and numerous opportunities for gaining experience in project management, risk management, evaluation, evidence appraisal and informing senior decision makers.</a:t>
            </a:r>
            <a:endParaRPr lang="en-GB" sz="1200" dirty="0">
              <a:cs typeface="Calibri"/>
            </a:endParaRPr>
          </a:p>
          <a:p>
            <a:endParaRPr lang="en-GB" sz="1200" dirty="0">
              <a:cs typeface="Calibri"/>
            </a:endParaRPr>
          </a:p>
          <a:p>
            <a:pPr marL="0" indent="0">
              <a:buNone/>
            </a:pPr>
            <a:r>
              <a:rPr lang="en-GB" sz="1200" b="1" dirty="0"/>
              <a:t>ST3-5</a:t>
            </a:r>
            <a:endParaRPr lang="en-GB" sz="1200" b="1" dirty="0">
              <a:cs typeface="Calibri"/>
            </a:endParaRPr>
          </a:p>
          <a:p>
            <a:pPr marL="0" indent="0">
              <a:buNone/>
            </a:pPr>
            <a:r>
              <a:rPr lang="en-GB" sz="1200" dirty="0"/>
              <a:t>Opportunities for systems leadership through:</a:t>
            </a:r>
            <a:endParaRPr lang="en-GB" sz="1200" dirty="0">
              <a:cs typeface="Calibri"/>
            </a:endParaRPr>
          </a:p>
          <a:p>
            <a:r>
              <a:rPr lang="en-GB" sz="1200" dirty="0"/>
              <a:t>Leading work across our integrated care partnership</a:t>
            </a:r>
            <a:endParaRPr lang="en-GB" sz="1200" dirty="0">
              <a:cs typeface="Calibri"/>
            </a:endParaRPr>
          </a:p>
          <a:p>
            <a:r>
              <a:rPr lang="en-GB" sz="1200" dirty="0"/>
              <a:t>Leading pharmaceutical or joint strategic needs assessment reviews.</a:t>
            </a:r>
            <a:endParaRPr lang="en-GB" sz="1200" dirty="0">
              <a:cs typeface="Calibri"/>
            </a:endParaRPr>
          </a:p>
          <a:p>
            <a:r>
              <a:rPr lang="en-GB" sz="1200" dirty="0"/>
              <a:t>Bespoke health and care public health experience shaped by our dedicated Health and Care Consultant in Public Health, linking in with primary and secondary care. </a:t>
            </a:r>
          </a:p>
          <a:p>
            <a:r>
              <a:rPr lang="en-GB" sz="1200" dirty="0">
                <a:cs typeface="Calibri"/>
              </a:rPr>
              <a:t>We are developing a split placement with East Cheshire NHS Trust (Macclesfield) for 2025. Please ask if you’re interested!</a:t>
            </a:r>
          </a:p>
          <a:p>
            <a:endParaRPr lang="en-GB" sz="1200" dirty="0">
              <a:cs typeface="Calibri"/>
            </a:endParaRPr>
          </a:p>
          <a:p>
            <a:pPr marL="0" indent="0">
              <a:buNone/>
            </a:pPr>
            <a:r>
              <a:rPr lang="en-GB" sz="1200" b="1" dirty="0"/>
              <a:t>Throughout</a:t>
            </a:r>
            <a:endParaRPr lang="en-GB" sz="1200" b="1" dirty="0">
              <a:cs typeface="Calibri"/>
            </a:endParaRPr>
          </a:p>
          <a:p>
            <a:r>
              <a:rPr lang="en-GB" sz="1200" dirty="0"/>
              <a:t>Opportunities for gaining experience in teaching and supervision of junior doctor colleagues from other specialties.</a:t>
            </a:r>
            <a:endParaRPr lang="en-GB" sz="1200" dirty="0">
              <a:cs typeface="Calibri"/>
            </a:endParaRPr>
          </a:p>
          <a:p>
            <a:r>
              <a:rPr lang="en-GB" sz="1200" dirty="0"/>
              <a:t>A great degree of flexibility in shaping your training experience</a:t>
            </a:r>
            <a:endParaRPr lang="en-GB" sz="1200" dirty="0">
              <a:cs typeface="Calibri"/>
            </a:endParaRPr>
          </a:p>
        </p:txBody>
      </p:sp>
    </p:spTree>
    <p:extLst>
      <p:ext uri="{BB962C8B-B14F-4D97-AF65-F5344CB8AC3E}">
        <p14:creationId xmlns:p14="http://schemas.microsoft.com/office/powerpoint/2010/main" val="3137840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ECC91-A577-4149-BC7F-1DF4A89E6A13}"/>
              </a:ext>
            </a:extLst>
          </p:cNvPr>
          <p:cNvSpPr>
            <a:spLocks noGrp="1"/>
          </p:cNvSpPr>
          <p:nvPr>
            <p:ph type="title"/>
          </p:nvPr>
        </p:nvSpPr>
        <p:spPr/>
        <p:txBody>
          <a:bodyPr/>
          <a:lstStyle/>
          <a:p>
            <a:r>
              <a:rPr lang="en-GB"/>
              <a:t>The public health team</a:t>
            </a:r>
          </a:p>
        </p:txBody>
      </p:sp>
      <p:sp>
        <p:nvSpPr>
          <p:cNvPr id="3" name="Text Placeholder 2">
            <a:extLst>
              <a:ext uri="{FF2B5EF4-FFF2-40B4-BE49-F238E27FC236}">
                <a16:creationId xmlns:a16="http://schemas.microsoft.com/office/drawing/2014/main" id="{6D3D3434-8C28-4C6C-A869-46C1343E8D03}"/>
              </a:ext>
            </a:extLst>
          </p:cNvPr>
          <p:cNvSpPr>
            <a:spLocks noGrp="1"/>
          </p:cNvSpPr>
          <p:nvPr>
            <p:ph type="body" idx="1"/>
          </p:nvPr>
        </p:nvSpPr>
        <p:spPr>
          <a:xfrm>
            <a:off x="457200" y="917774"/>
            <a:ext cx="4040188" cy="479822"/>
          </a:xfrm>
        </p:spPr>
        <p:txBody>
          <a:bodyPr/>
          <a:lstStyle/>
          <a:p>
            <a:r>
              <a:rPr lang="en-GB"/>
              <a:t>2020 to 2024</a:t>
            </a:r>
          </a:p>
        </p:txBody>
      </p:sp>
      <p:sp>
        <p:nvSpPr>
          <p:cNvPr id="4" name="Content Placeholder 3">
            <a:extLst>
              <a:ext uri="{FF2B5EF4-FFF2-40B4-BE49-F238E27FC236}">
                <a16:creationId xmlns:a16="http://schemas.microsoft.com/office/drawing/2014/main" id="{2A36F8DB-BACA-4D61-A62D-351EECEA1403}"/>
              </a:ext>
            </a:extLst>
          </p:cNvPr>
          <p:cNvSpPr>
            <a:spLocks noGrp="1"/>
          </p:cNvSpPr>
          <p:nvPr>
            <p:ph sz="half" idx="2"/>
          </p:nvPr>
        </p:nvSpPr>
        <p:spPr/>
        <p:txBody>
          <a:bodyPr>
            <a:normAutofit fontScale="92500" lnSpcReduction="20000"/>
          </a:bodyPr>
          <a:lstStyle/>
          <a:p>
            <a:r>
              <a:rPr lang="en-GB" sz="1400" dirty="0"/>
              <a:t>We delivered an effective response to COVID-19 that received national recognition. The team is now redoubling its efforts to reduce inequalities and tackle the wider determinants of health and wellbeing across Cheshire East.</a:t>
            </a:r>
          </a:p>
          <a:p>
            <a:pPr marL="0" indent="0">
              <a:buNone/>
            </a:pPr>
            <a:endParaRPr lang="en-GB" sz="1400" dirty="0"/>
          </a:p>
          <a:p>
            <a:pPr marL="0" indent="0">
              <a:buNone/>
            </a:pPr>
            <a:r>
              <a:rPr lang="en-GB" sz="1400" dirty="0"/>
              <a:t>Our team is providing leadership in many key areas representing opportunities to improve population health, including:</a:t>
            </a:r>
          </a:p>
          <a:p>
            <a:r>
              <a:rPr lang="en-GB" sz="1400" dirty="0"/>
              <a:t>The emerging Place Partnership and integrated care system</a:t>
            </a:r>
          </a:p>
          <a:p>
            <a:r>
              <a:rPr lang="en-GB" sz="1400" dirty="0"/>
              <a:t>A major programme of investment and regeneration in Crewe</a:t>
            </a:r>
          </a:p>
          <a:p>
            <a:r>
              <a:rPr lang="en-GB" sz="1400" dirty="0"/>
              <a:t>The wider activity that the Council and its partners undertake</a:t>
            </a:r>
          </a:p>
          <a:p>
            <a:r>
              <a:rPr lang="en-GB" sz="1400" dirty="0"/>
              <a:t>Giving young people the best start in life</a:t>
            </a:r>
          </a:p>
          <a:p>
            <a:endParaRPr lang="en-GB" sz="1400" dirty="0"/>
          </a:p>
          <a:p>
            <a:pPr marL="0" indent="0">
              <a:buNone/>
            </a:pPr>
            <a:endParaRPr lang="en-GB" sz="1400" dirty="0"/>
          </a:p>
          <a:p>
            <a:endParaRPr lang="en-GB" sz="1400" dirty="0"/>
          </a:p>
        </p:txBody>
      </p:sp>
      <p:sp>
        <p:nvSpPr>
          <p:cNvPr id="5" name="Text Placeholder 4">
            <a:extLst>
              <a:ext uri="{FF2B5EF4-FFF2-40B4-BE49-F238E27FC236}">
                <a16:creationId xmlns:a16="http://schemas.microsoft.com/office/drawing/2014/main" id="{6F2E0337-CED1-4639-BC50-C48942450640}"/>
              </a:ext>
            </a:extLst>
          </p:cNvPr>
          <p:cNvSpPr>
            <a:spLocks noGrp="1"/>
          </p:cNvSpPr>
          <p:nvPr>
            <p:ph type="body" sz="quarter" idx="3"/>
          </p:nvPr>
        </p:nvSpPr>
        <p:spPr>
          <a:xfrm>
            <a:off x="4645026" y="922338"/>
            <a:ext cx="4041775" cy="479822"/>
          </a:xfrm>
        </p:spPr>
        <p:txBody>
          <a:bodyPr/>
          <a:lstStyle/>
          <a:p>
            <a:r>
              <a:rPr lang="en-GB"/>
              <a:t>Who we are</a:t>
            </a:r>
          </a:p>
        </p:txBody>
      </p:sp>
      <p:sp>
        <p:nvSpPr>
          <p:cNvPr id="6" name="Content Placeholder 5">
            <a:extLst>
              <a:ext uri="{FF2B5EF4-FFF2-40B4-BE49-F238E27FC236}">
                <a16:creationId xmlns:a16="http://schemas.microsoft.com/office/drawing/2014/main" id="{61069A69-7961-4C6D-9838-9FE4E20B9EEF}"/>
              </a:ext>
            </a:extLst>
          </p:cNvPr>
          <p:cNvSpPr>
            <a:spLocks noGrp="1"/>
          </p:cNvSpPr>
          <p:nvPr>
            <p:ph sz="quarter" idx="4"/>
          </p:nvPr>
        </p:nvSpPr>
        <p:spPr>
          <a:xfrm>
            <a:off x="4572000" y="1623707"/>
            <a:ext cx="4041775" cy="2963466"/>
          </a:xfrm>
        </p:spPr>
        <p:txBody>
          <a:bodyPr>
            <a:noAutofit/>
          </a:bodyPr>
          <a:lstStyle/>
          <a:p>
            <a:r>
              <a:rPr lang="en-GB" sz="1300" dirty="0"/>
              <a:t>We have a friendly and knowledgeable public health team across health improvement, health intelligence and health protection and work closely with colleagues in Commissioning to deliver vital services for our residents.</a:t>
            </a:r>
          </a:p>
          <a:p>
            <a:r>
              <a:rPr lang="en-GB" sz="1300" dirty="0"/>
              <a:t>Whilst we sit in the Adults, Health and Integration directorate, our work spans the whole Council and we collaborate with partners across health and social care, the voluntary sector and in our communities, both in Cheshire East and across Cheshire and Merseyside.</a:t>
            </a:r>
          </a:p>
        </p:txBody>
      </p:sp>
    </p:spTree>
    <p:extLst>
      <p:ext uri="{BB962C8B-B14F-4D97-AF65-F5344CB8AC3E}">
        <p14:creationId xmlns:p14="http://schemas.microsoft.com/office/powerpoint/2010/main" val="3443076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C44A3DBB-9CC4-45BA-A3FA-B50E682A7C74}"/>
              </a:ext>
            </a:extLst>
          </p:cNvPr>
          <p:cNvSpPr>
            <a:spLocks noGrp="1"/>
          </p:cNvSpPr>
          <p:nvPr>
            <p:ph sz="half" idx="2"/>
          </p:nvPr>
        </p:nvSpPr>
        <p:spPr>
          <a:xfrm>
            <a:off x="457200" y="365760"/>
            <a:ext cx="4040188" cy="4228862"/>
          </a:xfrm>
        </p:spPr>
        <p:txBody>
          <a:bodyPr>
            <a:noAutofit/>
          </a:bodyPr>
          <a:lstStyle/>
          <a:p>
            <a:pPr marL="0" indent="0">
              <a:buNone/>
            </a:pPr>
            <a:endParaRPr lang="en-GB" sz="1100" dirty="0"/>
          </a:p>
          <a:p>
            <a:pPr marL="0" indent="0">
              <a:buNone/>
            </a:pPr>
            <a:r>
              <a:rPr lang="en-GB" sz="1400" dirty="0"/>
              <a:t>Dr Susan Roberts – Public Health Consultant</a:t>
            </a:r>
          </a:p>
          <a:p>
            <a:r>
              <a:rPr lang="en-GB" sz="1100" dirty="0"/>
              <a:t>Susie joined the team in July 2021. She is a Consultant in Public Health and Consultant lead for Health Intelligence and Children and Young People. Her previous experience as a junior doctor in hospital and as a GP has led to her passion for promoting wellbeing and preventing ill health at the earliest opportunity, from birth and throughout life. She is also passionate about joining up services to support people in the right way when they need it.</a:t>
            </a:r>
          </a:p>
          <a:p>
            <a:pPr marL="0" indent="0">
              <a:buNone/>
            </a:pPr>
            <a:r>
              <a:rPr lang="en-GB" sz="1400" dirty="0"/>
              <a:t>Dr Matthew Atkinson – Public Health Consultant</a:t>
            </a:r>
          </a:p>
          <a:p>
            <a:r>
              <a:rPr lang="en-GB" sz="1100" dirty="0"/>
              <a:t>Matt Atkinson worked in critical care, anaesthetics and acute medicine before joining the Public Health </a:t>
            </a:r>
            <a:r>
              <a:rPr lang="en-GB" sz="1100" dirty="0" err="1"/>
              <a:t>StR</a:t>
            </a:r>
            <a:r>
              <a:rPr lang="en-GB" sz="1100" dirty="0"/>
              <a:t> training scheme in 2015. He joined Cheshire East for his final placement before becoming a consultant in late 2022.</a:t>
            </a:r>
          </a:p>
          <a:p>
            <a:r>
              <a:rPr lang="en-GB" sz="1100" dirty="0"/>
              <a:t>Matt leads on health protection and health and care public health and has an interest in health informatics and digital leadership. His main focus is on maximising opportunities for prevention and the reduction of inequalities in the organisation and delivery of health and care services.</a:t>
            </a:r>
          </a:p>
          <a:p>
            <a:endParaRPr lang="en-GB" sz="1100" dirty="0"/>
          </a:p>
          <a:p>
            <a:endParaRPr lang="en-GB" sz="1100" dirty="0"/>
          </a:p>
        </p:txBody>
      </p:sp>
      <p:sp>
        <p:nvSpPr>
          <p:cNvPr id="6" name="Content Placeholder 5">
            <a:extLst>
              <a:ext uri="{FF2B5EF4-FFF2-40B4-BE49-F238E27FC236}">
                <a16:creationId xmlns:a16="http://schemas.microsoft.com/office/drawing/2014/main" id="{6BF52BCB-ABB5-4586-9CDB-F67E6C233955}"/>
              </a:ext>
            </a:extLst>
          </p:cNvPr>
          <p:cNvSpPr>
            <a:spLocks noGrp="1"/>
          </p:cNvSpPr>
          <p:nvPr>
            <p:ph sz="quarter" idx="4"/>
          </p:nvPr>
        </p:nvSpPr>
        <p:spPr>
          <a:xfrm>
            <a:off x="4645026" y="534010"/>
            <a:ext cx="4041775" cy="4060612"/>
          </a:xfrm>
        </p:spPr>
        <p:txBody>
          <a:bodyPr>
            <a:noAutofit/>
          </a:bodyPr>
          <a:lstStyle/>
          <a:p>
            <a:pPr marL="0" indent="0">
              <a:buNone/>
            </a:pPr>
            <a:r>
              <a:rPr lang="en-GB" sz="1400" dirty="0"/>
              <a:t>Guy Kilminster – Corporate Manager for Health Improvement</a:t>
            </a:r>
          </a:p>
          <a:p>
            <a:r>
              <a:rPr lang="en-GB" sz="1100" dirty="0"/>
              <a:t>Guy is responsible for helping to ensure that the residents of Cheshire East have long and healthy lives. Guy works with partners (internal and external) to address issues that might be contributing to health inequalities and premature mortality.</a:t>
            </a:r>
          </a:p>
          <a:p>
            <a:r>
              <a:rPr lang="en-GB" sz="1100" dirty="0"/>
              <a:t>He is closely involved in the work of the Cheshire and Merseyside Health and Care Partnership and the integration of health and care in Cheshire East. He also works on sub-regional priorities, for example reducing alcohol related harms and supports the DPH to ensure effective functioning of the Health and Wellbeing Board. </a:t>
            </a:r>
          </a:p>
          <a:p>
            <a:pPr marL="0" indent="0">
              <a:buNone/>
            </a:pPr>
            <a:r>
              <a:rPr lang="en-GB" sz="1400" dirty="0"/>
              <a:t>Professor Rod Thomson – Interim Consultant in Public Health</a:t>
            </a:r>
          </a:p>
          <a:p>
            <a:r>
              <a:rPr lang="en-GB" sz="1100" dirty="0"/>
              <a:t>As a former DPH, Rod brings a wealth of expertise to the team and has developed excellent relationships across our local system over many years.</a:t>
            </a:r>
          </a:p>
          <a:p>
            <a:r>
              <a:rPr lang="en-GB" sz="1100" dirty="0"/>
              <a:t>Rod is supporting us during recruitment for our Director of Public Health and our third Consultant in Public Health.</a:t>
            </a:r>
          </a:p>
          <a:p>
            <a:endParaRPr lang="en-GB" sz="1100" dirty="0"/>
          </a:p>
        </p:txBody>
      </p:sp>
    </p:spTree>
    <p:extLst>
      <p:ext uri="{BB962C8B-B14F-4D97-AF65-F5344CB8AC3E}">
        <p14:creationId xmlns:p14="http://schemas.microsoft.com/office/powerpoint/2010/main" val="23624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52255-E76A-48E4-8F87-7F5A42ECC001}"/>
              </a:ext>
            </a:extLst>
          </p:cNvPr>
          <p:cNvSpPr>
            <a:spLocks noGrp="1"/>
          </p:cNvSpPr>
          <p:nvPr>
            <p:ph type="title"/>
          </p:nvPr>
        </p:nvSpPr>
        <p:spPr/>
        <p:txBody>
          <a:bodyPr/>
          <a:lstStyle/>
          <a:p>
            <a:r>
              <a:rPr lang="en-GB"/>
              <a:t>The trainee team at Cheshire East Council</a:t>
            </a:r>
          </a:p>
        </p:txBody>
      </p:sp>
      <p:sp>
        <p:nvSpPr>
          <p:cNvPr id="7" name="Content Placeholder 6">
            <a:extLst>
              <a:ext uri="{FF2B5EF4-FFF2-40B4-BE49-F238E27FC236}">
                <a16:creationId xmlns:a16="http://schemas.microsoft.com/office/drawing/2014/main" id="{65AB0BC4-8122-448D-844F-C8677C811FDF}"/>
              </a:ext>
            </a:extLst>
          </p:cNvPr>
          <p:cNvSpPr>
            <a:spLocks noGrp="1"/>
          </p:cNvSpPr>
          <p:nvPr>
            <p:ph idx="1"/>
          </p:nvPr>
        </p:nvSpPr>
        <p:spPr/>
        <p:txBody>
          <a:bodyPr vert="horz" lIns="91440" tIns="45720" rIns="91440" bIns="45720" rtlCol="0" anchor="t">
            <a:normAutofit/>
          </a:bodyPr>
          <a:lstStyle/>
          <a:p>
            <a:r>
              <a:rPr lang="en-GB" sz="1400" dirty="0"/>
              <a:t>We currently support (or have recently supported) a number of trainees within our team:</a:t>
            </a:r>
          </a:p>
          <a:p>
            <a:pPr marL="556895" lvl="1" indent="-213995"/>
            <a:r>
              <a:rPr lang="en-GB" sz="1400" dirty="0"/>
              <a:t>Foundation doctors</a:t>
            </a:r>
            <a:endParaRPr lang="en-GB" sz="1400" dirty="0">
              <a:cs typeface="Calibri"/>
            </a:endParaRPr>
          </a:p>
          <a:p>
            <a:pPr marL="556895" lvl="1" indent="-213995"/>
            <a:r>
              <a:rPr lang="en-GB" sz="1400" dirty="0"/>
              <a:t>GP specialty registrars</a:t>
            </a:r>
            <a:endParaRPr lang="en-GB" sz="1400" dirty="0">
              <a:cs typeface="Calibri"/>
            </a:endParaRPr>
          </a:p>
          <a:p>
            <a:pPr marL="556895" lvl="1" indent="-213995"/>
            <a:r>
              <a:rPr lang="en-GB" sz="1400" dirty="0"/>
              <a:t>Public health specialty registrars</a:t>
            </a:r>
            <a:endParaRPr lang="en-GB" sz="1400" dirty="0">
              <a:cs typeface="Calibri"/>
            </a:endParaRPr>
          </a:p>
          <a:p>
            <a:pPr marL="556895" lvl="1" indent="-213995"/>
            <a:r>
              <a:rPr lang="en-GB" sz="1400" dirty="0"/>
              <a:t>Public health practitioners</a:t>
            </a:r>
            <a:endParaRPr lang="en-GB" sz="1400" dirty="0">
              <a:cs typeface="Calibri"/>
            </a:endParaRPr>
          </a:p>
          <a:p>
            <a:pPr marL="556895" lvl="1" indent="-213995"/>
            <a:r>
              <a:rPr lang="en-GB" sz="1400" dirty="0"/>
              <a:t>Local government trainees</a:t>
            </a:r>
            <a:endParaRPr lang="en-GB" sz="1400" dirty="0">
              <a:cs typeface="Calibri"/>
            </a:endParaRPr>
          </a:p>
          <a:p>
            <a:r>
              <a:rPr lang="en-GB" sz="1400" dirty="0"/>
              <a:t>Susie, Matt and Rod are all educational supervisors, and more senior trainees may be supervised by our DPH. We’re all keen to teach and provide exam support as necessary</a:t>
            </a:r>
          </a:p>
          <a:p>
            <a:r>
              <a:rPr lang="en-GB" sz="1400" dirty="0"/>
              <a:t>Projects will be allocated based on training needs and development areas, with more senior trainees taking on a portfolio of work</a:t>
            </a:r>
          </a:p>
          <a:p>
            <a:endParaRPr lang="en-GB" sz="1400" dirty="0"/>
          </a:p>
          <a:p>
            <a:endParaRPr lang="en-GB" sz="1400" dirty="0"/>
          </a:p>
        </p:txBody>
      </p:sp>
    </p:spTree>
    <p:extLst>
      <p:ext uri="{BB962C8B-B14F-4D97-AF65-F5344CB8AC3E}">
        <p14:creationId xmlns:p14="http://schemas.microsoft.com/office/powerpoint/2010/main" val="3739006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ECC91-A577-4149-BC7F-1DF4A89E6A13}"/>
              </a:ext>
            </a:extLst>
          </p:cNvPr>
          <p:cNvSpPr>
            <a:spLocks noGrp="1"/>
          </p:cNvSpPr>
          <p:nvPr>
            <p:ph type="title"/>
          </p:nvPr>
        </p:nvSpPr>
        <p:spPr>
          <a:xfrm>
            <a:off x="457200" y="0"/>
            <a:ext cx="8229600" cy="857250"/>
          </a:xfrm>
        </p:spPr>
        <p:txBody>
          <a:bodyPr/>
          <a:lstStyle/>
          <a:p>
            <a:r>
              <a:rPr lang="en-GB"/>
              <a:t>Trainee perspectives</a:t>
            </a:r>
          </a:p>
        </p:txBody>
      </p:sp>
      <p:sp>
        <p:nvSpPr>
          <p:cNvPr id="6" name="Content Placeholder 5">
            <a:extLst>
              <a:ext uri="{FF2B5EF4-FFF2-40B4-BE49-F238E27FC236}">
                <a16:creationId xmlns:a16="http://schemas.microsoft.com/office/drawing/2014/main" id="{61069A69-7961-4C6D-9838-9FE4E20B9EEF}"/>
              </a:ext>
            </a:extLst>
          </p:cNvPr>
          <p:cNvSpPr>
            <a:spLocks noGrp="1"/>
          </p:cNvSpPr>
          <p:nvPr>
            <p:ph sz="half" idx="1"/>
          </p:nvPr>
        </p:nvSpPr>
        <p:spPr>
          <a:xfrm>
            <a:off x="0" y="714197"/>
            <a:ext cx="2615184" cy="3394472"/>
          </a:xfrm>
        </p:spPr>
        <p:txBody>
          <a:bodyPr>
            <a:normAutofit lnSpcReduction="10000"/>
          </a:bodyPr>
          <a:lstStyle/>
          <a:p>
            <a:pPr marL="0" indent="0">
              <a:buNone/>
            </a:pPr>
            <a:r>
              <a:rPr lang="en-GB" sz="1100"/>
              <a:t>Dr Matthew Atkinson – ST5 Public Health Registrar (prior to CCT)</a:t>
            </a:r>
          </a:p>
          <a:p>
            <a:r>
              <a:rPr lang="en-GB" sz="1100"/>
              <a:t>I had a fabulous year in Cheshire East and received just the right balance of challenge, responsibility and support. My work programme was tailored around getting my final learning outcomes signed off and preparing me for consultant practice.</a:t>
            </a:r>
          </a:p>
          <a:p>
            <a:r>
              <a:rPr lang="en-GB" sz="1100"/>
              <a:t>I led the development of a strategy for reducing inequalities in Crewe as well as working on healthy ageing in rural areas and evaluating an NHS health improvement programme – a really interesting mix of work.</a:t>
            </a:r>
          </a:p>
          <a:p>
            <a:r>
              <a:rPr lang="en-GB" sz="1100"/>
              <a:t>I really enjoyed working with the team and would definitely recommend training in Cheshire East. I was thrilled to be offered a consultant post here.</a:t>
            </a:r>
          </a:p>
          <a:p>
            <a:pPr marL="0" indent="0">
              <a:buNone/>
            </a:pPr>
            <a:endParaRPr lang="en-GB" sz="1100"/>
          </a:p>
        </p:txBody>
      </p:sp>
      <p:sp>
        <p:nvSpPr>
          <p:cNvPr id="7" name="Content Placeholder 3">
            <a:extLst>
              <a:ext uri="{FF2B5EF4-FFF2-40B4-BE49-F238E27FC236}">
                <a16:creationId xmlns:a16="http://schemas.microsoft.com/office/drawing/2014/main" id="{BDF7B2DC-7188-44E2-A07C-68C13244A95B}"/>
              </a:ext>
            </a:extLst>
          </p:cNvPr>
          <p:cNvSpPr txBox="1">
            <a:spLocks/>
          </p:cNvSpPr>
          <p:nvPr/>
        </p:nvSpPr>
        <p:spPr>
          <a:xfrm>
            <a:off x="202628" y="4108669"/>
            <a:ext cx="8229600" cy="479822"/>
          </a:xfrm>
          <a:prstGeom prst="rect">
            <a:avLst/>
          </a:prstGeom>
        </p:spPr>
        <p:txBody>
          <a:bodyPr vert="horz" lIns="91440" tIns="45720" rIns="91440" bIns="45720" rtlCol="0">
            <a:noAutofit/>
          </a:bodyPr>
          <a:lstStyle>
            <a:lvl1pPr marL="257175" indent="-257175" algn="l" defTabSz="342900" rtl="0" eaLnBrk="1" latinLnBrk="0" hangingPunct="1">
              <a:spcBef>
                <a:spcPct val="20000"/>
              </a:spcBef>
              <a:buFont typeface="Arial"/>
              <a:buChar char="•"/>
              <a:defRPr sz="18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15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35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2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2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2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2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2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200" kern="1200">
                <a:solidFill>
                  <a:schemeClr val="tx1"/>
                </a:solidFill>
                <a:latin typeface="+mn-lt"/>
                <a:ea typeface="+mn-ea"/>
                <a:cs typeface="+mn-cs"/>
              </a:defRPr>
            </a:lvl9pPr>
          </a:lstStyle>
          <a:p>
            <a:pPr marL="0" indent="0">
              <a:buNone/>
            </a:pPr>
            <a:r>
              <a:rPr lang="en-GB" dirty="0"/>
              <a:t>For more information or to arrange a discussion with Matt or any one of the consultants, please contact </a:t>
            </a:r>
            <a:r>
              <a:rPr lang="en-GB" dirty="0">
                <a:hlinkClick r:id="rId3"/>
              </a:rPr>
              <a:t>matthew.atkinson@cheshireeast.gov.uk</a:t>
            </a:r>
            <a:r>
              <a:rPr lang="en-GB" dirty="0"/>
              <a:t>  </a:t>
            </a:r>
          </a:p>
        </p:txBody>
      </p:sp>
      <p:sp>
        <p:nvSpPr>
          <p:cNvPr id="3" name="Content Placeholder 5">
            <a:extLst>
              <a:ext uri="{FF2B5EF4-FFF2-40B4-BE49-F238E27FC236}">
                <a16:creationId xmlns:a16="http://schemas.microsoft.com/office/drawing/2014/main" id="{7AAEFD3C-7052-A552-82EF-C37A262B5D4C}"/>
              </a:ext>
            </a:extLst>
          </p:cNvPr>
          <p:cNvSpPr txBox="1">
            <a:spLocks/>
          </p:cNvSpPr>
          <p:nvPr/>
        </p:nvSpPr>
        <p:spPr>
          <a:xfrm>
            <a:off x="2743201" y="714196"/>
            <a:ext cx="3563962" cy="4574693"/>
          </a:xfrm>
          <a:prstGeom prst="rect">
            <a:avLst/>
          </a:prstGeom>
        </p:spPr>
        <p:txBody>
          <a:bodyPr vert="horz" lIns="91440" tIns="45720" rIns="91440" bIns="45720" rtlCol="0">
            <a:noAutofit/>
          </a:bodyPr>
          <a:lstStyle>
            <a:lvl1pPr marL="257175" indent="-257175" algn="l" defTabSz="342900" rtl="0" eaLnBrk="1" latinLnBrk="0" hangingPunct="1">
              <a:spcBef>
                <a:spcPct val="20000"/>
              </a:spcBef>
              <a:buFont typeface="Arial"/>
              <a:buChar char="•"/>
              <a:defRPr sz="21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18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5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35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35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35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35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35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350" kern="1200">
                <a:solidFill>
                  <a:schemeClr val="tx1"/>
                </a:solidFill>
                <a:latin typeface="+mn-lt"/>
                <a:ea typeface="+mn-ea"/>
                <a:cs typeface="+mn-cs"/>
              </a:defRPr>
            </a:lvl9pPr>
          </a:lstStyle>
          <a:p>
            <a:pPr marL="0" indent="0">
              <a:buFont typeface="Arial"/>
              <a:buNone/>
            </a:pPr>
            <a:r>
              <a:rPr lang="en-GB" sz="1100"/>
              <a:t>Dr Gisèle Spencer – ST2 Public Health Registrar</a:t>
            </a:r>
          </a:p>
          <a:p>
            <a:r>
              <a:rPr lang="en-GB" sz="1100"/>
              <a:t>I have found the public health team at Cheshire East to be very friendly and welcoming during my time here. All the consultants are aware of the learning outcomes that registrars must complete and are proactive in approaching me when there is a piece of work that would contribute towards one or more competencies. They have been very supportive in accommodating my style of working as well as letting me choose pieces of work in particular areas of interest to me. I am therefore not surprised that Cheshire East Council has won the UKPHR award for employer of the year 2023. </a:t>
            </a:r>
          </a:p>
          <a:p>
            <a:r>
              <a:rPr lang="en-GB" sz="1100"/>
              <a:t>Much of the work I have undertaken at the local authority has centred around Crewe and the health inequalities experienced by many of its residents. I have found the work interesting and varied, and I have benefitted greatly from the wealth of knowledge and skill within the public health team but also from colleagues in other teams in the council and beyond. </a:t>
            </a:r>
          </a:p>
          <a:p>
            <a:pPr marL="0" indent="0">
              <a:buFont typeface="Arial"/>
              <a:buNone/>
            </a:pPr>
            <a:endParaRPr lang="en-GB" sz="1100"/>
          </a:p>
        </p:txBody>
      </p:sp>
      <p:sp>
        <p:nvSpPr>
          <p:cNvPr id="4" name="Content Placeholder 5">
            <a:extLst>
              <a:ext uri="{FF2B5EF4-FFF2-40B4-BE49-F238E27FC236}">
                <a16:creationId xmlns:a16="http://schemas.microsoft.com/office/drawing/2014/main" id="{D9873F4B-0FA3-9183-4C68-5D8B74FE74C7}"/>
              </a:ext>
            </a:extLst>
          </p:cNvPr>
          <p:cNvSpPr txBox="1">
            <a:spLocks/>
          </p:cNvSpPr>
          <p:nvPr/>
        </p:nvSpPr>
        <p:spPr>
          <a:xfrm>
            <a:off x="6307162" y="714197"/>
            <a:ext cx="2836838" cy="3394472"/>
          </a:xfrm>
          <a:prstGeom prst="rect">
            <a:avLst/>
          </a:prstGeom>
        </p:spPr>
        <p:txBody>
          <a:bodyPr vert="horz" lIns="91440" tIns="45720" rIns="91440" bIns="45720" rtlCol="0">
            <a:normAutofit/>
          </a:bodyPr>
          <a:lstStyle>
            <a:lvl1pPr marL="257175" indent="-257175" algn="l" defTabSz="342900" rtl="0" eaLnBrk="1" latinLnBrk="0" hangingPunct="1">
              <a:spcBef>
                <a:spcPct val="20000"/>
              </a:spcBef>
              <a:buFont typeface="Arial"/>
              <a:buChar char="•"/>
              <a:defRPr sz="21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18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5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35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35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35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35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35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350" kern="1200">
                <a:solidFill>
                  <a:schemeClr val="tx1"/>
                </a:solidFill>
                <a:latin typeface="+mn-lt"/>
                <a:ea typeface="+mn-ea"/>
                <a:cs typeface="+mn-cs"/>
              </a:defRPr>
            </a:lvl9pPr>
          </a:lstStyle>
          <a:p>
            <a:pPr marL="0" indent="0">
              <a:buFont typeface="Arial"/>
              <a:buNone/>
            </a:pPr>
            <a:r>
              <a:rPr lang="en-GB" sz="1100"/>
              <a:t>Dr Cathy Gregory – ST1 Public Health Registrar</a:t>
            </a:r>
          </a:p>
          <a:p>
            <a:r>
              <a:rPr lang="en-GB" sz="1100"/>
              <a:t>I would highly recommend a placement at Cheshire East. My supervisor and the other consultants have been extremely supportive and approachable. They have a good understanding of the curriculum, ensure that work meets my training needs and I have been able to take on work that aligns with my interests. </a:t>
            </a:r>
          </a:p>
          <a:p>
            <a:r>
              <a:rPr lang="en-GB" sz="1100"/>
              <a:t>The atmosphere of the team is friendly and inclusive and I feel my contribution is valued. There is a flexible hybrid working arrangement and the IT provision is good.</a:t>
            </a:r>
          </a:p>
          <a:p>
            <a:r>
              <a:rPr lang="en-GB" sz="1100"/>
              <a:t>I have been able to gain experience in healthcare public health within the Local Authority, which is an area of interest to me.</a:t>
            </a:r>
          </a:p>
        </p:txBody>
      </p:sp>
    </p:spTree>
    <p:extLst>
      <p:ext uri="{BB962C8B-B14F-4D97-AF65-F5344CB8AC3E}">
        <p14:creationId xmlns:p14="http://schemas.microsoft.com/office/powerpoint/2010/main" val="237975581"/>
      </p:ext>
    </p:extLst>
  </p:cSld>
  <p:clrMapOvr>
    <a:masterClrMapping/>
  </p:clrMapOvr>
</p:sld>
</file>

<file path=ppt/theme/theme1.xml><?xml version="1.0" encoding="utf-8"?>
<a:theme xmlns:a="http://schemas.openxmlformats.org/drawingml/2006/main" name="Defaul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11EEBE7091CD241A8348EC0098B6880" ma:contentTypeVersion="20" ma:contentTypeDescription="Create a new document." ma:contentTypeScope="" ma:versionID="b6fd6b6554db75d9161b6ca8811060f9">
  <xsd:schema xmlns:xsd="http://www.w3.org/2001/XMLSchema" xmlns:xs="http://www.w3.org/2001/XMLSchema" xmlns:p="http://schemas.microsoft.com/office/2006/metadata/properties" xmlns:ns1="http://schemas.microsoft.com/sharepoint/v3" xmlns:ns2="6eb4ce61-17e7-49e7-9375-1d4f62f34f0f" xmlns:ns3="1166f021-f1b5-47c2-9ab9-d5bb2569f6e5" targetNamespace="http://schemas.microsoft.com/office/2006/metadata/properties" ma:root="true" ma:fieldsID="c430771862b8c25c96e713fd3c87feaf" ns1:_="" ns2:_="" ns3:_="">
    <xsd:import namespace="http://schemas.microsoft.com/sharepoint/v3"/>
    <xsd:import namespace="6eb4ce61-17e7-49e7-9375-1d4f62f34f0f"/>
    <xsd:import namespace="1166f021-f1b5-47c2-9ab9-d5bb2569f6e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MediaServiceSearchProperties" minOccurs="0"/>
                <xsd:element ref="ns1:_ip_UnifiedCompliancePolicyProperties" minOccurs="0"/>
                <xsd:element ref="ns1:_ip_UnifiedCompliancePolicyUIAction" minOccurs="0"/>
                <xsd:element ref="ns2:MediaServiceGenerationTime" minOccurs="0"/>
                <xsd:element ref="ns2:MediaServiceEventHashCode"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4" nillable="true" ma:displayName="Unified Compliance Policy Properties" ma:hidden="true" ma:internalName="_ip_UnifiedCompliancePolicyProperties">
      <xsd:simpleType>
        <xsd:restriction base="dms:Note"/>
      </xsd:simpleType>
    </xsd:element>
    <xsd:element name="_ip_UnifiedCompliancePolicyUIAction" ma:index="15"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eb4ce61-17e7-49e7-9375-1d4f62f34f0f" elementFormDefault="qualified">
    <xsd:import namespace="http://schemas.microsoft.com/office/2006/documentManagement/types"/>
    <xsd:import namespace="http://schemas.microsoft.com/office/infopath/2007/PartnerControls"/>
    <xsd:element name="MediaServiceMetadata" ma:index="4" nillable="true" ma:displayName="MediaServiceMetadata" ma:hidden="true" ma:internalName="MediaServiceMetadata" ma:readOnly="true">
      <xsd:simpleType>
        <xsd:restriction base="dms:Note"/>
      </xsd:simpleType>
    </xsd:element>
    <xsd:element name="MediaServiceFastMetadata" ma:index="5" nillable="true" ma:displayName="MediaServiceFastMetadata" ma:hidden="true" ma:internalName="MediaServiceFastMetadata" ma:readOnly="true">
      <xsd:simpleType>
        <xsd:restriction base="dms:Note"/>
      </xsd:simpleType>
    </xsd:element>
    <xsd:element name="MediaServiceObjectDetectorVersions" ma:index="8" nillable="true" ma:displayName="MediaServiceObjectDetectorVersions" ma:hidden="true" ma:indexed="true" ma:internalName="MediaServiceObjectDetectorVersions" ma:readOnly="true">
      <xsd:simpleType>
        <xsd:restriction base="dms:Text"/>
      </xsd:simpleType>
    </xsd:element>
    <xsd:element name="MediaServiceSearchProperties" ma:index="9" nillable="true" ma:displayName="MediaServiceSearchProperties" ma:hidden="true" ma:internalName="MediaServiceSearchProperties" ma:readOnly="true">
      <xsd:simpleType>
        <xsd:restriction base="dms:Note"/>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166f021-f1b5-47c2-9ab9-d5bb2569f6e5" elementFormDefault="qualified">
    <xsd:import namespace="http://schemas.microsoft.com/office/2006/documentManagement/types"/>
    <xsd:import namespace="http://schemas.microsoft.com/office/infopath/2007/PartnerControls"/>
    <xsd:element name="SharedWithUsers" ma:index="6"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0"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sisl xmlns:xsd="http://www.w3.org/2001/XMLSchema" xmlns:xsi="http://www.w3.org/2001/XMLSchema-instance" xmlns="http://www.boldonjames.com/2008/01/sie/internal/label" sislVersion="0" policy="6ceae14b-024b-4bff-9be8-3287753ee694" origin="userSelected"/>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5156B22-39B2-40DA-B5EA-F9BF8A6AECBE}"/>
</file>

<file path=customXml/itemProps2.xml><?xml version="1.0" encoding="utf-8"?>
<ds:datastoreItem xmlns:ds="http://schemas.openxmlformats.org/officeDocument/2006/customXml" ds:itemID="{3618CEEE-D0C9-46CB-B183-7BFE09D01CD1}">
  <ds:schemaRefs>
    <ds:schemaRef ds:uri="http://www.boldonjames.com/2008/01/sie/internal/label"/>
    <ds:schemaRef ds:uri="http://www.w3.org/2001/XMLSchema"/>
  </ds:schemaRefs>
</ds:datastoreItem>
</file>

<file path=customXml/itemProps3.xml><?xml version="1.0" encoding="utf-8"?>
<ds:datastoreItem xmlns:ds="http://schemas.openxmlformats.org/officeDocument/2006/customXml" ds:itemID="{BDCA33B8-1B92-48A9-B8A6-EE30945F7AC3}">
  <ds:schemaRefs>
    <ds:schemaRef ds:uri="http://www.w3.org/XML/1998/namespace"/>
    <ds:schemaRef ds:uri="http://schemas.microsoft.com/office/2006/documentManagement/types"/>
    <ds:schemaRef ds:uri="http://schemas.microsoft.com/office/infopath/2007/PartnerControls"/>
    <ds:schemaRef ds:uri="http://schemas.microsoft.com/office/2006/metadata/properties"/>
    <ds:schemaRef ds:uri="http://purl.org/dc/elements/1.1/"/>
    <ds:schemaRef ds:uri="http://purl.org/dc/terms/"/>
    <ds:schemaRef ds:uri="http://schemas.openxmlformats.org/package/2006/metadata/core-properties"/>
    <ds:schemaRef ds:uri="bdaa90a0-c4ed-4b73-ba80-cf45b3cc0c50"/>
    <ds:schemaRef ds:uri="78997ba3-8a20-4499-9ceb-035b62a6f799"/>
    <ds:schemaRef ds:uri="http://purl.org/dc/dcmitype/"/>
  </ds:schemaRefs>
</ds:datastoreItem>
</file>

<file path=customXml/itemProps4.xml><?xml version="1.0" encoding="utf-8"?>
<ds:datastoreItem xmlns:ds="http://schemas.openxmlformats.org/officeDocument/2006/customXml" ds:itemID="{CFC3CCB2-0018-4BAE-BF8D-54F942D4290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Default Theme</Template>
  <TotalTime>28</TotalTime>
  <Words>1524</Words>
  <Application>Microsoft Office PowerPoint</Application>
  <PresentationFormat>On-screen Show (16:9)</PresentationFormat>
  <Paragraphs>82</Paragraphs>
  <Slides>7</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Default Theme</vt:lpstr>
      <vt:lpstr>Public Health in Cheshire East Council  Come and train with our award-winning* public health team!</vt:lpstr>
      <vt:lpstr>About Cheshire East Council</vt:lpstr>
      <vt:lpstr>What experience can you gain from Cheshire East?</vt:lpstr>
      <vt:lpstr>The public health team</vt:lpstr>
      <vt:lpstr>PowerPoint Presentation</vt:lpstr>
      <vt:lpstr>The trainee team at Cheshire East Council</vt:lpstr>
      <vt:lpstr>Trainee perspectives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Hughes</dc:creator>
  <cp:lastModifiedBy>SHAW, Jennifer (NHS ENGLAND - T1510)</cp:lastModifiedBy>
  <cp:revision>4</cp:revision>
  <dcterms:created xsi:type="dcterms:W3CDTF">2021-10-05T09:43:24Z</dcterms:created>
  <dcterms:modified xsi:type="dcterms:W3CDTF">2025-01-24T11:41:43Z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49e5422c-a503-40b2-90a9-b52ea5f04c6d</vt:lpwstr>
  </property>
  <property fmtid="{D5CDD505-2E9C-101B-9397-08002B2CF9AE}" pid="3" name="bjDocumentSecurityLabel">
    <vt:lpwstr>This item has no classification</vt:lpwstr>
  </property>
  <property fmtid="{D5CDD505-2E9C-101B-9397-08002B2CF9AE}" pid="4" name="bjSaver">
    <vt:lpwstr>dWKl9VdyW4VFyEt0scBNxmiEGzTrDOCh</vt:lpwstr>
  </property>
  <property fmtid="{D5CDD505-2E9C-101B-9397-08002B2CF9AE}" pid="5" name="MSIP_Label_ef975da0-2206-4296-8b08-8eab8a965a3b_Enabled">
    <vt:lpwstr>true</vt:lpwstr>
  </property>
  <property fmtid="{D5CDD505-2E9C-101B-9397-08002B2CF9AE}" pid="6" name="MSIP_Label_ef975da0-2206-4296-8b08-8eab8a965a3b_SetDate">
    <vt:lpwstr>2023-11-29T14:16:57Z</vt:lpwstr>
  </property>
  <property fmtid="{D5CDD505-2E9C-101B-9397-08002B2CF9AE}" pid="7" name="MSIP_Label_ef975da0-2206-4296-8b08-8eab8a965a3b_Method">
    <vt:lpwstr>Privileged</vt:lpwstr>
  </property>
  <property fmtid="{D5CDD505-2E9C-101B-9397-08002B2CF9AE}" pid="8" name="MSIP_Label_ef975da0-2206-4296-8b08-8eab8a965a3b_Name">
    <vt:lpwstr>CE-OFFICIAL</vt:lpwstr>
  </property>
  <property fmtid="{D5CDD505-2E9C-101B-9397-08002B2CF9AE}" pid="9" name="MSIP_Label_ef975da0-2206-4296-8b08-8eab8a965a3b_SiteId">
    <vt:lpwstr>cdb92d10-23cb-4ac1-a9b3-34f4faaa2851</vt:lpwstr>
  </property>
  <property fmtid="{D5CDD505-2E9C-101B-9397-08002B2CF9AE}" pid="10" name="MSIP_Label_ef975da0-2206-4296-8b08-8eab8a965a3b_ActionId">
    <vt:lpwstr>82bdefcb-4a67-4e37-9065-90705915ecf4</vt:lpwstr>
  </property>
  <property fmtid="{D5CDD505-2E9C-101B-9397-08002B2CF9AE}" pid="11" name="MSIP_Label_ef975da0-2206-4296-8b08-8eab8a965a3b_ContentBits">
    <vt:lpwstr>2</vt:lpwstr>
  </property>
  <property fmtid="{D5CDD505-2E9C-101B-9397-08002B2CF9AE}" pid="12" name="ClassificationContentMarkingFooterLocations">
    <vt:lpwstr>Default Theme:8</vt:lpwstr>
  </property>
  <property fmtid="{D5CDD505-2E9C-101B-9397-08002B2CF9AE}" pid="13" name="ClassificationContentMarkingFooterText">
    <vt:lpwstr>OFFICIAL</vt:lpwstr>
  </property>
  <property fmtid="{D5CDD505-2E9C-101B-9397-08002B2CF9AE}" pid="14" name="ContentTypeId">
    <vt:lpwstr>0x010100311EEBE7091CD241A8348EC0098B6880</vt:lpwstr>
  </property>
  <property fmtid="{D5CDD505-2E9C-101B-9397-08002B2CF9AE}" pid="15" name="MediaServiceImageTags">
    <vt:lpwstr/>
  </property>
</Properties>
</file>