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6405" r:id="rId2"/>
    <p:sldId id="6406" r:id="rId3"/>
    <p:sldId id="6412" r:id="rId4"/>
    <p:sldId id="6414" r:id="rId5"/>
    <p:sldId id="6428" r:id="rId6"/>
    <p:sldId id="6408" r:id="rId7"/>
    <p:sldId id="6411" r:id="rId8"/>
    <p:sldId id="6415" r:id="rId9"/>
    <p:sldId id="6409" r:id="rId10"/>
    <p:sldId id="6417" r:id="rId11"/>
    <p:sldId id="6418" r:id="rId12"/>
    <p:sldId id="6419" r:id="rId13"/>
    <p:sldId id="6407" r:id="rId14"/>
    <p:sldId id="6423" r:id="rId15"/>
    <p:sldId id="749" r:id="rId16"/>
    <p:sldId id="569" r:id="rId17"/>
    <p:sldId id="6420" r:id="rId18"/>
    <p:sldId id="6426" r:id="rId19"/>
    <p:sldId id="642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60"/>
    <p:restoredTop sz="95153"/>
  </p:normalViewPr>
  <p:slideViewPr>
    <p:cSldViewPr snapToGrid="0">
      <p:cViewPr varScale="1">
        <p:scale>
          <a:sx n="67" d="100"/>
          <a:sy n="67" d="100"/>
        </p:scale>
        <p:origin x="57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4353A-E0D0-8363-B9D8-AFE524DC1AD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5C41D24-B36F-595E-9FD5-40F31879B2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1F08354-355A-B2D7-7F15-829C0A8D8F6A}"/>
              </a:ext>
            </a:extLst>
          </p:cNvPr>
          <p:cNvSpPr>
            <a:spLocks noGrp="1"/>
          </p:cNvSpPr>
          <p:nvPr>
            <p:ph type="dt" sz="half" idx="10"/>
          </p:nvPr>
        </p:nvSpPr>
        <p:spPr/>
        <p:txBody>
          <a:bodyPr/>
          <a:lstStyle/>
          <a:p>
            <a:fld id="{34F78D4B-79B8-0A45-BB9A-4BD7D61F0DA8}" type="datetimeFigureOut">
              <a:rPr lang="en-US" smtClean="0"/>
              <a:t>9/30/2022</a:t>
            </a:fld>
            <a:endParaRPr lang="en-US"/>
          </a:p>
        </p:txBody>
      </p:sp>
      <p:sp>
        <p:nvSpPr>
          <p:cNvPr id="5" name="Footer Placeholder 4">
            <a:extLst>
              <a:ext uri="{FF2B5EF4-FFF2-40B4-BE49-F238E27FC236}">
                <a16:creationId xmlns:a16="http://schemas.microsoft.com/office/drawing/2014/main" id="{FB244E1A-CB14-0728-F96A-BE07172559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B0F02F-2BFC-F2E5-5934-436D10437762}"/>
              </a:ext>
            </a:extLst>
          </p:cNvPr>
          <p:cNvSpPr>
            <a:spLocks noGrp="1"/>
          </p:cNvSpPr>
          <p:nvPr>
            <p:ph type="sldNum" sz="quarter" idx="12"/>
          </p:nvPr>
        </p:nvSpPr>
        <p:spPr/>
        <p:txBody>
          <a:bodyPr/>
          <a:lstStyle/>
          <a:p>
            <a:fld id="{CC77CD1F-CD83-4045-8F46-34679707C7B9}" type="slidenum">
              <a:rPr lang="en-US" smtClean="0"/>
              <a:t>‹#›</a:t>
            </a:fld>
            <a:endParaRPr lang="en-US"/>
          </a:p>
        </p:txBody>
      </p:sp>
    </p:spTree>
    <p:extLst>
      <p:ext uri="{BB962C8B-B14F-4D97-AF65-F5344CB8AC3E}">
        <p14:creationId xmlns:p14="http://schemas.microsoft.com/office/powerpoint/2010/main" val="1027312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0D3DF-2F79-A992-83D8-4B996FA7E80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01CD343-F55B-62BF-1BDA-1180609926B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A23E20D-C4C2-1AAD-F980-7BC03CCD7A3F}"/>
              </a:ext>
            </a:extLst>
          </p:cNvPr>
          <p:cNvSpPr>
            <a:spLocks noGrp="1"/>
          </p:cNvSpPr>
          <p:nvPr>
            <p:ph type="dt" sz="half" idx="10"/>
          </p:nvPr>
        </p:nvSpPr>
        <p:spPr/>
        <p:txBody>
          <a:bodyPr/>
          <a:lstStyle/>
          <a:p>
            <a:fld id="{34F78D4B-79B8-0A45-BB9A-4BD7D61F0DA8}" type="datetimeFigureOut">
              <a:rPr lang="en-US" smtClean="0"/>
              <a:t>9/30/2022</a:t>
            </a:fld>
            <a:endParaRPr lang="en-US"/>
          </a:p>
        </p:txBody>
      </p:sp>
      <p:sp>
        <p:nvSpPr>
          <p:cNvPr id="5" name="Footer Placeholder 4">
            <a:extLst>
              <a:ext uri="{FF2B5EF4-FFF2-40B4-BE49-F238E27FC236}">
                <a16:creationId xmlns:a16="http://schemas.microsoft.com/office/drawing/2014/main" id="{9DFF2375-C0F2-2B90-FE03-48D1AD9ECD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94713A-8C64-948D-DDF5-F11AEC53988E}"/>
              </a:ext>
            </a:extLst>
          </p:cNvPr>
          <p:cNvSpPr>
            <a:spLocks noGrp="1"/>
          </p:cNvSpPr>
          <p:nvPr>
            <p:ph type="sldNum" sz="quarter" idx="12"/>
          </p:nvPr>
        </p:nvSpPr>
        <p:spPr/>
        <p:txBody>
          <a:bodyPr/>
          <a:lstStyle/>
          <a:p>
            <a:fld id="{CC77CD1F-CD83-4045-8F46-34679707C7B9}" type="slidenum">
              <a:rPr lang="en-US" smtClean="0"/>
              <a:t>‹#›</a:t>
            </a:fld>
            <a:endParaRPr lang="en-US"/>
          </a:p>
        </p:txBody>
      </p:sp>
    </p:spTree>
    <p:extLst>
      <p:ext uri="{BB962C8B-B14F-4D97-AF65-F5344CB8AC3E}">
        <p14:creationId xmlns:p14="http://schemas.microsoft.com/office/powerpoint/2010/main" val="1492227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CAEF8E-9B64-48F4-BE23-76B34482608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77F9170-26BA-7D9A-C5E4-A267D0E7578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30EBC20-F99B-A732-8F30-96016D0DDF32}"/>
              </a:ext>
            </a:extLst>
          </p:cNvPr>
          <p:cNvSpPr>
            <a:spLocks noGrp="1"/>
          </p:cNvSpPr>
          <p:nvPr>
            <p:ph type="dt" sz="half" idx="10"/>
          </p:nvPr>
        </p:nvSpPr>
        <p:spPr/>
        <p:txBody>
          <a:bodyPr/>
          <a:lstStyle/>
          <a:p>
            <a:fld id="{34F78D4B-79B8-0A45-BB9A-4BD7D61F0DA8}" type="datetimeFigureOut">
              <a:rPr lang="en-US" smtClean="0"/>
              <a:t>9/30/2022</a:t>
            </a:fld>
            <a:endParaRPr lang="en-US"/>
          </a:p>
        </p:txBody>
      </p:sp>
      <p:sp>
        <p:nvSpPr>
          <p:cNvPr id="5" name="Footer Placeholder 4">
            <a:extLst>
              <a:ext uri="{FF2B5EF4-FFF2-40B4-BE49-F238E27FC236}">
                <a16:creationId xmlns:a16="http://schemas.microsoft.com/office/drawing/2014/main" id="{B9B06577-2878-DFC7-9F8D-5E8AD89913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FEBC28-F5CB-FF1A-88E9-CB60FF36450A}"/>
              </a:ext>
            </a:extLst>
          </p:cNvPr>
          <p:cNvSpPr>
            <a:spLocks noGrp="1"/>
          </p:cNvSpPr>
          <p:nvPr>
            <p:ph type="sldNum" sz="quarter" idx="12"/>
          </p:nvPr>
        </p:nvSpPr>
        <p:spPr/>
        <p:txBody>
          <a:bodyPr/>
          <a:lstStyle/>
          <a:p>
            <a:fld id="{CC77CD1F-CD83-4045-8F46-34679707C7B9}" type="slidenum">
              <a:rPr lang="en-US" smtClean="0"/>
              <a:t>‹#›</a:t>
            </a:fld>
            <a:endParaRPr lang="en-US"/>
          </a:p>
        </p:txBody>
      </p:sp>
    </p:spTree>
    <p:extLst>
      <p:ext uri="{BB962C8B-B14F-4D97-AF65-F5344CB8AC3E}">
        <p14:creationId xmlns:p14="http://schemas.microsoft.com/office/powerpoint/2010/main" val="2798418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B9823DA-6B8F-D34F-B77B-293EBDBA935B}"/>
              </a:ext>
            </a:extLst>
          </p:cNvPr>
          <p:cNvSpPr/>
          <p:nvPr userDrawn="1"/>
        </p:nvSpPr>
        <p:spPr>
          <a:xfrm>
            <a:off x="0" y="6334540"/>
            <a:ext cx="12192000" cy="5234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8" name="Rectangle 7">
            <a:extLst>
              <a:ext uri="{FF2B5EF4-FFF2-40B4-BE49-F238E27FC236}">
                <a16:creationId xmlns:a16="http://schemas.microsoft.com/office/drawing/2014/main" id="{2439D0B0-EE2D-6748-8EBE-5B127DB7F7FE}"/>
              </a:ext>
            </a:extLst>
          </p:cNvPr>
          <p:cNvSpPr/>
          <p:nvPr userDrawn="1"/>
        </p:nvSpPr>
        <p:spPr>
          <a:xfrm>
            <a:off x="0" y="5996521"/>
            <a:ext cx="12192000" cy="1721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9" name="Rectangle 8">
            <a:extLst>
              <a:ext uri="{FF2B5EF4-FFF2-40B4-BE49-F238E27FC236}">
                <a16:creationId xmlns:a16="http://schemas.microsoft.com/office/drawing/2014/main" id="{369D118B-293F-C248-BA28-B68002DC2FBA}"/>
              </a:ext>
            </a:extLst>
          </p:cNvPr>
          <p:cNvSpPr/>
          <p:nvPr userDrawn="1"/>
        </p:nvSpPr>
        <p:spPr>
          <a:xfrm>
            <a:off x="0" y="6162417"/>
            <a:ext cx="12192000" cy="17212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0" name="Title 1">
            <a:extLst>
              <a:ext uri="{FF2B5EF4-FFF2-40B4-BE49-F238E27FC236}">
                <a16:creationId xmlns:a16="http://schemas.microsoft.com/office/drawing/2014/main" id="{33925F3C-B047-9B4C-9403-8F9F0CA1578E}"/>
              </a:ext>
            </a:extLst>
          </p:cNvPr>
          <p:cNvSpPr>
            <a:spLocks noGrp="1"/>
          </p:cNvSpPr>
          <p:nvPr>
            <p:ph type="title"/>
          </p:nvPr>
        </p:nvSpPr>
        <p:spPr>
          <a:xfrm>
            <a:off x="320040" y="283845"/>
            <a:ext cx="10515600" cy="620395"/>
          </a:xfrm>
        </p:spPr>
        <p:txBody>
          <a:bodyPr/>
          <a:lstStyle/>
          <a:p>
            <a:r>
              <a:rPr lang="en-GB"/>
              <a:t>HEE TEL team</a:t>
            </a:r>
            <a:endParaRPr lang="en-US"/>
          </a:p>
        </p:txBody>
      </p:sp>
      <p:sp>
        <p:nvSpPr>
          <p:cNvPr id="13" name="Footer Placeholder 16">
            <a:extLst>
              <a:ext uri="{FF2B5EF4-FFF2-40B4-BE49-F238E27FC236}">
                <a16:creationId xmlns:a16="http://schemas.microsoft.com/office/drawing/2014/main" id="{3680E0C2-B1A3-9947-BE81-F8BB084A7A55}"/>
              </a:ext>
            </a:extLst>
          </p:cNvPr>
          <p:cNvSpPr txBox="1">
            <a:spLocks/>
          </p:cNvSpPr>
          <p:nvPr userDrawn="1"/>
        </p:nvSpPr>
        <p:spPr>
          <a:xfrm>
            <a:off x="559909" y="6371174"/>
            <a:ext cx="7116549" cy="4868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09570" rtl="0" eaLnBrk="1" fontAlgn="auto" latinLnBrk="0" hangingPunct="1">
              <a:lnSpc>
                <a:spcPct val="100000"/>
              </a:lnSpc>
              <a:spcBef>
                <a:spcPts val="0"/>
              </a:spcBef>
              <a:spcAft>
                <a:spcPts val="0"/>
              </a:spcAft>
              <a:buClrTx/>
              <a:buSzTx/>
              <a:buFontTx/>
              <a:buNone/>
              <a:tabLst/>
              <a:defRPr/>
            </a:pPr>
            <a:r>
              <a:rPr lang="en-GB" sz="1300" b="1">
                <a:solidFill>
                  <a:srgbClr val="AE2573"/>
                </a:solidFill>
                <a:latin typeface="Arial" panose="020B0604020202020204" pitchFamily="34" charset="0"/>
                <a:cs typeface="Arial" panose="020B0604020202020204" pitchFamily="34" charset="0"/>
              </a:rPr>
              <a:t>@</a:t>
            </a:r>
            <a:r>
              <a:rPr lang="en-GB" sz="1300" b="1" err="1">
                <a:solidFill>
                  <a:srgbClr val="AE2573"/>
                </a:solidFill>
                <a:latin typeface="Arial" panose="020B0604020202020204" pitchFamily="34" charset="0"/>
                <a:cs typeface="Arial" panose="020B0604020202020204" pitchFamily="34" charset="0"/>
              </a:rPr>
              <a:t>NHS_HealthEdEng</a:t>
            </a:r>
            <a:r>
              <a:rPr lang="en-GB" sz="1300" b="1">
                <a:solidFill>
                  <a:srgbClr val="AE2573"/>
                </a:solidFill>
                <a:latin typeface="Arial" panose="020B0604020202020204" pitchFamily="34" charset="0"/>
                <a:cs typeface="Arial" panose="020B0604020202020204" pitchFamily="34" charset="0"/>
              </a:rPr>
              <a:t>        @HEE_TEL         #HEETEL</a:t>
            </a:r>
          </a:p>
        </p:txBody>
      </p:sp>
      <p:pic>
        <p:nvPicPr>
          <p:cNvPr id="14" name="Picture 13" descr="Health Education England logo">
            <a:extLst>
              <a:ext uri="{FF2B5EF4-FFF2-40B4-BE49-F238E27FC236}">
                <a16:creationId xmlns:a16="http://schemas.microsoft.com/office/drawing/2014/main" id="{78A43792-7616-BD43-9F50-A3DD3512489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580880" y="250419"/>
            <a:ext cx="2203894" cy="506896"/>
          </a:xfrm>
          <a:prstGeom prst="rect">
            <a:avLst/>
          </a:prstGeom>
        </p:spPr>
      </p:pic>
    </p:spTree>
    <p:extLst>
      <p:ext uri="{BB962C8B-B14F-4D97-AF65-F5344CB8AC3E}">
        <p14:creationId xmlns:p14="http://schemas.microsoft.com/office/powerpoint/2010/main" val="2858680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60D72-6BF4-B239-4BCF-439D1CECAD5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7C2B5B3-06AE-AA80-88A4-EDA1AACD686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8922DA4-FE6C-4FE5-5989-2E10A2D2C39D}"/>
              </a:ext>
            </a:extLst>
          </p:cNvPr>
          <p:cNvSpPr>
            <a:spLocks noGrp="1"/>
          </p:cNvSpPr>
          <p:nvPr>
            <p:ph type="dt" sz="half" idx="10"/>
          </p:nvPr>
        </p:nvSpPr>
        <p:spPr/>
        <p:txBody>
          <a:bodyPr/>
          <a:lstStyle/>
          <a:p>
            <a:fld id="{34F78D4B-79B8-0A45-BB9A-4BD7D61F0DA8}" type="datetimeFigureOut">
              <a:rPr lang="en-US" smtClean="0"/>
              <a:t>9/30/2022</a:t>
            </a:fld>
            <a:endParaRPr lang="en-US"/>
          </a:p>
        </p:txBody>
      </p:sp>
      <p:sp>
        <p:nvSpPr>
          <p:cNvPr id="5" name="Footer Placeholder 4">
            <a:extLst>
              <a:ext uri="{FF2B5EF4-FFF2-40B4-BE49-F238E27FC236}">
                <a16:creationId xmlns:a16="http://schemas.microsoft.com/office/drawing/2014/main" id="{942CD69D-0A3B-2742-8D0F-BE3DA1A789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DA577A-5BF3-E499-0E7C-BCE3A4E51443}"/>
              </a:ext>
            </a:extLst>
          </p:cNvPr>
          <p:cNvSpPr>
            <a:spLocks noGrp="1"/>
          </p:cNvSpPr>
          <p:nvPr>
            <p:ph type="sldNum" sz="quarter" idx="12"/>
          </p:nvPr>
        </p:nvSpPr>
        <p:spPr/>
        <p:txBody>
          <a:bodyPr/>
          <a:lstStyle/>
          <a:p>
            <a:fld id="{CC77CD1F-CD83-4045-8F46-34679707C7B9}" type="slidenum">
              <a:rPr lang="en-US" smtClean="0"/>
              <a:t>‹#›</a:t>
            </a:fld>
            <a:endParaRPr lang="en-US"/>
          </a:p>
        </p:txBody>
      </p:sp>
    </p:spTree>
    <p:extLst>
      <p:ext uri="{BB962C8B-B14F-4D97-AF65-F5344CB8AC3E}">
        <p14:creationId xmlns:p14="http://schemas.microsoft.com/office/powerpoint/2010/main" val="4050311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A1840-B2D1-E9E4-320B-1B12B24DF59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75EF08B-702D-BAAC-E377-BE27D10ABA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1A34BF1-2104-509B-8B6D-2262F932C679}"/>
              </a:ext>
            </a:extLst>
          </p:cNvPr>
          <p:cNvSpPr>
            <a:spLocks noGrp="1"/>
          </p:cNvSpPr>
          <p:nvPr>
            <p:ph type="dt" sz="half" idx="10"/>
          </p:nvPr>
        </p:nvSpPr>
        <p:spPr/>
        <p:txBody>
          <a:bodyPr/>
          <a:lstStyle/>
          <a:p>
            <a:fld id="{34F78D4B-79B8-0A45-BB9A-4BD7D61F0DA8}" type="datetimeFigureOut">
              <a:rPr lang="en-US" smtClean="0"/>
              <a:t>9/30/2022</a:t>
            </a:fld>
            <a:endParaRPr lang="en-US"/>
          </a:p>
        </p:txBody>
      </p:sp>
      <p:sp>
        <p:nvSpPr>
          <p:cNvPr id="5" name="Footer Placeholder 4">
            <a:extLst>
              <a:ext uri="{FF2B5EF4-FFF2-40B4-BE49-F238E27FC236}">
                <a16:creationId xmlns:a16="http://schemas.microsoft.com/office/drawing/2014/main" id="{9E9A8363-82DF-9744-CB43-34854EA8A4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0B8612-FED1-6B81-32CA-CBE4AE2C310A}"/>
              </a:ext>
            </a:extLst>
          </p:cNvPr>
          <p:cNvSpPr>
            <a:spLocks noGrp="1"/>
          </p:cNvSpPr>
          <p:nvPr>
            <p:ph type="sldNum" sz="quarter" idx="12"/>
          </p:nvPr>
        </p:nvSpPr>
        <p:spPr/>
        <p:txBody>
          <a:bodyPr/>
          <a:lstStyle/>
          <a:p>
            <a:fld id="{CC77CD1F-CD83-4045-8F46-34679707C7B9}" type="slidenum">
              <a:rPr lang="en-US" smtClean="0"/>
              <a:t>‹#›</a:t>
            </a:fld>
            <a:endParaRPr lang="en-US"/>
          </a:p>
        </p:txBody>
      </p:sp>
    </p:spTree>
    <p:extLst>
      <p:ext uri="{BB962C8B-B14F-4D97-AF65-F5344CB8AC3E}">
        <p14:creationId xmlns:p14="http://schemas.microsoft.com/office/powerpoint/2010/main" val="955169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39F66-7D3C-449C-9B0E-DA370FB4D20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9EFC1C9-75DB-3DF8-95CA-244BC1749A9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7916F52-DEED-E7EE-4E7B-F2532C4AB0D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8CE5FF3-6675-E46B-7253-1829B5F6E2B3}"/>
              </a:ext>
            </a:extLst>
          </p:cNvPr>
          <p:cNvSpPr>
            <a:spLocks noGrp="1"/>
          </p:cNvSpPr>
          <p:nvPr>
            <p:ph type="dt" sz="half" idx="10"/>
          </p:nvPr>
        </p:nvSpPr>
        <p:spPr/>
        <p:txBody>
          <a:bodyPr/>
          <a:lstStyle/>
          <a:p>
            <a:fld id="{34F78D4B-79B8-0A45-BB9A-4BD7D61F0DA8}" type="datetimeFigureOut">
              <a:rPr lang="en-US" smtClean="0"/>
              <a:t>9/30/2022</a:t>
            </a:fld>
            <a:endParaRPr lang="en-US"/>
          </a:p>
        </p:txBody>
      </p:sp>
      <p:sp>
        <p:nvSpPr>
          <p:cNvPr id="6" name="Footer Placeholder 5">
            <a:extLst>
              <a:ext uri="{FF2B5EF4-FFF2-40B4-BE49-F238E27FC236}">
                <a16:creationId xmlns:a16="http://schemas.microsoft.com/office/drawing/2014/main" id="{9D833E87-C7CD-6B21-9E5B-47BBF3E853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A97474-7198-A9F8-090F-290193A0B05E}"/>
              </a:ext>
            </a:extLst>
          </p:cNvPr>
          <p:cNvSpPr>
            <a:spLocks noGrp="1"/>
          </p:cNvSpPr>
          <p:nvPr>
            <p:ph type="sldNum" sz="quarter" idx="12"/>
          </p:nvPr>
        </p:nvSpPr>
        <p:spPr/>
        <p:txBody>
          <a:bodyPr/>
          <a:lstStyle/>
          <a:p>
            <a:fld id="{CC77CD1F-CD83-4045-8F46-34679707C7B9}" type="slidenum">
              <a:rPr lang="en-US" smtClean="0"/>
              <a:t>‹#›</a:t>
            </a:fld>
            <a:endParaRPr lang="en-US"/>
          </a:p>
        </p:txBody>
      </p:sp>
    </p:spTree>
    <p:extLst>
      <p:ext uri="{BB962C8B-B14F-4D97-AF65-F5344CB8AC3E}">
        <p14:creationId xmlns:p14="http://schemas.microsoft.com/office/powerpoint/2010/main" val="816356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D129D-D77B-E55C-44FE-E89E352ABAA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D81A79A-05FA-DA11-FC33-32ECBC3C31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C25FA2F-296D-7479-BAF2-D905FC18268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6F7A0CD-5173-8E15-E475-7263E552D2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C4CC577-73E9-AC79-7F78-3FF96F07FB3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97A7D5C3-1D1E-9BDF-D308-A1C243229030}"/>
              </a:ext>
            </a:extLst>
          </p:cNvPr>
          <p:cNvSpPr>
            <a:spLocks noGrp="1"/>
          </p:cNvSpPr>
          <p:nvPr>
            <p:ph type="dt" sz="half" idx="10"/>
          </p:nvPr>
        </p:nvSpPr>
        <p:spPr/>
        <p:txBody>
          <a:bodyPr/>
          <a:lstStyle/>
          <a:p>
            <a:fld id="{34F78D4B-79B8-0A45-BB9A-4BD7D61F0DA8}" type="datetimeFigureOut">
              <a:rPr lang="en-US" smtClean="0"/>
              <a:t>9/30/2022</a:t>
            </a:fld>
            <a:endParaRPr lang="en-US"/>
          </a:p>
        </p:txBody>
      </p:sp>
      <p:sp>
        <p:nvSpPr>
          <p:cNvPr id="8" name="Footer Placeholder 7">
            <a:extLst>
              <a:ext uri="{FF2B5EF4-FFF2-40B4-BE49-F238E27FC236}">
                <a16:creationId xmlns:a16="http://schemas.microsoft.com/office/drawing/2014/main" id="{FCD9A659-B8B6-0315-71D2-989EE237B1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99C53A-D40D-B5D3-9A06-657B3679BBEA}"/>
              </a:ext>
            </a:extLst>
          </p:cNvPr>
          <p:cNvSpPr>
            <a:spLocks noGrp="1"/>
          </p:cNvSpPr>
          <p:nvPr>
            <p:ph type="sldNum" sz="quarter" idx="12"/>
          </p:nvPr>
        </p:nvSpPr>
        <p:spPr/>
        <p:txBody>
          <a:bodyPr/>
          <a:lstStyle/>
          <a:p>
            <a:fld id="{CC77CD1F-CD83-4045-8F46-34679707C7B9}" type="slidenum">
              <a:rPr lang="en-US" smtClean="0"/>
              <a:t>‹#›</a:t>
            </a:fld>
            <a:endParaRPr lang="en-US"/>
          </a:p>
        </p:txBody>
      </p:sp>
    </p:spTree>
    <p:extLst>
      <p:ext uri="{BB962C8B-B14F-4D97-AF65-F5344CB8AC3E}">
        <p14:creationId xmlns:p14="http://schemas.microsoft.com/office/powerpoint/2010/main" val="482597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847CC-4353-0994-F54F-8947A8574A8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04DFE3E-F546-1DDC-23AF-57BC00DBF2BE}"/>
              </a:ext>
            </a:extLst>
          </p:cNvPr>
          <p:cNvSpPr>
            <a:spLocks noGrp="1"/>
          </p:cNvSpPr>
          <p:nvPr>
            <p:ph type="dt" sz="half" idx="10"/>
          </p:nvPr>
        </p:nvSpPr>
        <p:spPr/>
        <p:txBody>
          <a:bodyPr/>
          <a:lstStyle/>
          <a:p>
            <a:fld id="{34F78D4B-79B8-0A45-BB9A-4BD7D61F0DA8}" type="datetimeFigureOut">
              <a:rPr lang="en-US" smtClean="0"/>
              <a:t>9/30/2022</a:t>
            </a:fld>
            <a:endParaRPr lang="en-US"/>
          </a:p>
        </p:txBody>
      </p:sp>
      <p:sp>
        <p:nvSpPr>
          <p:cNvPr id="4" name="Footer Placeholder 3">
            <a:extLst>
              <a:ext uri="{FF2B5EF4-FFF2-40B4-BE49-F238E27FC236}">
                <a16:creationId xmlns:a16="http://schemas.microsoft.com/office/drawing/2014/main" id="{9C6650F2-7911-3DB2-04B6-ADC171BFCB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BA6985-2228-584C-0DD8-7FD2E2D6393B}"/>
              </a:ext>
            </a:extLst>
          </p:cNvPr>
          <p:cNvSpPr>
            <a:spLocks noGrp="1"/>
          </p:cNvSpPr>
          <p:nvPr>
            <p:ph type="sldNum" sz="quarter" idx="12"/>
          </p:nvPr>
        </p:nvSpPr>
        <p:spPr/>
        <p:txBody>
          <a:bodyPr/>
          <a:lstStyle/>
          <a:p>
            <a:fld id="{CC77CD1F-CD83-4045-8F46-34679707C7B9}" type="slidenum">
              <a:rPr lang="en-US" smtClean="0"/>
              <a:t>‹#›</a:t>
            </a:fld>
            <a:endParaRPr lang="en-US"/>
          </a:p>
        </p:txBody>
      </p:sp>
    </p:spTree>
    <p:extLst>
      <p:ext uri="{BB962C8B-B14F-4D97-AF65-F5344CB8AC3E}">
        <p14:creationId xmlns:p14="http://schemas.microsoft.com/office/powerpoint/2010/main" val="4089613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99953B-BD4E-9B1A-3764-F76B68F10E9B}"/>
              </a:ext>
            </a:extLst>
          </p:cNvPr>
          <p:cNvSpPr>
            <a:spLocks noGrp="1"/>
          </p:cNvSpPr>
          <p:nvPr>
            <p:ph type="dt" sz="half" idx="10"/>
          </p:nvPr>
        </p:nvSpPr>
        <p:spPr/>
        <p:txBody>
          <a:bodyPr/>
          <a:lstStyle/>
          <a:p>
            <a:fld id="{34F78D4B-79B8-0A45-BB9A-4BD7D61F0DA8}" type="datetimeFigureOut">
              <a:rPr lang="en-US" smtClean="0"/>
              <a:t>9/30/2022</a:t>
            </a:fld>
            <a:endParaRPr lang="en-US"/>
          </a:p>
        </p:txBody>
      </p:sp>
      <p:sp>
        <p:nvSpPr>
          <p:cNvPr id="3" name="Footer Placeholder 2">
            <a:extLst>
              <a:ext uri="{FF2B5EF4-FFF2-40B4-BE49-F238E27FC236}">
                <a16:creationId xmlns:a16="http://schemas.microsoft.com/office/drawing/2014/main" id="{E6550217-B27E-47B0-A65C-4520C9330A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5F3FB9-9FC8-920B-C58A-D01AEADBF457}"/>
              </a:ext>
            </a:extLst>
          </p:cNvPr>
          <p:cNvSpPr>
            <a:spLocks noGrp="1"/>
          </p:cNvSpPr>
          <p:nvPr>
            <p:ph type="sldNum" sz="quarter" idx="12"/>
          </p:nvPr>
        </p:nvSpPr>
        <p:spPr/>
        <p:txBody>
          <a:bodyPr/>
          <a:lstStyle/>
          <a:p>
            <a:fld id="{CC77CD1F-CD83-4045-8F46-34679707C7B9}" type="slidenum">
              <a:rPr lang="en-US" smtClean="0"/>
              <a:t>‹#›</a:t>
            </a:fld>
            <a:endParaRPr lang="en-US"/>
          </a:p>
        </p:txBody>
      </p:sp>
    </p:spTree>
    <p:extLst>
      <p:ext uri="{BB962C8B-B14F-4D97-AF65-F5344CB8AC3E}">
        <p14:creationId xmlns:p14="http://schemas.microsoft.com/office/powerpoint/2010/main" val="1001792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3F888-59CF-A693-BE8F-90F3335D1A9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268F34E-DCC9-D15D-28AD-4FBA05E1EA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9E93D13-A369-5F4A-02A1-29EDC277DD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C94F961-33E3-C612-5BE9-8F6674E08A22}"/>
              </a:ext>
            </a:extLst>
          </p:cNvPr>
          <p:cNvSpPr>
            <a:spLocks noGrp="1"/>
          </p:cNvSpPr>
          <p:nvPr>
            <p:ph type="dt" sz="half" idx="10"/>
          </p:nvPr>
        </p:nvSpPr>
        <p:spPr/>
        <p:txBody>
          <a:bodyPr/>
          <a:lstStyle/>
          <a:p>
            <a:fld id="{34F78D4B-79B8-0A45-BB9A-4BD7D61F0DA8}" type="datetimeFigureOut">
              <a:rPr lang="en-US" smtClean="0"/>
              <a:t>9/30/2022</a:t>
            </a:fld>
            <a:endParaRPr lang="en-US"/>
          </a:p>
        </p:txBody>
      </p:sp>
      <p:sp>
        <p:nvSpPr>
          <p:cNvPr id="6" name="Footer Placeholder 5">
            <a:extLst>
              <a:ext uri="{FF2B5EF4-FFF2-40B4-BE49-F238E27FC236}">
                <a16:creationId xmlns:a16="http://schemas.microsoft.com/office/drawing/2014/main" id="{4BCE9383-4065-2065-62A7-B745F344CE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518A05-4E41-3786-2FE2-0494A4499EF0}"/>
              </a:ext>
            </a:extLst>
          </p:cNvPr>
          <p:cNvSpPr>
            <a:spLocks noGrp="1"/>
          </p:cNvSpPr>
          <p:nvPr>
            <p:ph type="sldNum" sz="quarter" idx="12"/>
          </p:nvPr>
        </p:nvSpPr>
        <p:spPr/>
        <p:txBody>
          <a:bodyPr/>
          <a:lstStyle/>
          <a:p>
            <a:fld id="{CC77CD1F-CD83-4045-8F46-34679707C7B9}" type="slidenum">
              <a:rPr lang="en-US" smtClean="0"/>
              <a:t>‹#›</a:t>
            </a:fld>
            <a:endParaRPr lang="en-US"/>
          </a:p>
        </p:txBody>
      </p:sp>
    </p:spTree>
    <p:extLst>
      <p:ext uri="{BB962C8B-B14F-4D97-AF65-F5344CB8AC3E}">
        <p14:creationId xmlns:p14="http://schemas.microsoft.com/office/powerpoint/2010/main" val="3787163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65BA3-DDF5-DD78-C881-52DFB7EFA3F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5F7F4D6-8253-0A30-BDE0-9CDF62EE1F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3E4C85-5C43-A5A9-F59B-40FC5D0CA1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2A6810B-413C-570B-3994-10CE96D69A5B}"/>
              </a:ext>
            </a:extLst>
          </p:cNvPr>
          <p:cNvSpPr>
            <a:spLocks noGrp="1"/>
          </p:cNvSpPr>
          <p:nvPr>
            <p:ph type="dt" sz="half" idx="10"/>
          </p:nvPr>
        </p:nvSpPr>
        <p:spPr/>
        <p:txBody>
          <a:bodyPr/>
          <a:lstStyle/>
          <a:p>
            <a:fld id="{34F78D4B-79B8-0A45-BB9A-4BD7D61F0DA8}" type="datetimeFigureOut">
              <a:rPr lang="en-US" smtClean="0"/>
              <a:t>9/30/2022</a:t>
            </a:fld>
            <a:endParaRPr lang="en-US"/>
          </a:p>
        </p:txBody>
      </p:sp>
      <p:sp>
        <p:nvSpPr>
          <p:cNvPr id="6" name="Footer Placeholder 5">
            <a:extLst>
              <a:ext uri="{FF2B5EF4-FFF2-40B4-BE49-F238E27FC236}">
                <a16:creationId xmlns:a16="http://schemas.microsoft.com/office/drawing/2014/main" id="{894FD6C2-A02C-A0AB-9CAF-5E7EBFB177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4CE112-1E3F-FC03-DDE6-A99506DB4CAB}"/>
              </a:ext>
            </a:extLst>
          </p:cNvPr>
          <p:cNvSpPr>
            <a:spLocks noGrp="1"/>
          </p:cNvSpPr>
          <p:nvPr>
            <p:ph type="sldNum" sz="quarter" idx="12"/>
          </p:nvPr>
        </p:nvSpPr>
        <p:spPr/>
        <p:txBody>
          <a:bodyPr/>
          <a:lstStyle/>
          <a:p>
            <a:fld id="{CC77CD1F-CD83-4045-8F46-34679707C7B9}" type="slidenum">
              <a:rPr lang="en-US" smtClean="0"/>
              <a:t>‹#›</a:t>
            </a:fld>
            <a:endParaRPr lang="en-US"/>
          </a:p>
        </p:txBody>
      </p:sp>
    </p:spTree>
    <p:extLst>
      <p:ext uri="{BB962C8B-B14F-4D97-AF65-F5344CB8AC3E}">
        <p14:creationId xmlns:p14="http://schemas.microsoft.com/office/powerpoint/2010/main" val="3240172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A960B5-7DE9-CB8E-30BC-787A5CCE38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4EDBD36-2905-71D0-EAB0-1C142213E0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0AAA042-B102-CB65-4E6D-4383E0AE07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F78D4B-79B8-0A45-BB9A-4BD7D61F0DA8}" type="datetimeFigureOut">
              <a:rPr lang="en-US" smtClean="0"/>
              <a:t>9/30/2022</a:t>
            </a:fld>
            <a:endParaRPr lang="en-US"/>
          </a:p>
        </p:txBody>
      </p:sp>
      <p:sp>
        <p:nvSpPr>
          <p:cNvPr id="5" name="Footer Placeholder 4">
            <a:extLst>
              <a:ext uri="{FF2B5EF4-FFF2-40B4-BE49-F238E27FC236}">
                <a16:creationId xmlns:a16="http://schemas.microsoft.com/office/drawing/2014/main" id="{8F1DD625-7F75-F992-A35B-882505B020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04FD36-890A-355A-794E-A13665B7E6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77CD1F-CD83-4045-8F46-34679707C7B9}" type="slidenum">
              <a:rPr lang="en-US" smtClean="0"/>
              <a:t>‹#›</a:t>
            </a:fld>
            <a:endParaRPr lang="en-US"/>
          </a:p>
        </p:txBody>
      </p:sp>
    </p:spTree>
    <p:extLst>
      <p:ext uri="{BB962C8B-B14F-4D97-AF65-F5344CB8AC3E}">
        <p14:creationId xmlns:p14="http://schemas.microsoft.com/office/powerpoint/2010/main" val="42379123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hyperlink" Target="mailto:Pramod.luthra@hee.nhs.uk" TargetMode="External"/><Relationship Id="rId2" Type="http://schemas.openxmlformats.org/officeDocument/2006/relationships/hyperlink" Target="mailto:Kerri.Anne.Weir@hee.nhs.uk"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mailto:Suzanne.Hughes@hee.nhs.uk"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E83F3-4486-3CA2-BD2E-A4A81F5C1267}"/>
              </a:ext>
            </a:extLst>
          </p:cNvPr>
          <p:cNvSpPr>
            <a:spLocks noGrp="1"/>
          </p:cNvSpPr>
          <p:nvPr>
            <p:ph type="ctrTitle"/>
          </p:nvPr>
        </p:nvSpPr>
        <p:spPr>
          <a:xfrm>
            <a:off x="1524000" y="1122363"/>
            <a:ext cx="9144000" cy="1655762"/>
          </a:xfrm>
        </p:spPr>
        <p:txBody>
          <a:bodyPr>
            <a:normAutofit/>
          </a:bodyPr>
          <a:lstStyle/>
          <a:p>
            <a:r>
              <a:rPr lang="en-GB" sz="1800" b="1" kern="0" dirty="0">
                <a:solidFill>
                  <a:srgbClr val="005EB8"/>
                </a:solidFill>
                <a:effectLst/>
                <a:latin typeface="Arial" panose="020B0604020202020204" pitchFamily="34" charset="0"/>
                <a:ea typeface="Times New Roman" panose="02020603050405020304" pitchFamily="18" charset="0"/>
                <a:cs typeface="Times New Roman" panose="02020603050405020304" pitchFamily="18" charset="0"/>
              </a:rPr>
              <a:t> </a:t>
            </a:r>
            <a:br>
              <a:rPr lang="en-GB" sz="1800" b="1" kern="0" dirty="0">
                <a:solidFill>
                  <a:srgbClr val="1991C2"/>
                </a:solidFill>
                <a:effectLst/>
                <a:latin typeface="Calibri Light" panose="020F0302020204030204" pitchFamily="34" charset="0"/>
                <a:ea typeface="Times New Roman" panose="02020603050405020304" pitchFamily="18" charset="0"/>
                <a:cs typeface="Times New Roman" panose="02020603050405020304" pitchFamily="18" charset="0"/>
              </a:rPr>
            </a:br>
            <a:r>
              <a:rPr lang="en-US" sz="4400" dirty="0">
                <a:solidFill>
                  <a:schemeClr val="accent1"/>
                </a:solidFill>
              </a:rPr>
              <a:t>Simulation Immersive Technology to support Education Learning &amp; Training</a:t>
            </a:r>
          </a:p>
        </p:txBody>
      </p:sp>
      <p:sp>
        <p:nvSpPr>
          <p:cNvPr id="3" name="Subtitle 2">
            <a:extLst>
              <a:ext uri="{FF2B5EF4-FFF2-40B4-BE49-F238E27FC236}">
                <a16:creationId xmlns:a16="http://schemas.microsoft.com/office/drawing/2014/main" id="{7984BB2D-BAEB-A95C-09C1-83069AB4CB74}"/>
              </a:ext>
            </a:extLst>
          </p:cNvPr>
          <p:cNvSpPr>
            <a:spLocks noGrp="1"/>
          </p:cNvSpPr>
          <p:nvPr>
            <p:ph type="subTitle" idx="1"/>
          </p:nvPr>
        </p:nvSpPr>
        <p:spPr>
          <a:xfrm>
            <a:off x="1524000" y="3602037"/>
            <a:ext cx="9144000" cy="2133599"/>
          </a:xfrm>
        </p:spPr>
        <p:txBody>
          <a:bodyPr>
            <a:normAutofit fontScale="32500" lnSpcReduction="20000"/>
          </a:bodyPr>
          <a:lstStyle/>
          <a:p>
            <a:br>
              <a:rPr lang="en-GB" dirty="0">
                <a:effectLst/>
                <a:latin typeface="Arial" panose="020B0604020202020204" pitchFamily="34" charset="0"/>
              </a:rPr>
            </a:br>
            <a:endParaRPr lang="en-GB" dirty="0">
              <a:effectLst/>
              <a:latin typeface="Arial" panose="020B0604020202020204" pitchFamily="34" charset="0"/>
            </a:endParaRPr>
          </a:p>
          <a:p>
            <a:r>
              <a:rPr lang="en-GB" dirty="0">
                <a:effectLst/>
                <a:latin typeface="Arial" panose="020B0604020202020204" pitchFamily="34" charset="0"/>
              </a:rPr>
              <a:t> </a:t>
            </a:r>
            <a:r>
              <a:rPr lang="en-GB" b="1" dirty="0">
                <a:effectLst/>
                <a:latin typeface="Arial" panose="020B0604020202020204" pitchFamily="34" charset="0"/>
              </a:rPr>
              <a:t>Beyond the Horizon: </a:t>
            </a:r>
          </a:p>
          <a:p>
            <a:r>
              <a:rPr lang="en-GB" b="1" dirty="0">
                <a:effectLst/>
                <a:latin typeface="Arial" panose="020B0604020202020204" pitchFamily="34" charset="0"/>
              </a:rPr>
              <a:t>The Future of Education in Healthcare </a:t>
            </a:r>
            <a:endParaRPr lang="en-GB" dirty="0">
              <a:effectLst/>
              <a:latin typeface="Arial" panose="020B0604020202020204" pitchFamily="34" charset="0"/>
            </a:endParaRPr>
          </a:p>
          <a:p>
            <a:r>
              <a:rPr lang="en-GB" b="1" dirty="0">
                <a:effectLst/>
                <a:latin typeface="Arial" panose="020B0604020202020204" pitchFamily="34" charset="0"/>
              </a:rPr>
              <a:t>Wednesday 21 September 2022 </a:t>
            </a:r>
          </a:p>
          <a:p>
            <a:endParaRPr lang="en-GB" b="1" dirty="0">
              <a:latin typeface="Arial" panose="020B0604020202020204" pitchFamily="34" charset="0"/>
            </a:endParaRPr>
          </a:p>
          <a:p>
            <a:r>
              <a:rPr lang="en-GB" b="1" dirty="0">
                <a:effectLst/>
                <a:latin typeface="Arial" panose="020B0604020202020204" pitchFamily="34" charset="0"/>
              </a:rPr>
              <a:t>HEE TEL Team </a:t>
            </a:r>
          </a:p>
          <a:p>
            <a:r>
              <a:rPr lang="en-GB" b="1" dirty="0">
                <a:latin typeface="Arial" panose="020B0604020202020204" pitchFamily="34" charset="0"/>
              </a:rPr>
              <a:t>Professor Pramod K Luthra Associate Postgraduate Dean </a:t>
            </a:r>
          </a:p>
          <a:p>
            <a:r>
              <a:rPr lang="en-GB" b="1" dirty="0">
                <a:effectLst/>
                <a:latin typeface="Arial" panose="020B0604020202020204" pitchFamily="34" charset="0"/>
              </a:rPr>
              <a:t>Sue Hughes </a:t>
            </a:r>
          </a:p>
          <a:p>
            <a:r>
              <a:rPr lang="en-GB" b="1" dirty="0">
                <a:latin typeface="Arial" panose="020B0604020202020204" pitchFamily="34" charset="0"/>
              </a:rPr>
              <a:t>Kyle Goulding and Michelle Judson &amp; the ILTO team</a:t>
            </a:r>
            <a:endParaRPr lang="en-GB" dirty="0">
              <a:effectLst/>
              <a:latin typeface="Arial" panose="020B0604020202020204" pitchFamily="34" charset="0"/>
            </a:endParaRPr>
          </a:p>
          <a:p>
            <a:endParaRPr lang="en-US" dirty="0"/>
          </a:p>
        </p:txBody>
      </p:sp>
      <p:pic>
        <p:nvPicPr>
          <p:cNvPr id="5" name="Picture 4" descr="HEE logo">
            <a:extLst>
              <a:ext uri="{FF2B5EF4-FFF2-40B4-BE49-F238E27FC236}">
                <a16:creationId xmlns:a16="http://schemas.microsoft.com/office/drawing/2014/main" id="{EDF17E8D-96A0-C63D-E98C-2FA4A0C5357F}"/>
              </a:ext>
            </a:extLst>
          </p:cNvPr>
          <p:cNvPicPr>
            <a:picLocks noChangeAspect="1"/>
          </p:cNvPicPr>
          <p:nvPr/>
        </p:nvPicPr>
        <p:blipFill>
          <a:blip r:embed="rId2"/>
          <a:stretch>
            <a:fillRect/>
          </a:stretch>
        </p:blipFill>
        <p:spPr>
          <a:xfrm>
            <a:off x="8520223" y="-1357"/>
            <a:ext cx="3667215" cy="1390589"/>
          </a:xfrm>
          <a:prstGeom prst="rect">
            <a:avLst/>
          </a:prstGeom>
        </p:spPr>
      </p:pic>
    </p:spTree>
    <p:extLst>
      <p:ext uri="{BB962C8B-B14F-4D97-AF65-F5344CB8AC3E}">
        <p14:creationId xmlns:p14="http://schemas.microsoft.com/office/powerpoint/2010/main" val="3472619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E98C0-EAF0-A960-BAE8-7A2A3E0D0990}"/>
              </a:ext>
            </a:extLst>
          </p:cNvPr>
          <p:cNvSpPr>
            <a:spLocks noGrp="1"/>
          </p:cNvSpPr>
          <p:nvPr>
            <p:ph type="title"/>
          </p:nvPr>
        </p:nvSpPr>
        <p:spPr/>
        <p:txBody>
          <a:bodyPr/>
          <a:lstStyle/>
          <a:p>
            <a:r>
              <a:rPr lang="en-US" dirty="0"/>
              <a:t>Development Phase</a:t>
            </a:r>
          </a:p>
        </p:txBody>
      </p:sp>
      <p:sp>
        <p:nvSpPr>
          <p:cNvPr id="3" name="Content Placeholder 2">
            <a:extLst>
              <a:ext uri="{FF2B5EF4-FFF2-40B4-BE49-F238E27FC236}">
                <a16:creationId xmlns:a16="http://schemas.microsoft.com/office/drawing/2014/main" id="{389EFE59-164E-FAA0-B6E3-7C67F5632283}"/>
              </a:ext>
            </a:extLst>
          </p:cNvPr>
          <p:cNvSpPr>
            <a:spLocks noGrp="1"/>
          </p:cNvSpPr>
          <p:nvPr>
            <p:ph idx="1"/>
          </p:nvPr>
        </p:nvSpPr>
        <p:spPr/>
        <p:txBody>
          <a:bodyPr>
            <a:normAutofit/>
          </a:bodyPr>
          <a:lstStyle/>
          <a:p>
            <a:r>
              <a:rPr lang="en-GB" sz="2400" dirty="0">
                <a:effectLst/>
                <a:ea typeface="Calibri" panose="020F0502020204030204" pitchFamily="34" charset="0"/>
              </a:rPr>
              <a:t>willingness to adapt the resource content, design and even the structure </a:t>
            </a:r>
          </a:p>
          <a:p>
            <a:r>
              <a:rPr lang="en-GB" sz="2400" dirty="0">
                <a:effectLst/>
                <a:ea typeface="Calibri" panose="020F0502020204030204" pitchFamily="34" charset="0"/>
              </a:rPr>
              <a:t>frequent review of your content (such as footage and written content) as you create it.</a:t>
            </a:r>
            <a:r>
              <a:rPr lang="en-GB" sz="2400" dirty="0">
                <a:effectLst/>
              </a:rPr>
              <a:t> </a:t>
            </a:r>
          </a:p>
          <a:p>
            <a:r>
              <a:rPr lang="en-GB" sz="2400" dirty="0">
                <a:solidFill>
                  <a:srgbClr val="000000"/>
                </a:solidFill>
                <a:effectLst/>
                <a:ea typeface="Times New Roman" panose="02020603050405020304" pitchFamily="18" charset="0"/>
              </a:rPr>
              <a:t>involve wide range of professionals and subject matter experts to ensure you get the suitable fit for the plan/ project.</a:t>
            </a:r>
            <a:endParaRPr lang="en-US" sz="2400" dirty="0"/>
          </a:p>
        </p:txBody>
      </p:sp>
      <p:pic>
        <p:nvPicPr>
          <p:cNvPr id="5" name="Picture 4" descr="HEE logo">
            <a:extLst>
              <a:ext uri="{FF2B5EF4-FFF2-40B4-BE49-F238E27FC236}">
                <a16:creationId xmlns:a16="http://schemas.microsoft.com/office/drawing/2014/main" id="{757FC0D4-8E3B-70CB-D079-9FDCF34F069F}"/>
              </a:ext>
            </a:extLst>
          </p:cNvPr>
          <p:cNvPicPr>
            <a:picLocks noChangeAspect="1"/>
          </p:cNvPicPr>
          <p:nvPr/>
        </p:nvPicPr>
        <p:blipFill>
          <a:blip r:embed="rId2"/>
          <a:stretch>
            <a:fillRect/>
          </a:stretch>
        </p:blipFill>
        <p:spPr>
          <a:xfrm>
            <a:off x="9427843" y="-37181"/>
            <a:ext cx="2764157" cy="1048154"/>
          </a:xfrm>
          <a:prstGeom prst="rect">
            <a:avLst/>
          </a:prstGeom>
        </p:spPr>
      </p:pic>
    </p:spTree>
    <p:extLst>
      <p:ext uri="{BB962C8B-B14F-4D97-AF65-F5344CB8AC3E}">
        <p14:creationId xmlns:p14="http://schemas.microsoft.com/office/powerpoint/2010/main" val="2147838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E98C0-EAF0-A960-BAE8-7A2A3E0D0990}"/>
              </a:ext>
            </a:extLst>
          </p:cNvPr>
          <p:cNvSpPr>
            <a:spLocks noGrp="1"/>
          </p:cNvSpPr>
          <p:nvPr>
            <p:ph type="title"/>
          </p:nvPr>
        </p:nvSpPr>
        <p:spPr/>
        <p:txBody>
          <a:bodyPr/>
          <a:lstStyle/>
          <a:p>
            <a:r>
              <a:rPr lang="en-GB" sz="3200" b="1" dirty="0">
                <a:solidFill>
                  <a:srgbClr val="AE2473"/>
                </a:solidFill>
                <a:effectLst/>
                <a:latin typeface="+mn-lt"/>
                <a:ea typeface="Times New Roman" panose="02020603050405020304" pitchFamily="18" charset="0"/>
                <a:cs typeface="Times New Roman" panose="02020603050405020304" pitchFamily="18" charset="0"/>
              </a:rPr>
              <a:t>Post-development phase</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389EFE59-164E-FAA0-B6E3-7C67F5632283}"/>
              </a:ext>
            </a:extLst>
          </p:cNvPr>
          <p:cNvSpPr>
            <a:spLocks noGrp="1"/>
          </p:cNvSpPr>
          <p:nvPr>
            <p:ph idx="1"/>
          </p:nvPr>
        </p:nvSpPr>
        <p:spPr/>
        <p:txBody>
          <a:bodyPr/>
          <a:lstStyle/>
          <a:p>
            <a:r>
              <a:rPr lang="en-GB" sz="2400" b="1" dirty="0">
                <a:effectLst/>
                <a:ea typeface="Calibri" panose="020F0502020204030204" pitchFamily="34" charset="0"/>
              </a:rPr>
              <a:t>Sharing of any new resources - </a:t>
            </a:r>
            <a:r>
              <a:rPr lang="en-GB" sz="2400" dirty="0">
                <a:solidFill>
                  <a:srgbClr val="000000"/>
                </a:solidFill>
                <a:effectLst/>
                <a:ea typeface="Times New Roman" panose="02020603050405020304" pitchFamily="18" charset="0"/>
              </a:rPr>
              <a:t>network across Trust, Deanery and HEE TEL</a:t>
            </a:r>
            <a:endParaRPr lang="en-GB" sz="2400" b="1" dirty="0">
              <a:effectLst/>
              <a:ea typeface="Calibri" panose="020F0502020204030204" pitchFamily="34" charset="0"/>
            </a:endParaRPr>
          </a:p>
          <a:p>
            <a:r>
              <a:rPr lang="en-GB" sz="2400" dirty="0">
                <a:effectLst/>
              </a:rPr>
              <a:t> </a:t>
            </a:r>
            <a:r>
              <a:rPr lang="en-GB" sz="2400" b="1" dirty="0">
                <a:effectLst/>
                <a:ea typeface="Calibri" panose="020F0502020204030204" pitchFamily="34" charset="0"/>
              </a:rPr>
              <a:t>Roll-out</a:t>
            </a:r>
            <a:r>
              <a:rPr lang="en-GB" sz="2400" b="1" dirty="0">
                <a:ea typeface="Calibri" panose="020F0502020204030204" pitchFamily="34" charset="0"/>
              </a:rPr>
              <a:t>: </a:t>
            </a:r>
            <a:r>
              <a:rPr lang="en-GB" sz="2400" dirty="0">
                <a:effectLst/>
                <a:ea typeface="Calibri" panose="020F0502020204030204" pitchFamily="34" charset="0"/>
              </a:rPr>
              <a:t>signposting learners to a resource link, holding dedicated workshops (either face to face or virtual) or </a:t>
            </a:r>
            <a:r>
              <a:rPr lang="en-GB" sz="2400" dirty="0">
                <a:ea typeface="Calibri" panose="020F0502020204030204" pitchFamily="34" charset="0"/>
              </a:rPr>
              <a:t>hybrid - </a:t>
            </a:r>
            <a:r>
              <a:rPr lang="en-GB" sz="2400" dirty="0">
                <a:effectLst/>
                <a:ea typeface="Calibri" panose="020F0502020204030204" pitchFamily="34" charset="0"/>
              </a:rPr>
              <a:t>new remote resources with face to face training / simulation courses / events</a:t>
            </a:r>
            <a:r>
              <a:rPr lang="en-GB" sz="2400" dirty="0">
                <a:effectLst/>
              </a:rPr>
              <a:t> </a:t>
            </a:r>
          </a:p>
          <a:p>
            <a:r>
              <a:rPr lang="en-GB" sz="2400" b="1" dirty="0">
                <a:effectLst/>
                <a:ea typeface="Calibri" panose="020F0502020204030204" pitchFamily="34" charset="0"/>
              </a:rPr>
              <a:t>Optimising engagement: </a:t>
            </a:r>
            <a:r>
              <a:rPr lang="en-GB" sz="2400" dirty="0">
                <a:effectLst/>
                <a:ea typeface="Calibri" panose="020F0502020204030204" pitchFamily="34" charset="0"/>
              </a:rPr>
              <a:t>Promotion of new resources is vital</a:t>
            </a:r>
            <a:r>
              <a:rPr lang="en-GB" sz="2400" dirty="0">
                <a:effectLst/>
              </a:rPr>
              <a:t> , </a:t>
            </a:r>
            <a:r>
              <a:rPr lang="en-GB" sz="2400" dirty="0">
                <a:effectLst/>
                <a:ea typeface="Calibri" panose="020F0502020204030204" pitchFamily="34" charset="0"/>
              </a:rPr>
              <a:t>how you can engage with learners via learner rep groups, social media, Trust, Deanery. Speak to your local Comms team via your local HEE office.</a:t>
            </a:r>
            <a:endParaRPr lang="en-GB" sz="2400" dirty="0">
              <a:effectLst/>
            </a:endParaRPr>
          </a:p>
          <a:p>
            <a:endParaRPr lang="en-US" dirty="0"/>
          </a:p>
        </p:txBody>
      </p:sp>
      <p:pic>
        <p:nvPicPr>
          <p:cNvPr id="5" name="Picture 4" descr="HEE logo">
            <a:extLst>
              <a:ext uri="{FF2B5EF4-FFF2-40B4-BE49-F238E27FC236}">
                <a16:creationId xmlns:a16="http://schemas.microsoft.com/office/drawing/2014/main" id="{757FC0D4-8E3B-70CB-D079-9FDCF34F069F}"/>
              </a:ext>
            </a:extLst>
          </p:cNvPr>
          <p:cNvPicPr>
            <a:picLocks noChangeAspect="1"/>
          </p:cNvPicPr>
          <p:nvPr/>
        </p:nvPicPr>
        <p:blipFill>
          <a:blip r:embed="rId2"/>
          <a:stretch>
            <a:fillRect/>
          </a:stretch>
        </p:blipFill>
        <p:spPr>
          <a:xfrm>
            <a:off x="9427843" y="-37181"/>
            <a:ext cx="2764157" cy="1048154"/>
          </a:xfrm>
          <a:prstGeom prst="rect">
            <a:avLst/>
          </a:prstGeom>
        </p:spPr>
      </p:pic>
    </p:spTree>
    <p:extLst>
      <p:ext uri="{BB962C8B-B14F-4D97-AF65-F5344CB8AC3E}">
        <p14:creationId xmlns:p14="http://schemas.microsoft.com/office/powerpoint/2010/main" val="1520890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E98C0-EAF0-A960-BAE8-7A2A3E0D0990}"/>
              </a:ext>
            </a:extLst>
          </p:cNvPr>
          <p:cNvSpPr>
            <a:spLocks noGrp="1"/>
          </p:cNvSpPr>
          <p:nvPr>
            <p:ph type="title"/>
          </p:nvPr>
        </p:nvSpPr>
        <p:spPr/>
        <p:txBody>
          <a:bodyPr/>
          <a:lstStyle/>
          <a:p>
            <a:r>
              <a:rPr lang="en-GB" sz="2400" b="1" dirty="0">
                <a:solidFill>
                  <a:srgbClr val="0071CE"/>
                </a:solidFill>
                <a:effectLst/>
                <a:latin typeface="+mn-lt"/>
                <a:ea typeface="Times New Roman" panose="02020603050405020304" pitchFamily="18" charset="0"/>
                <a:cs typeface="Times New Roman" panose="02020603050405020304" pitchFamily="18" charset="0"/>
              </a:rPr>
              <a:t>How to access immersive technology learning resources</a:t>
            </a:r>
            <a:br>
              <a:rPr lang="en-GB" sz="1800" b="1" dirty="0">
                <a:solidFill>
                  <a:srgbClr val="1991C2"/>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389EFE59-164E-FAA0-B6E3-7C67F5632283}"/>
              </a:ext>
            </a:extLst>
          </p:cNvPr>
          <p:cNvSpPr>
            <a:spLocks noGrp="1"/>
          </p:cNvSpPr>
          <p:nvPr>
            <p:ph idx="1"/>
          </p:nvPr>
        </p:nvSpPr>
        <p:spPr/>
        <p:txBody>
          <a:bodyPr/>
          <a:lstStyle/>
          <a:p>
            <a:pPr marL="0" indent="0">
              <a:buNone/>
            </a:pPr>
            <a:r>
              <a:rPr lang="en-GB" sz="2400" dirty="0">
                <a:solidFill>
                  <a:srgbClr val="000000"/>
                </a:solidFill>
                <a:effectLst/>
                <a:ea typeface="Times New Roman" panose="02020603050405020304" pitchFamily="18" charset="0"/>
                <a:cs typeface="Times New Roman" panose="02020603050405020304" pitchFamily="18" charset="0"/>
              </a:rPr>
              <a:t>There are a number of different VR headsets available to lease from HEE TEL that will enable meeting different training needs. Please see our list of suggested viewers below, based on our experience using these including in pilot evaluations, and with advice from the TEL team. If a team / Trust / School wished to purchase viewers which are not listed here, we would encourage them to consider why that headset would be particularly useful.</a:t>
            </a:r>
            <a:endParaRPr lang="en-GB" sz="2400" dirty="0">
              <a:effectLst/>
              <a:ea typeface="Calibri" panose="020F0502020204030204" pitchFamily="34" charset="0"/>
              <a:cs typeface="Times New Roman" panose="02020603050405020304" pitchFamily="18" charset="0"/>
            </a:endParaRPr>
          </a:p>
          <a:p>
            <a:pPr marL="0" indent="0">
              <a:buNone/>
            </a:pPr>
            <a:endParaRPr lang="en-US" dirty="0"/>
          </a:p>
        </p:txBody>
      </p:sp>
      <p:pic>
        <p:nvPicPr>
          <p:cNvPr id="5" name="Picture 4" descr="HEE logo">
            <a:extLst>
              <a:ext uri="{FF2B5EF4-FFF2-40B4-BE49-F238E27FC236}">
                <a16:creationId xmlns:a16="http://schemas.microsoft.com/office/drawing/2014/main" id="{757FC0D4-8E3B-70CB-D079-9FDCF34F069F}"/>
              </a:ext>
            </a:extLst>
          </p:cNvPr>
          <p:cNvPicPr>
            <a:picLocks noChangeAspect="1"/>
          </p:cNvPicPr>
          <p:nvPr/>
        </p:nvPicPr>
        <p:blipFill>
          <a:blip r:embed="rId2"/>
          <a:stretch>
            <a:fillRect/>
          </a:stretch>
        </p:blipFill>
        <p:spPr>
          <a:xfrm>
            <a:off x="9427843" y="-37181"/>
            <a:ext cx="2764157" cy="1048154"/>
          </a:xfrm>
          <a:prstGeom prst="rect">
            <a:avLst/>
          </a:prstGeom>
        </p:spPr>
      </p:pic>
    </p:spTree>
    <p:extLst>
      <p:ext uri="{BB962C8B-B14F-4D97-AF65-F5344CB8AC3E}">
        <p14:creationId xmlns:p14="http://schemas.microsoft.com/office/powerpoint/2010/main" val="129937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67D3F-63AB-B8C9-3823-F2B66593DE9F}"/>
              </a:ext>
            </a:extLst>
          </p:cNvPr>
          <p:cNvSpPr>
            <a:spLocks noGrp="1"/>
          </p:cNvSpPr>
          <p:nvPr>
            <p:ph type="title"/>
          </p:nvPr>
        </p:nvSpPr>
        <p:spPr/>
        <p:txBody>
          <a:bodyPr/>
          <a:lstStyle/>
          <a:p>
            <a:r>
              <a:rPr lang="en-US" dirty="0"/>
              <a:t>XR- Extended Reality</a:t>
            </a:r>
          </a:p>
        </p:txBody>
      </p:sp>
      <p:sp>
        <p:nvSpPr>
          <p:cNvPr id="3" name="Content Placeholder 2">
            <a:extLst>
              <a:ext uri="{FF2B5EF4-FFF2-40B4-BE49-F238E27FC236}">
                <a16:creationId xmlns:a16="http://schemas.microsoft.com/office/drawing/2014/main" id="{6537108C-46AD-826C-C302-1ED97592A796}"/>
              </a:ext>
            </a:extLst>
          </p:cNvPr>
          <p:cNvSpPr>
            <a:spLocks noGrp="1"/>
          </p:cNvSpPr>
          <p:nvPr>
            <p:ph idx="1"/>
          </p:nvPr>
        </p:nvSpPr>
        <p:spPr/>
        <p:txBody>
          <a:bodyPr/>
          <a:lstStyle/>
          <a:p>
            <a:pPr marL="0" indent="0">
              <a:buNone/>
            </a:pP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VR –    Is virtual action in a virtual environment. VR places individuals in another location</a:t>
            </a:r>
            <a:r>
              <a:rPr lang="en-GB" sz="2000" dirty="0">
                <a:latin typeface="Calibri" panose="020F0502020204030204" pitchFamily="34" charset="0"/>
                <a:ea typeface="Times New Roman" panose="02020603050405020304" pitchFamily="18" charset="0"/>
                <a:cs typeface="Times New Roman" panose="02020603050405020304" pitchFamily="18" charset="0"/>
              </a:rPr>
              <a:t> </a:t>
            </a: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Occludes the user’s    	natural environment entirely. The content is 100% digital</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GB"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AR -    the visible natural world is orientated with a large digital content. It does not disengage from              	natural world. The digital content overlays real world </a:t>
            </a:r>
            <a:endParaRPr lang="en-GB" sz="2000" dirty="0">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GB"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MR -  </a:t>
            </a:r>
            <a:r>
              <a:rPr lang="en-GB"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 </a:t>
            </a:r>
            <a:r>
              <a:rPr lang="en-GB"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virtual object set against the real world. Removes boundaries between the real and virtual   	world using occlusion by the viewing angle. </a:t>
            </a:r>
            <a:r>
              <a:rPr lang="en-GB" sz="1800" dirty="0">
                <a:effectLst/>
                <a:latin typeface="Calibri" panose="020F0502020204030204" pitchFamily="34" charset="0"/>
                <a:ea typeface="Calibri" panose="020F0502020204030204" pitchFamily="34" charset="0"/>
                <a:cs typeface="Times New Roman" panose="02020603050405020304" pitchFamily="18" charset="0"/>
              </a:rPr>
              <a:t>It allows the interactive virtual elements to integrate and 	interact with the real external environment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effectLst/>
              <a:latin typeface="Arial" panose="020B0604020202020204" pitchFamily="34" charset="0"/>
              <a:ea typeface="Calibri" panose="020F0502020204030204" pitchFamily="34" charset="0"/>
            </a:endParaRPr>
          </a:p>
          <a:p>
            <a:r>
              <a:rPr lang="en-GB" sz="2400" dirty="0">
                <a:effectLst/>
                <a:ea typeface="Calibri" panose="020F0502020204030204" pitchFamily="34" charset="0"/>
              </a:rPr>
              <a:t>Technology and simulation should support and supplement existing learning methods to provide education and training</a:t>
            </a:r>
            <a:endParaRPr lang="en-US" sz="2400" dirty="0"/>
          </a:p>
        </p:txBody>
      </p:sp>
      <p:pic>
        <p:nvPicPr>
          <p:cNvPr id="5" name="Picture 4" descr="HEE logo">
            <a:extLst>
              <a:ext uri="{FF2B5EF4-FFF2-40B4-BE49-F238E27FC236}">
                <a16:creationId xmlns:a16="http://schemas.microsoft.com/office/drawing/2014/main" id="{17B6DBCD-E169-4576-D751-508E70E221AF}"/>
              </a:ext>
            </a:extLst>
          </p:cNvPr>
          <p:cNvPicPr>
            <a:picLocks noChangeAspect="1"/>
          </p:cNvPicPr>
          <p:nvPr/>
        </p:nvPicPr>
        <p:blipFill>
          <a:blip r:embed="rId2"/>
          <a:stretch>
            <a:fillRect/>
          </a:stretch>
        </p:blipFill>
        <p:spPr>
          <a:xfrm>
            <a:off x="9427843" y="-37181"/>
            <a:ext cx="2764157" cy="1048154"/>
          </a:xfrm>
          <a:prstGeom prst="rect">
            <a:avLst/>
          </a:prstGeom>
        </p:spPr>
      </p:pic>
    </p:spTree>
    <p:extLst>
      <p:ext uri="{BB962C8B-B14F-4D97-AF65-F5344CB8AC3E}">
        <p14:creationId xmlns:p14="http://schemas.microsoft.com/office/powerpoint/2010/main" val="1674263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1C129A-0324-20ED-7BA3-7DD3FCEBB8B1}"/>
              </a:ext>
            </a:extLst>
          </p:cNvPr>
          <p:cNvPicPr>
            <a:picLocks noChangeAspect="1"/>
          </p:cNvPicPr>
          <p:nvPr/>
        </p:nvPicPr>
        <p:blipFill>
          <a:blip r:embed="rId2"/>
          <a:stretch>
            <a:fillRect/>
          </a:stretch>
        </p:blipFill>
        <p:spPr>
          <a:xfrm>
            <a:off x="504495" y="265639"/>
            <a:ext cx="7630512" cy="6781328"/>
          </a:xfrm>
          <a:prstGeom prst="rect">
            <a:avLst/>
          </a:prstGeom>
        </p:spPr>
      </p:pic>
      <p:pic>
        <p:nvPicPr>
          <p:cNvPr id="4" name="Picture 3" descr="HEE logo">
            <a:extLst>
              <a:ext uri="{FF2B5EF4-FFF2-40B4-BE49-F238E27FC236}">
                <a16:creationId xmlns:a16="http://schemas.microsoft.com/office/drawing/2014/main" id="{E3471C8C-A219-227F-EDBB-7916EF958010}"/>
              </a:ext>
            </a:extLst>
          </p:cNvPr>
          <p:cNvPicPr>
            <a:picLocks noChangeAspect="1"/>
          </p:cNvPicPr>
          <p:nvPr/>
        </p:nvPicPr>
        <p:blipFill>
          <a:blip r:embed="rId3"/>
          <a:stretch>
            <a:fillRect/>
          </a:stretch>
        </p:blipFill>
        <p:spPr>
          <a:xfrm>
            <a:off x="9427843" y="-37181"/>
            <a:ext cx="2764157" cy="1048154"/>
          </a:xfrm>
          <a:prstGeom prst="rect">
            <a:avLst/>
          </a:prstGeom>
        </p:spPr>
      </p:pic>
      <p:sp>
        <p:nvSpPr>
          <p:cNvPr id="5" name="TextBox 4">
            <a:extLst>
              <a:ext uri="{FF2B5EF4-FFF2-40B4-BE49-F238E27FC236}">
                <a16:creationId xmlns:a16="http://schemas.microsoft.com/office/drawing/2014/main" id="{5EE1E715-B442-363C-7864-28F46F5EBB8C}"/>
              </a:ext>
            </a:extLst>
          </p:cNvPr>
          <p:cNvSpPr txBox="1"/>
          <p:nvPr/>
        </p:nvSpPr>
        <p:spPr>
          <a:xfrm>
            <a:off x="362607" y="0"/>
            <a:ext cx="1970690" cy="400110"/>
          </a:xfrm>
          <a:prstGeom prst="rect">
            <a:avLst/>
          </a:prstGeom>
          <a:noFill/>
        </p:spPr>
        <p:txBody>
          <a:bodyPr wrap="square" rtlCol="0">
            <a:spAutoFit/>
          </a:bodyPr>
          <a:lstStyle/>
          <a:p>
            <a:r>
              <a:rPr lang="en-US" sz="2000" dirty="0">
                <a:solidFill>
                  <a:schemeClr val="accent1"/>
                </a:solidFill>
              </a:rPr>
              <a:t>XR</a:t>
            </a:r>
          </a:p>
        </p:txBody>
      </p:sp>
    </p:spTree>
    <p:extLst>
      <p:ext uri="{BB962C8B-B14F-4D97-AF65-F5344CB8AC3E}">
        <p14:creationId xmlns:p14="http://schemas.microsoft.com/office/powerpoint/2010/main" val="1290835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5DE1A-8E19-A424-93A3-EDF65BFF99BC}"/>
              </a:ext>
            </a:extLst>
          </p:cNvPr>
          <p:cNvSpPr>
            <a:spLocks noGrp="1"/>
          </p:cNvSpPr>
          <p:nvPr>
            <p:ph type="title"/>
          </p:nvPr>
        </p:nvSpPr>
        <p:spPr/>
        <p:txBody>
          <a:bodyPr>
            <a:normAutofit fontScale="90000"/>
          </a:bodyPr>
          <a:lstStyle/>
          <a:p>
            <a:r>
              <a:rPr lang="en-GB" sz="4000" dirty="0">
                <a:latin typeface="Calibri" panose="020F0502020204030204" pitchFamily="34" charset="0"/>
              </a:rPr>
              <a:t>XR Hubs Pilot </a:t>
            </a:r>
            <a:endParaRPr lang="en-GB" sz="3600" dirty="0"/>
          </a:p>
        </p:txBody>
      </p:sp>
      <p:sp>
        <p:nvSpPr>
          <p:cNvPr id="8" name="TextBox 7">
            <a:extLst>
              <a:ext uri="{FF2B5EF4-FFF2-40B4-BE49-F238E27FC236}">
                <a16:creationId xmlns:a16="http://schemas.microsoft.com/office/drawing/2014/main" id="{FD5368A1-805D-3F5F-06C4-0EE6DB75F090}"/>
              </a:ext>
            </a:extLst>
          </p:cNvPr>
          <p:cNvSpPr txBox="1"/>
          <p:nvPr/>
        </p:nvSpPr>
        <p:spPr>
          <a:xfrm>
            <a:off x="211822" y="1379637"/>
            <a:ext cx="11457264" cy="646331"/>
          </a:xfrm>
          <a:prstGeom prst="rect">
            <a:avLst/>
          </a:prstGeom>
          <a:noFill/>
        </p:spPr>
        <p:txBody>
          <a:bodyPr wrap="square">
            <a:spAutoFit/>
          </a:bodyPr>
          <a:lstStyle/>
          <a:p>
            <a:r>
              <a:rPr lang="en-GB" dirty="0"/>
              <a:t>Virtual XR regional hubs will offer access to a choice of 4 different packages that can be deployed on a short or longer term basis (1-6 months) according to intended use and priority of needs. </a:t>
            </a:r>
          </a:p>
        </p:txBody>
      </p:sp>
      <p:pic>
        <p:nvPicPr>
          <p:cNvPr id="9" name="Picture 8" descr="A picture containing person, indoor, person, room&#10;&#10;Description automatically generated">
            <a:extLst>
              <a:ext uri="{FF2B5EF4-FFF2-40B4-BE49-F238E27FC236}">
                <a16:creationId xmlns:a16="http://schemas.microsoft.com/office/drawing/2014/main" id="{F252E83E-8DBB-CE6F-683B-86135EC95324}"/>
              </a:ext>
            </a:extLst>
          </p:cNvPr>
          <p:cNvPicPr>
            <a:picLocks noChangeAspect="1"/>
          </p:cNvPicPr>
          <p:nvPr/>
        </p:nvPicPr>
        <p:blipFill>
          <a:blip r:embed="rId2"/>
          <a:stretch>
            <a:fillRect/>
          </a:stretch>
        </p:blipFill>
        <p:spPr>
          <a:xfrm>
            <a:off x="456540" y="2764846"/>
            <a:ext cx="2157011" cy="1464456"/>
          </a:xfrm>
          <a:prstGeom prst="rect">
            <a:avLst/>
          </a:prstGeom>
        </p:spPr>
      </p:pic>
      <p:sp>
        <p:nvSpPr>
          <p:cNvPr id="10" name="TextBox 9">
            <a:extLst>
              <a:ext uri="{FF2B5EF4-FFF2-40B4-BE49-F238E27FC236}">
                <a16:creationId xmlns:a16="http://schemas.microsoft.com/office/drawing/2014/main" id="{97222793-9299-6E4A-EDE0-457866F6F2E2}"/>
              </a:ext>
            </a:extLst>
          </p:cNvPr>
          <p:cNvSpPr txBox="1"/>
          <p:nvPr/>
        </p:nvSpPr>
        <p:spPr>
          <a:xfrm>
            <a:off x="150953" y="2301557"/>
            <a:ext cx="3330241" cy="400110"/>
          </a:xfrm>
          <a:prstGeom prst="rect">
            <a:avLst/>
          </a:prstGeom>
          <a:noFill/>
        </p:spPr>
        <p:txBody>
          <a:bodyPr wrap="square" rtlCol="0">
            <a:spAutoFit/>
          </a:bodyPr>
          <a:lstStyle/>
          <a:p>
            <a:pPr marL="0" marR="0" lvl="0" indent="0" algn="l" defTabSz="108857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panose="020B0604020202020204"/>
                <a:ea typeface="+mn-ea"/>
                <a:cs typeface="+mn-cs"/>
              </a:rPr>
              <a:t>Augmented Reality (AR)</a:t>
            </a:r>
          </a:p>
        </p:txBody>
      </p:sp>
      <p:sp>
        <p:nvSpPr>
          <p:cNvPr id="11" name="TextBox 10">
            <a:extLst>
              <a:ext uri="{FF2B5EF4-FFF2-40B4-BE49-F238E27FC236}">
                <a16:creationId xmlns:a16="http://schemas.microsoft.com/office/drawing/2014/main" id="{28158A33-517E-55AC-A3D8-D0861049F0C6}"/>
              </a:ext>
            </a:extLst>
          </p:cNvPr>
          <p:cNvSpPr txBox="1"/>
          <p:nvPr/>
        </p:nvSpPr>
        <p:spPr>
          <a:xfrm>
            <a:off x="3529229" y="2301310"/>
            <a:ext cx="2768184" cy="400110"/>
          </a:xfrm>
          <a:prstGeom prst="rect">
            <a:avLst/>
          </a:prstGeom>
          <a:noFill/>
        </p:spPr>
        <p:txBody>
          <a:bodyPr wrap="square" rtlCol="0">
            <a:spAutoFit/>
          </a:bodyPr>
          <a:lstStyle/>
          <a:p>
            <a:pPr marL="0" marR="0" lvl="0" indent="0" algn="l" defTabSz="108857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5EB8"/>
                </a:solidFill>
                <a:effectLst/>
                <a:uLnTx/>
                <a:uFillTx/>
                <a:latin typeface="Arial" panose="020B0604020202020204"/>
                <a:ea typeface="+mn-ea"/>
                <a:cs typeface="+mn-cs"/>
              </a:rPr>
              <a:t>Virtual Reality (VR)</a:t>
            </a:r>
          </a:p>
        </p:txBody>
      </p:sp>
      <p:sp>
        <p:nvSpPr>
          <p:cNvPr id="12" name="TextBox 11">
            <a:extLst>
              <a:ext uri="{FF2B5EF4-FFF2-40B4-BE49-F238E27FC236}">
                <a16:creationId xmlns:a16="http://schemas.microsoft.com/office/drawing/2014/main" id="{B5508877-3E41-7D0C-E626-2F996EBDCD88}"/>
              </a:ext>
            </a:extLst>
          </p:cNvPr>
          <p:cNvSpPr txBox="1"/>
          <p:nvPr/>
        </p:nvSpPr>
        <p:spPr>
          <a:xfrm>
            <a:off x="273578" y="4321028"/>
            <a:ext cx="2865120" cy="646331"/>
          </a:xfrm>
          <a:prstGeom prst="rect">
            <a:avLst/>
          </a:prstGeom>
          <a:noFill/>
        </p:spPr>
        <p:txBody>
          <a:bodyPr wrap="square" rtlCol="0">
            <a:spAutoFit/>
          </a:bodyPr>
          <a:lstStyle/>
          <a:p>
            <a:pPr marL="0" marR="0" lvl="0" indent="0" algn="l" defTabSz="108857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5EB8"/>
                </a:solidFill>
                <a:effectLst/>
                <a:uLnTx/>
                <a:uFillTx/>
                <a:latin typeface="Arial" panose="020B0604020202020204"/>
                <a:ea typeface="+mn-ea"/>
                <a:cs typeface="+mn-cs"/>
              </a:rPr>
              <a:t>Microsoft HoloLens 2</a:t>
            </a:r>
          </a:p>
          <a:p>
            <a:pPr marL="0" marR="0" lvl="0" indent="0" algn="l" defTabSz="1088570" rtl="0" eaLnBrk="1" fontAlgn="auto" latinLnBrk="0" hangingPunct="1">
              <a:lnSpc>
                <a:spcPct val="100000"/>
              </a:lnSpc>
              <a:spcBef>
                <a:spcPts val="0"/>
              </a:spcBef>
              <a:spcAft>
                <a:spcPts val="0"/>
              </a:spcAft>
              <a:buClrTx/>
              <a:buSzTx/>
              <a:buFontTx/>
              <a:buNone/>
              <a:tabLst/>
              <a:defRPr/>
            </a:pPr>
            <a:r>
              <a:rPr lang="en-GB" sz="1600" dirty="0">
                <a:solidFill>
                  <a:srgbClr val="005EB8"/>
                </a:solidFill>
                <a:latin typeface="Arial" panose="020B0604020202020204"/>
              </a:rPr>
              <a:t>P</a:t>
            </a:r>
            <a:r>
              <a:rPr kumimoji="0" lang="en-GB" sz="1600" b="0" i="0" u="none" strike="noStrike" kern="1200" cap="none" spc="0" normalizeH="0" baseline="0" noProof="0" dirty="0">
                <a:ln>
                  <a:noFill/>
                </a:ln>
                <a:solidFill>
                  <a:srgbClr val="005EB8"/>
                </a:solidFill>
                <a:effectLst/>
                <a:uLnTx/>
                <a:uFillTx/>
                <a:latin typeface="Arial" panose="020B0604020202020204"/>
                <a:ea typeface="+mn-ea"/>
                <a:cs typeface="+mn-cs"/>
              </a:rPr>
              <a:t>acks of 5 devices</a:t>
            </a:r>
          </a:p>
        </p:txBody>
      </p:sp>
      <p:sp>
        <p:nvSpPr>
          <p:cNvPr id="13" name="TextBox 12">
            <a:extLst>
              <a:ext uri="{FF2B5EF4-FFF2-40B4-BE49-F238E27FC236}">
                <a16:creationId xmlns:a16="http://schemas.microsoft.com/office/drawing/2014/main" id="{0A03175E-9412-9EEB-6C4D-A59BA41E238C}"/>
              </a:ext>
            </a:extLst>
          </p:cNvPr>
          <p:cNvSpPr txBox="1"/>
          <p:nvPr/>
        </p:nvSpPr>
        <p:spPr>
          <a:xfrm>
            <a:off x="3542010" y="4339674"/>
            <a:ext cx="2402791" cy="646331"/>
          </a:xfrm>
          <a:prstGeom prst="rect">
            <a:avLst/>
          </a:prstGeom>
          <a:noFill/>
        </p:spPr>
        <p:txBody>
          <a:bodyPr wrap="square" rtlCol="0">
            <a:spAutoFit/>
          </a:bodyPr>
          <a:lstStyle/>
          <a:p>
            <a:pPr marL="0" marR="0" lvl="0" indent="0" algn="l" defTabSz="108857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5EB8"/>
                </a:solidFill>
                <a:effectLst/>
                <a:uLnTx/>
                <a:uFillTx/>
                <a:latin typeface="Arial" panose="020B0604020202020204"/>
                <a:ea typeface="+mn-ea"/>
                <a:cs typeface="+mn-cs"/>
              </a:rPr>
              <a:t>HTC VIVE Pro</a:t>
            </a:r>
          </a:p>
          <a:p>
            <a:pPr marL="0" marR="0" lvl="0" indent="0" algn="l" defTabSz="108857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5EB8"/>
                </a:solidFill>
                <a:effectLst/>
                <a:uLnTx/>
                <a:uFillTx/>
                <a:latin typeface="Arial" panose="020B0604020202020204"/>
                <a:ea typeface="+mn-ea"/>
                <a:cs typeface="+mn-cs"/>
              </a:rPr>
              <a:t>Packs of </a:t>
            </a:r>
            <a:r>
              <a:rPr lang="en-GB" sz="1600" dirty="0">
                <a:solidFill>
                  <a:srgbClr val="005EB8"/>
                </a:solidFill>
                <a:latin typeface="Arial" panose="020B0604020202020204"/>
              </a:rPr>
              <a:t>5</a:t>
            </a:r>
            <a:r>
              <a:rPr kumimoji="0" lang="en-GB" sz="1600" b="0" i="0" u="none" strike="noStrike" kern="1200" cap="none" spc="0" normalizeH="0" baseline="0" noProof="0" dirty="0">
                <a:ln>
                  <a:noFill/>
                </a:ln>
                <a:solidFill>
                  <a:srgbClr val="005EB8"/>
                </a:solidFill>
                <a:effectLst/>
                <a:uLnTx/>
                <a:uFillTx/>
                <a:latin typeface="Arial" panose="020B0604020202020204"/>
                <a:ea typeface="+mn-ea"/>
                <a:cs typeface="+mn-cs"/>
              </a:rPr>
              <a:t> headsets</a:t>
            </a:r>
          </a:p>
        </p:txBody>
      </p:sp>
      <p:sp>
        <p:nvSpPr>
          <p:cNvPr id="14" name="TextBox 13">
            <a:extLst>
              <a:ext uri="{FF2B5EF4-FFF2-40B4-BE49-F238E27FC236}">
                <a16:creationId xmlns:a16="http://schemas.microsoft.com/office/drawing/2014/main" id="{96EF8DED-6CD5-E42A-E789-F7ED7FDEDFF3}"/>
              </a:ext>
            </a:extLst>
          </p:cNvPr>
          <p:cNvSpPr txBox="1"/>
          <p:nvPr/>
        </p:nvSpPr>
        <p:spPr>
          <a:xfrm>
            <a:off x="6519628" y="2305641"/>
            <a:ext cx="2768184" cy="400110"/>
          </a:xfrm>
          <a:prstGeom prst="rect">
            <a:avLst/>
          </a:prstGeom>
          <a:noFill/>
        </p:spPr>
        <p:txBody>
          <a:bodyPr wrap="square" rtlCol="0">
            <a:spAutoFit/>
          </a:bodyPr>
          <a:lstStyle/>
          <a:p>
            <a:pPr marL="0" marR="0" lvl="0" indent="0" algn="l" defTabSz="108857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5EB8"/>
                </a:solidFill>
                <a:effectLst/>
                <a:uLnTx/>
                <a:uFillTx/>
                <a:latin typeface="Arial" panose="020B0604020202020204"/>
                <a:ea typeface="+mn-ea"/>
                <a:cs typeface="+mn-cs"/>
              </a:rPr>
              <a:t>Virtual Reality (VR)</a:t>
            </a:r>
          </a:p>
        </p:txBody>
      </p:sp>
      <p:sp>
        <p:nvSpPr>
          <p:cNvPr id="15" name="TextBox 14">
            <a:extLst>
              <a:ext uri="{FF2B5EF4-FFF2-40B4-BE49-F238E27FC236}">
                <a16:creationId xmlns:a16="http://schemas.microsoft.com/office/drawing/2014/main" id="{034036FD-B753-2067-1089-5AC44F2409FB}"/>
              </a:ext>
            </a:extLst>
          </p:cNvPr>
          <p:cNvSpPr txBox="1"/>
          <p:nvPr/>
        </p:nvSpPr>
        <p:spPr>
          <a:xfrm>
            <a:off x="6382066" y="4337319"/>
            <a:ext cx="2402791" cy="892552"/>
          </a:xfrm>
          <a:prstGeom prst="rect">
            <a:avLst/>
          </a:prstGeom>
          <a:noFill/>
        </p:spPr>
        <p:txBody>
          <a:bodyPr wrap="square" rtlCol="0">
            <a:spAutoFit/>
          </a:bodyPr>
          <a:lstStyle/>
          <a:p>
            <a:pPr marL="0" marR="0" lvl="0" indent="0" algn="l" defTabSz="108857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5EB8"/>
                </a:solidFill>
                <a:effectLst/>
                <a:uLnTx/>
                <a:uFillTx/>
                <a:latin typeface="Arial" panose="020B0604020202020204"/>
                <a:ea typeface="+mn-ea"/>
                <a:cs typeface="+mn-cs"/>
              </a:rPr>
              <a:t>Pico G2 4K</a:t>
            </a:r>
          </a:p>
          <a:p>
            <a:pPr marL="0" marR="0" lvl="0" indent="0" algn="l" defTabSz="108857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5EB8"/>
                </a:solidFill>
                <a:effectLst/>
                <a:uLnTx/>
                <a:uFillTx/>
                <a:latin typeface="Arial" panose="020B0604020202020204"/>
                <a:ea typeface="+mn-ea"/>
                <a:cs typeface="+mn-cs"/>
              </a:rPr>
              <a:t>7 packs of 20 headsets (classroom pack)</a:t>
            </a:r>
          </a:p>
        </p:txBody>
      </p:sp>
      <p:grpSp>
        <p:nvGrpSpPr>
          <p:cNvPr id="16" name="Group 15">
            <a:extLst>
              <a:ext uri="{FF2B5EF4-FFF2-40B4-BE49-F238E27FC236}">
                <a16:creationId xmlns:a16="http://schemas.microsoft.com/office/drawing/2014/main" id="{2E1B8424-81E9-CDAA-B1F3-803385C63160}"/>
              </a:ext>
            </a:extLst>
          </p:cNvPr>
          <p:cNvGrpSpPr/>
          <p:nvPr/>
        </p:nvGrpSpPr>
        <p:grpSpPr>
          <a:xfrm>
            <a:off x="9154488" y="2920257"/>
            <a:ext cx="1743062" cy="1210391"/>
            <a:chOff x="7480387" y="1444064"/>
            <a:chExt cx="1263067" cy="907793"/>
          </a:xfrm>
        </p:grpSpPr>
        <p:pic>
          <p:nvPicPr>
            <p:cNvPr id="17" name="Picture 16" descr="Inspiron 15 5000">
              <a:extLst>
                <a:ext uri="{FF2B5EF4-FFF2-40B4-BE49-F238E27FC236}">
                  <a16:creationId xmlns:a16="http://schemas.microsoft.com/office/drawing/2014/main" id="{EF0FBF64-970B-14FD-7692-BF41D2AE3B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5359" y="1637408"/>
              <a:ext cx="1148095" cy="71444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a:extLst>
                <a:ext uri="{FF2B5EF4-FFF2-40B4-BE49-F238E27FC236}">
                  <a16:creationId xmlns:a16="http://schemas.microsoft.com/office/drawing/2014/main" id="{57D29452-4BF8-FF5F-413A-61567FDF53B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400"/>
            <a:stretch/>
          </p:blipFill>
          <p:spPr bwMode="auto">
            <a:xfrm rot="2143676">
              <a:off x="7480387" y="1444064"/>
              <a:ext cx="612744" cy="612744"/>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extBox 18">
            <a:extLst>
              <a:ext uri="{FF2B5EF4-FFF2-40B4-BE49-F238E27FC236}">
                <a16:creationId xmlns:a16="http://schemas.microsoft.com/office/drawing/2014/main" id="{1FB369A7-202B-8590-7B54-426F1F88887D}"/>
              </a:ext>
            </a:extLst>
          </p:cNvPr>
          <p:cNvSpPr txBox="1"/>
          <p:nvPr/>
        </p:nvSpPr>
        <p:spPr>
          <a:xfrm>
            <a:off x="9335847" y="2272157"/>
            <a:ext cx="2331786" cy="400110"/>
          </a:xfrm>
          <a:prstGeom prst="rect">
            <a:avLst/>
          </a:prstGeom>
          <a:noFill/>
        </p:spPr>
        <p:txBody>
          <a:bodyPr wrap="square" rtlCol="0">
            <a:spAutoFit/>
          </a:bodyPr>
          <a:lstStyle/>
          <a:p>
            <a:pPr marL="0" marR="0" lvl="0" indent="0" algn="l" defTabSz="108857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5EB8"/>
                </a:solidFill>
                <a:effectLst/>
                <a:uLnTx/>
                <a:uFillTx/>
                <a:latin typeface="Arial" panose="020B0604020202020204"/>
                <a:ea typeface="+mn-ea"/>
                <a:cs typeface="+mn-cs"/>
              </a:rPr>
              <a:t>Content Creation</a:t>
            </a:r>
          </a:p>
        </p:txBody>
      </p:sp>
      <p:sp>
        <p:nvSpPr>
          <p:cNvPr id="20" name="TextBox 19">
            <a:extLst>
              <a:ext uri="{FF2B5EF4-FFF2-40B4-BE49-F238E27FC236}">
                <a16:creationId xmlns:a16="http://schemas.microsoft.com/office/drawing/2014/main" id="{2D2308E7-544B-04DC-E63B-979EB782956D}"/>
              </a:ext>
            </a:extLst>
          </p:cNvPr>
          <p:cNvSpPr txBox="1"/>
          <p:nvPr/>
        </p:nvSpPr>
        <p:spPr>
          <a:xfrm>
            <a:off x="8858723" y="4313146"/>
            <a:ext cx="3169501" cy="646331"/>
          </a:xfrm>
          <a:prstGeom prst="rect">
            <a:avLst/>
          </a:prstGeom>
          <a:noFill/>
        </p:spPr>
        <p:txBody>
          <a:bodyPr wrap="square" rtlCol="0">
            <a:spAutoFit/>
          </a:bodyPr>
          <a:lstStyle/>
          <a:p>
            <a:pPr marL="0" marR="0" lvl="0" indent="0" algn="l" defTabSz="108857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5EB8"/>
                </a:solidFill>
                <a:effectLst/>
                <a:uLnTx/>
                <a:uFillTx/>
                <a:latin typeface="Arial" panose="020B0604020202020204"/>
                <a:ea typeface="+mn-ea"/>
                <a:cs typeface="+mn-cs"/>
              </a:rPr>
              <a:t>Create 360</a:t>
            </a:r>
            <a:r>
              <a:rPr kumimoji="0" lang="en-GB" sz="2000" b="0" i="0" u="none" strike="noStrike" kern="1200" cap="none" spc="0" normalizeH="0" baseline="30000" noProof="0">
                <a:ln>
                  <a:noFill/>
                </a:ln>
                <a:solidFill>
                  <a:srgbClr val="005EB8"/>
                </a:solidFill>
                <a:effectLst/>
                <a:uLnTx/>
                <a:uFillTx/>
                <a:latin typeface="Arial" panose="020B0604020202020204"/>
                <a:ea typeface="+mn-ea"/>
                <a:cs typeface="+mn-cs"/>
              </a:rPr>
              <a:t>0</a:t>
            </a:r>
            <a:r>
              <a:rPr kumimoji="0" lang="en-GB" sz="2000" b="0" i="0" u="none" strike="noStrike" kern="1200" cap="none" spc="0" normalizeH="0" baseline="0" noProof="0">
                <a:ln>
                  <a:noFill/>
                </a:ln>
                <a:solidFill>
                  <a:srgbClr val="005EB8"/>
                </a:solidFill>
                <a:effectLst/>
                <a:uLnTx/>
                <a:uFillTx/>
                <a:latin typeface="Arial" panose="020B0604020202020204"/>
                <a:ea typeface="+mn-ea"/>
                <a:cs typeface="+mn-cs"/>
              </a:rPr>
              <a:t> videos, etc</a:t>
            </a:r>
          </a:p>
          <a:p>
            <a:pPr marL="0" marR="0" lvl="0" indent="0" algn="l" defTabSz="108857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5EB8"/>
                </a:solidFill>
                <a:effectLst/>
                <a:uLnTx/>
                <a:uFillTx/>
                <a:latin typeface="Arial" panose="020B0604020202020204"/>
                <a:ea typeface="+mn-ea"/>
                <a:cs typeface="+mn-cs"/>
              </a:rPr>
              <a:t>20 packs plus 3 advanced packs</a:t>
            </a:r>
          </a:p>
        </p:txBody>
      </p:sp>
      <p:pic>
        <p:nvPicPr>
          <p:cNvPr id="21" name="Picture 20">
            <a:extLst>
              <a:ext uri="{FF2B5EF4-FFF2-40B4-BE49-F238E27FC236}">
                <a16:creationId xmlns:a16="http://schemas.microsoft.com/office/drawing/2014/main" id="{44793D36-CA17-EE82-8691-3D822FF39C79}"/>
              </a:ext>
            </a:extLst>
          </p:cNvPr>
          <p:cNvPicPr>
            <a:picLocks noChangeAspect="1"/>
          </p:cNvPicPr>
          <p:nvPr/>
        </p:nvPicPr>
        <p:blipFill>
          <a:blip r:embed="rId5"/>
          <a:stretch>
            <a:fillRect/>
          </a:stretch>
        </p:blipFill>
        <p:spPr>
          <a:xfrm>
            <a:off x="6560634" y="2743382"/>
            <a:ext cx="1948576" cy="1539045"/>
          </a:xfrm>
          <a:prstGeom prst="rect">
            <a:avLst/>
          </a:prstGeom>
        </p:spPr>
      </p:pic>
      <p:pic>
        <p:nvPicPr>
          <p:cNvPr id="22" name="Picture 2" descr="3D Microsoft Hololens 2 | CGTrader">
            <a:extLst>
              <a:ext uri="{FF2B5EF4-FFF2-40B4-BE49-F238E27FC236}">
                <a16:creationId xmlns:a16="http://schemas.microsoft.com/office/drawing/2014/main" id="{0D57393F-B4C4-65E3-39C4-343A6BF7F027}"/>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496885" y="3814347"/>
            <a:ext cx="843469" cy="63260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C Reveals Vive Pro 2 &amp; Vive Focus 3 At Vivecon 2021 - VRScout">
            <a:extLst>
              <a:ext uri="{FF2B5EF4-FFF2-40B4-BE49-F238E27FC236}">
                <a16:creationId xmlns:a16="http://schemas.microsoft.com/office/drawing/2014/main" id="{4E9DB384-A822-8E0D-147F-45220613601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29229" y="2908612"/>
            <a:ext cx="2198102" cy="137381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8408B2B4-7998-BC9E-A6F8-C6A4D3412AFB}"/>
              </a:ext>
            </a:extLst>
          </p:cNvPr>
          <p:cNvSpPr txBox="1"/>
          <p:nvPr/>
        </p:nvSpPr>
        <p:spPr>
          <a:xfrm>
            <a:off x="138536" y="5229751"/>
            <a:ext cx="2580771" cy="523220"/>
          </a:xfrm>
          <a:prstGeom prst="rect">
            <a:avLst/>
          </a:prstGeom>
          <a:noFill/>
        </p:spPr>
        <p:txBody>
          <a:bodyPr wrap="none" rtlCol="0">
            <a:spAutoFit/>
          </a:bodyPr>
          <a:lstStyle/>
          <a:p>
            <a:pPr marL="0" marR="0" lvl="0" indent="0" algn="l" defTabSz="108857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AE2473"/>
                </a:solidFill>
                <a:effectLst/>
                <a:uLnTx/>
                <a:uFillTx/>
                <a:latin typeface="Calibri" panose="020F0502020204030204" pitchFamily="34" charset="0"/>
                <a:ea typeface="+mn-ea"/>
                <a:cs typeface="+mn-cs"/>
              </a:rPr>
              <a:t>Pilot in Progress</a:t>
            </a:r>
          </a:p>
        </p:txBody>
      </p:sp>
      <p:sp>
        <p:nvSpPr>
          <p:cNvPr id="25" name="TextBox 24">
            <a:extLst>
              <a:ext uri="{FF2B5EF4-FFF2-40B4-BE49-F238E27FC236}">
                <a16:creationId xmlns:a16="http://schemas.microsoft.com/office/drawing/2014/main" id="{EF5418ED-0260-7974-E731-42328A77A0EB}"/>
              </a:ext>
            </a:extLst>
          </p:cNvPr>
          <p:cNvSpPr txBox="1"/>
          <p:nvPr/>
        </p:nvSpPr>
        <p:spPr>
          <a:xfrm>
            <a:off x="3495978" y="5211466"/>
            <a:ext cx="2580771" cy="523220"/>
          </a:xfrm>
          <a:prstGeom prst="rect">
            <a:avLst/>
          </a:prstGeom>
          <a:noFill/>
        </p:spPr>
        <p:txBody>
          <a:bodyPr wrap="none" rtlCol="0">
            <a:spAutoFit/>
          </a:bodyPr>
          <a:lstStyle/>
          <a:p>
            <a:pPr marL="0" marR="0" lvl="0" indent="0" algn="l" defTabSz="1088570" rtl="0" eaLnBrk="1" fontAlgn="auto" latinLnBrk="0" hangingPunct="1">
              <a:lnSpc>
                <a:spcPct val="100000"/>
              </a:lnSpc>
              <a:spcBef>
                <a:spcPts val="0"/>
              </a:spcBef>
              <a:spcAft>
                <a:spcPts val="0"/>
              </a:spcAft>
              <a:buClrTx/>
              <a:buSzTx/>
              <a:buFontTx/>
              <a:buNone/>
              <a:tabLst/>
              <a:defRPr/>
            </a:pPr>
            <a:r>
              <a:rPr lang="en-GB" sz="2800" b="1" dirty="0">
                <a:solidFill>
                  <a:srgbClr val="AE2473"/>
                </a:solidFill>
                <a:latin typeface="Calibri" panose="020F0502020204030204" pitchFamily="34" charset="0"/>
              </a:rPr>
              <a:t>Pilot in Progress</a:t>
            </a:r>
            <a:endParaRPr kumimoji="0" lang="en-GB" sz="2800" b="1" i="0" u="none" strike="noStrike" kern="1200" cap="none" spc="0" normalizeH="0" baseline="0" noProof="0" dirty="0">
              <a:ln>
                <a:noFill/>
              </a:ln>
              <a:solidFill>
                <a:srgbClr val="AE2473"/>
              </a:solidFill>
              <a:effectLst/>
              <a:uLnTx/>
              <a:uFillTx/>
              <a:latin typeface="Calibri" panose="020F0502020204030204" pitchFamily="34" charset="0"/>
              <a:ea typeface="+mn-ea"/>
              <a:cs typeface="+mn-cs"/>
            </a:endParaRPr>
          </a:p>
        </p:txBody>
      </p:sp>
      <p:sp>
        <p:nvSpPr>
          <p:cNvPr id="26" name="TextBox 25">
            <a:extLst>
              <a:ext uri="{FF2B5EF4-FFF2-40B4-BE49-F238E27FC236}">
                <a16:creationId xmlns:a16="http://schemas.microsoft.com/office/drawing/2014/main" id="{764370AD-9D1D-3720-0C9F-858C28C654B4}"/>
              </a:ext>
            </a:extLst>
          </p:cNvPr>
          <p:cNvSpPr txBox="1"/>
          <p:nvPr/>
        </p:nvSpPr>
        <p:spPr>
          <a:xfrm>
            <a:off x="6297413" y="5210056"/>
            <a:ext cx="2273058" cy="954107"/>
          </a:xfrm>
          <a:prstGeom prst="rect">
            <a:avLst/>
          </a:prstGeom>
          <a:noFill/>
        </p:spPr>
        <p:txBody>
          <a:bodyPr wrap="none" rtlCol="0">
            <a:spAutoFit/>
          </a:bodyPr>
          <a:lstStyle/>
          <a:p>
            <a:pPr marL="0" marR="0" lvl="0" indent="0" algn="l" defTabSz="108857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AE2473"/>
                </a:solidFill>
                <a:effectLst/>
                <a:uLnTx/>
                <a:uFillTx/>
                <a:latin typeface="Calibri" panose="020F0502020204030204" pitchFamily="34" charset="0"/>
                <a:ea typeface="+mn-ea"/>
                <a:cs typeface="+mn-cs"/>
              </a:rPr>
              <a:t>Pilot Start Oct</a:t>
            </a:r>
          </a:p>
          <a:p>
            <a:pPr marL="0" marR="0" lvl="0" indent="0" algn="l" defTabSz="108857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AE2473"/>
              </a:solidFill>
              <a:effectLst/>
              <a:uLnTx/>
              <a:uFillTx/>
              <a:latin typeface="Calibri" panose="020F0502020204030204" pitchFamily="34" charset="0"/>
              <a:ea typeface="+mn-ea"/>
              <a:cs typeface="+mn-cs"/>
            </a:endParaRPr>
          </a:p>
        </p:txBody>
      </p:sp>
      <p:sp>
        <p:nvSpPr>
          <p:cNvPr id="27" name="TextBox 26">
            <a:extLst>
              <a:ext uri="{FF2B5EF4-FFF2-40B4-BE49-F238E27FC236}">
                <a16:creationId xmlns:a16="http://schemas.microsoft.com/office/drawing/2014/main" id="{BA2D75CF-E4EB-436B-E888-98983FDCF660}"/>
              </a:ext>
            </a:extLst>
          </p:cNvPr>
          <p:cNvSpPr txBox="1"/>
          <p:nvPr/>
        </p:nvSpPr>
        <p:spPr>
          <a:xfrm>
            <a:off x="9370453" y="5210056"/>
            <a:ext cx="2273058" cy="523220"/>
          </a:xfrm>
          <a:prstGeom prst="rect">
            <a:avLst/>
          </a:prstGeom>
          <a:noFill/>
        </p:spPr>
        <p:txBody>
          <a:bodyPr wrap="none" rtlCol="0">
            <a:spAutoFit/>
          </a:bodyPr>
          <a:lstStyle/>
          <a:p>
            <a:pPr marL="0" marR="0" lvl="0" indent="0" algn="l" defTabSz="108857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AE2473"/>
                </a:solidFill>
                <a:effectLst/>
                <a:uLnTx/>
                <a:uFillTx/>
                <a:latin typeface="Calibri" panose="020F0502020204030204" pitchFamily="34" charset="0"/>
                <a:ea typeface="+mn-ea"/>
                <a:cs typeface="+mn-cs"/>
              </a:rPr>
              <a:t>Pilot Start Oct</a:t>
            </a:r>
          </a:p>
        </p:txBody>
      </p:sp>
    </p:spTree>
    <p:extLst>
      <p:ext uri="{BB962C8B-B14F-4D97-AF65-F5344CB8AC3E}">
        <p14:creationId xmlns:p14="http://schemas.microsoft.com/office/powerpoint/2010/main" val="2581063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20D34AF8-AD76-D44E-9525-D70991834F67}"/>
              </a:ext>
            </a:extLst>
          </p:cNvPr>
          <p:cNvSpPr>
            <a:spLocks noGrp="1"/>
          </p:cNvSpPr>
          <p:nvPr>
            <p:ph type="title"/>
          </p:nvPr>
        </p:nvSpPr>
        <p:spPr>
          <a:xfrm>
            <a:off x="375141" y="373637"/>
            <a:ext cx="10704194" cy="791452"/>
          </a:xfrm>
        </p:spPr>
        <p:txBody>
          <a:bodyPr vert="horz" lIns="0" tIns="0" rIns="0" bIns="0" rtlCol="0" anchor="ctr">
            <a:noAutofit/>
          </a:bodyPr>
          <a:lstStyle/>
          <a:p>
            <a:r>
              <a:rPr lang="en-US" sz="3200" dirty="0"/>
              <a:t>XR Hubs Pilot Support Structure</a:t>
            </a:r>
          </a:p>
        </p:txBody>
      </p:sp>
      <p:sp>
        <p:nvSpPr>
          <p:cNvPr id="23" name="TextBox 22">
            <a:extLst>
              <a:ext uri="{FF2B5EF4-FFF2-40B4-BE49-F238E27FC236}">
                <a16:creationId xmlns:a16="http://schemas.microsoft.com/office/drawing/2014/main" id="{B8530290-22E4-1D4F-974F-FFC27C96D88E}"/>
              </a:ext>
            </a:extLst>
          </p:cNvPr>
          <p:cNvSpPr txBox="1"/>
          <p:nvPr/>
        </p:nvSpPr>
        <p:spPr>
          <a:xfrm>
            <a:off x="831965" y="1494280"/>
            <a:ext cx="2484000" cy="3116370"/>
          </a:xfrm>
          <a:prstGeom prst="rect">
            <a:avLst/>
          </a:prstGeom>
          <a:solidFill>
            <a:schemeClr val="bg1">
              <a:lumMod val="95000"/>
            </a:schemeClr>
          </a:solidFill>
          <a:ln>
            <a:noFill/>
          </a:ln>
        </p:spPr>
        <p:style>
          <a:lnRef idx="2">
            <a:schemeClr val="accent2"/>
          </a:lnRef>
          <a:fillRef idx="1">
            <a:schemeClr val="lt1"/>
          </a:fillRef>
          <a:effectRef idx="0">
            <a:schemeClr val="accent2"/>
          </a:effectRef>
          <a:fontRef idx="minor">
            <a:schemeClr val="dk1"/>
          </a:fontRef>
        </p:style>
        <p:txBody>
          <a:bodyPr wrap="square" lIns="240000" tIns="240000" rIns="240000" bIns="240000" rtlCol="0" anchor="t">
            <a:spAutoFit/>
          </a:bodyPr>
          <a:lstStyle/>
          <a:p>
            <a:pPr marL="0" marR="0" lvl="0" indent="0" algn="l" defTabSz="914377" rtl="0" eaLnBrk="1" fontAlgn="auto" latinLnBrk="0" hangingPunct="1">
              <a:lnSpc>
                <a:spcPct val="100000"/>
              </a:lnSpc>
              <a:spcBef>
                <a:spcPts val="0"/>
              </a:spcBef>
              <a:spcAft>
                <a:spcPts val="0"/>
              </a:spcAft>
              <a:buClr>
                <a:srgbClr val="AE2473"/>
              </a:buClr>
              <a:buSzTx/>
              <a:buFontTx/>
              <a:buNone/>
              <a:tabLst/>
              <a:defRPr/>
            </a:pPr>
            <a:r>
              <a:rPr kumimoji="0" lang="en-US" sz="1400" b="1" i="0" u="none" strike="noStrike" kern="1200" cap="none" spc="0" normalizeH="0" baseline="0" noProof="0" dirty="0">
                <a:ln>
                  <a:noFill/>
                </a:ln>
                <a:solidFill>
                  <a:srgbClr val="0071CE">
                    <a:lumMod val="75000"/>
                  </a:srgbClr>
                </a:solidFill>
                <a:effectLst/>
                <a:uLnTx/>
                <a:uFillTx/>
                <a:latin typeface="Arial" panose="020B0604020202020204"/>
                <a:ea typeface="+mn-ea"/>
                <a:cs typeface="+mn-cs"/>
              </a:rPr>
              <a:t>First line:</a:t>
            </a:r>
          </a:p>
          <a:p>
            <a:pPr marL="0" marR="0" lvl="0" indent="0" algn="l" defTabSz="914377" rtl="0" eaLnBrk="1" fontAlgn="auto" latinLnBrk="0" hangingPunct="1">
              <a:lnSpc>
                <a:spcPct val="100000"/>
              </a:lnSpc>
              <a:spcBef>
                <a:spcPts val="0"/>
              </a:spcBef>
              <a:spcAft>
                <a:spcPts val="0"/>
              </a:spcAft>
              <a:buClr>
                <a:srgbClr val="AE2473"/>
              </a:buClr>
              <a:buSzTx/>
              <a:buFontTx/>
              <a:buNone/>
              <a:tabLst/>
              <a:defRPr/>
            </a:pPr>
            <a:r>
              <a:rPr kumimoji="0" lang="en-US" sz="1400" b="0" i="0" u="none" strike="noStrike" kern="1200" cap="none" spc="0" normalizeH="0" baseline="0" noProof="0" dirty="0">
                <a:ln>
                  <a:noFill/>
                </a:ln>
                <a:solidFill>
                  <a:srgbClr val="0071CE"/>
                </a:solidFill>
                <a:effectLst/>
                <a:uLnTx/>
                <a:uFillTx/>
                <a:latin typeface="Arial" panose="020B0604020202020204"/>
                <a:ea typeface="+mn-ea"/>
                <a:cs typeface="+mn-cs"/>
              </a:rPr>
              <a:t>TEL Support</a:t>
            </a:r>
          </a:p>
          <a:p>
            <a:pPr marL="0" marR="0" lvl="0" indent="0" algn="l" defTabSz="914377" rtl="0" eaLnBrk="1" fontAlgn="auto" latinLnBrk="0" hangingPunct="1">
              <a:lnSpc>
                <a:spcPct val="100000"/>
              </a:lnSpc>
              <a:spcBef>
                <a:spcPts val="0"/>
              </a:spcBef>
              <a:spcAft>
                <a:spcPts val="0"/>
              </a:spcAft>
              <a:buClr>
                <a:srgbClr val="AE2473"/>
              </a:buClr>
              <a:buSzTx/>
              <a:buFontTx/>
              <a:buNone/>
              <a:tabLst/>
              <a:defRPr/>
            </a:pPr>
            <a:endParaRPr kumimoji="0" lang="en-US" sz="1467" b="0" i="0" u="none" strike="noStrike" kern="1200" cap="none" spc="0" normalizeH="0" baseline="0" noProof="0" dirty="0">
              <a:ln>
                <a:noFill/>
              </a:ln>
              <a:solidFill>
                <a:srgbClr val="0071CE">
                  <a:lumMod val="75000"/>
                </a:srgbClr>
              </a:solidFill>
              <a:effectLst/>
              <a:uLnTx/>
              <a:uFillTx/>
              <a:latin typeface="Arial" panose="020B0604020202020204"/>
              <a:ea typeface="+mn-ea"/>
              <a:cs typeface="+mn-cs"/>
            </a:endParaRPr>
          </a:p>
          <a:p>
            <a:pPr marL="285750" marR="0" lvl="0" indent="-285750" algn="l" defTabSz="914377" rtl="0" eaLnBrk="1" fontAlgn="auto" latinLnBrk="0" hangingPunct="1">
              <a:lnSpc>
                <a:spcPct val="150000"/>
              </a:lnSpc>
              <a:spcBef>
                <a:spcPts val="0"/>
              </a:spcBef>
              <a:spcAft>
                <a:spcPts val="0"/>
              </a:spcAft>
              <a:buClr>
                <a:srgbClr val="AE2473"/>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003087">
                    <a:lumMod val="50000"/>
                  </a:srgbClr>
                </a:solidFill>
                <a:effectLst/>
                <a:uLnTx/>
                <a:uFillTx/>
                <a:latin typeface="Arial" panose="020B0604020202020204"/>
                <a:ea typeface="+mn-ea"/>
                <a:cs typeface="+mn-cs"/>
              </a:rPr>
              <a:t>Triage and Reporting</a:t>
            </a:r>
          </a:p>
          <a:p>
            <a:pPr marL="285750" marR="0" lvl="0" indent="-285750" algn="l" defTabSz="914377" rtl="0" eaLnBrk="1" fontAlgn="auto" latinLnBrk="0" hangingPunct="1">
              <a:lnSpc>
                <a:spcPct val="150000"/>
              </a:lnSpc>
              <a:spcBef>
                <a:spcPts val="0"/>
              </a:spcBef>
              <a:spcAft>
                <a:spcPts val="0"/>
              </a:spcAft>
              <a:buClr>
                <a:srgbClr val="AE2473"/>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003087">
                    <a:lumMod val="50000"/>
                  </a:srgbClr>
                </a:solidFill>
                <a:effectLst/>
                <a:uLnTx/>
                <a:uFillTx/>
                <a:latin typeface="Arial" panose="020B0604020202020204"/>
                <a:ea typeface="+mn-ea"/>
                <a:cs typeface="+mn-cs"/>
              </a:rPr>
              <a:t>Advice and Guidance</a:t>
            </a:r>
          </a:p>
          <a:p>
            <a:pPr marL="285750" marR="0" lvl="0" indent="-285750" algn="l" defTabSz="914377" rtl="0" eaLnBrk="1" fontAlgn="auto" latinLnBrk="0" hangingPunct="1">
              <a:lnSpc>
                <a:spcPct val="150000"/>
              </a:lnSpc>
              <a:spcBef>
                <a:spcPts val="0"/>
              </a:spcBef>
              <a:spcAft>
                <a:spcPts val="0"/>
              </a:spcAft>
              <a:buClr>
                <a:srgbClr val="AE2473"/>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003087">
                    <a:lumMod val="50000"/>
                  </a:srgbClr>
                </a:solidFill>
                <a:effectLst/>
                <a:uLnTx/>
                <a:uFillTx/>
                <a:latin typeface="Arial" panose="020B0604020202020204"/>
                <a:ea typeface="+mn-ea"/>
                <a:cs typeface="+mn-cs"/>
              </a:rPr>
              <a:t>Initial Issue Resolution</a:t>
            </a:r>
          </a:p>
          <a:p>
            <a:pPr marL="285750" marR="0" lvl="0" indent="-285750" algn="l" defTabSz="914377" rtl="0" eaLnBrk="1" fontAlgn="auto" latinLnBrk="0" hangingPunct="1">
              <a:lnSpc>
                <a:spcPct val="150000"/>
              </a:lnSpc>
              <a:spcBef>
                <a:spcPts val="0"/>
              </a:spcBef>
              <a:spcAft>
                <a:spcPts val="0"/>
              </a:spcAft>
              <a:buClr>
                <a:srgbClr val="AE2473"/>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003087">
                    <a:lumMod val="50000"/>
                  </a:srgbClr>
                </a:solidFill>
                <a:effectLst/>
                <a:uLnTx/>
                <a:uFillTx/>
                <a:latin typeface="Arial" panose="020B0604020202020204"/>
                <a:ea typeface="+mn-ea"/>
                <a:cs typeface="+mn-cs"/>
              </a:rPr>
              <a:t>Logistics and Co-ordination</a:t>
            </a:r>
          </a:p>
          <a:p>
            <a:pPr marL="285750" marR="0" lvl="0" indent="-285750" algn="l" defTabSz="914377" rtl="0" eaLnBrk="1" fontAlgn="auto" latinLnBrk="0" hangingPunct="1">
              <a:lnSpc>
                <a:spcPct val="100000"/>
              </a:lnSpc>
              <a:spcBef>
                <a:spcPts val="0"/>
              </a:spcBef>
              <a:spcAft>
                <a:spcPts val="0"/>
              </a:spcAft>
              <a:buClr>
                <a:srgbClr val="AE2473"/>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003087">
                  <a:lumMod val="50000"/>
                </a:srgbClr>
              </a:solidFill>
              <a:effectLst/>
              <a:uLnTx/>
              <a:uFillTx/>
              <a:latin typeface="Arial" panose="020B0604020202020204"/>
              <a:ea typeface="+mn-ea"/>
              <a:cs typeface="+mn-cs"/>
            </a:endParaRPr>
          </a:p>
          <a:p>
            <a:pPr marL="285750" marR="0" lvl="0" indent="-285750" algn="l" defTabSz="914377" rtl="0" eaLnBrk="1" fontAlgn="auto" latinLnBrk="0" hangingPunct="1">
              <a:lnSpc>
                <a:spcPct val="100000"/>
              </a:lnSpc>
              <a:spcBef>
                <a:spcPts val="0"/>
              </a:spcBef>
              <a:spcAft>
                <a:spcPts val="0"/>
              </a:spcAft>
              <a:buClr>
                <a:srgbClr val="AE2473"/>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003087">
                  <a:lumMod val="50000"/>
                </a:srgbClr>
              </a:solidFill>
              <a:effectLst/>
              <a:uLnTx/>
              <a:uFillTx/>
              <a:latin typeface="Arial" panose="020B0604020202020204"/>
              <a:ea typeface="+mn-ea"/>
              <a:cs typeface="+mn-cs"/>
            </a:endParaRPr>
          </a:p>
          <a:p>
            <a:pPr marL="0" marR="0" lvl="0" indent="0" algn="l" defTabSz="914377" rtl="0" eaLnBrk="1" fontAlgn="auto" latinLnBrk="0" hangingPunct="1">
              <a:lnSpc>
                <a:spcPct val="100000"/>
              </a:lnSpc>
              <a:spcBef>
                <a:spcPts val="0"/>
              </a:spcBef>
              <a:spcAft>
                <a:spcPts val="0"/>
              </a:spcAft>
              <a:buClr>
                <a:srgbClr val="AE2473"/>
              </a:buClr>
              <a:buSzTx/>
              <a:buFontTx/>
              <a:buNone/>
              <a:tabLst/>
              <a:defRPr/>
            </a:pPr>
            <a:r>
              <a:rPr kumimoji="0" lang="en-US" sz="1100" b="0" i="0" u="none" strike="noStrike" kern="1200" cap="none" spc="0" normalizeH="0" baseline="0" noProof="0" dirty="0">
                <a:ln>
                  <a:noFill/>
                </a:ln>
                <a:solidFill>
                  <a:srgbClr val="003087">
                    <a:lumMod val="50000"/>
                  </a:srgbClr>
                </a:solidFill>
                <a:effectLst/>
                <a:uLnTx/>
                <a:uFillTx/>
                <a:latin typeface="Arial" panose="020B0604020202020204"/>
                <a:ea typeface="+mn-ea"/>
                <a:cs typeface="+mn-cs"/>
              </a:rPr>
              <a:t>Email: </a:t>
            </a:r>
            <a:r>
              <a:rPr lang="en-US" sz="1100" dirty="0">
                <a:solidFill>
                  <a:srgbClr val="003087">
                    <a:lumMod val="50000"/>
                  </a:srgbClr>
                </a:solidFill>
                <a:latin typeface="Arial" panose="020B0604020202020204"/>
              </a:rPr>
              <a:t>TEL</a:t>
            </a:r>
            <a:r>
              <a:rPr kumimoji="0" lang="en-US" sz="1100" b="0" i="0" u="none" strike="noStrike" kern="1200" cap="none" spc="0" normalizeH="0" baseline="0" noProof="0" dirty="0">
                <a:ln>
                  <a:noFill/>
                </a:ln>
                <a:solidFill>
                  <a:srgbClr val="003087">
                    <a:lumMod val="50000"/>
                  </a:srgbClr>
                </a:solidFill>
                <a:effectLst/>
                <a:uLnTx/>
                <a:uFillTx/>
                <a:latin typeface="Arial" panose="020B0604020202020204"/>
                <a:ea typeface="+mn-ea"/>
                <a:cs typeface="+mn-cs"/>
              </a:rPr>
              <a:t>Support@hee.nhs.uk</a:t>
            </a:r>
          </a:p>
          <a:p>
            <a:pPr marL="0" marR="0" lvl="0" indent="0" algn="l" defTabSz="914377" rtl="0" eaLnBrk="1" fontAlgn="auto" latinLnBrk="0" hangingPunct="1">
              <a:lnSpc>
                <a:spcPct val="100000"/>
              </a:lnSpc>
              <a:spcBef>
                <a:spcPts val="0"/>
              </a:spcBef>
              <a:spcAft>
                <a:spcPts val="0"/>
              </a:spcAft>
              <a:buClr>
                <a:srgbClr val="AE2473"/>
              </a:buClr>
              <a:buSzTx/>
              <a:buFontTx/>
              <a:buNone/>
              <a:tabLst/>
              <a:defRPr/>
            </a:pPr>
            <a:endParaRPr kumimoji="0" lang="en-US" sz="1467" b="0" i="0" u="none" strike="noStrike" kern="1200" cap="none" spc="0" normalizeH="0" baseline="0" noProof="0" dirty="0">
              <a:ln>
                <a:noFill/>
              </a:ln>
              <a:solidFill>
                <a:srgbClr val="003087">
                  <a:lumMod val="50000"/>
                </a:srgbClr>
              </a:solidFill>
              <a:effectLst/>
              <a:uLnTx/>
              <a:uFillTx/>
              <a:latin typeface="Arial" panose="020B0604020202020204"/>
              <a:ea typeface="+mn-ea"/>
              <a:cs typeface="+mn-cs"/>
            </a:endParaRPr>
          </a:p>
          <a:p>
            <a:pPr marL="265193" marR="0" lvl="0" indent="-265193" algn="l" defTabSz="914377" rtl="0" eaLnBrk="1" fontAlgn="auto" latinLnBrk="0" hangingPunct="1">
              <a:lnSpc>
                <a:spcPct val="100000"/>
              </a:lnSpc>
              <a:spcBef>
                <a:spcPts val="0"/>
              </a:spcBef>
              <a:spcAft>
                <a:spcPts val="0"/>
              </a:spcAft>
              <a:buClr>
                <a:srgbClr val="AE2473"/>
              </a:buClr>
              <a:buSzTx/>
              <a:buFont typeface="+mj-lt"/>
              <a:buAutoNum type="arabicPeriod"/>
              <a:tabLst/>
              <a:defRPr/>
            </a:pPr>
            <a:endParaRPr kumimoji="0" lang="en-GB" sz="1467" b="0" i="0" u="none" strike="noStrike" kern="1200" cap="none" spc="0" normalizeH="0" baseline="0" noProof="0" dirty="0">
              <a:ln>
                <a:noFill/>
              </a:ln>
              <a:solidFill>
                <a:srgbClr val="003087">
                  <a:lumMod val="50000"/>
                </a:srgbClr>
              </a:solidFill>
              <a:effectLst/>
              <a:uLnTx/>
              <a:uFillTx/>
              <a:latin typeface="Arial" panose="020B0604020202020204"/>
              <a:ea typeface="+mn-ea"/>
              <a:cs typeface="+mn-cs"/>
            </a:endParaRPr>
          </a:p>
        </p:txBody>
      </p:sp>
      <p:sp>
        <p:nvSpPr>
          <p:cNvPr id="25" name="TextBox 24">
            <a:extLst>
              <a:ext uri="{FF2B5EF4-FFF2-40B4-BE49-F238E27FC236}">
                <a16:creationId xmlns:a16="http://schemas.microsoft.com/office/drawing/2014/main" id="{004A078B-3DE9-5F48-8C5F-8A2F8CD46BAD}"/>
              </a:ext>
            </a:extLst>
          </p:cNvPr>
          <p:cNvSpPr txBox="1"/>
          <p:nvPr/>
        </p:nvSpPr>
        <p:spPr>
          <a:xfrm>
            <a:off x="4127109" y="1494280"/>
            <a:ext cx="2592000" cy="2196000"/>
          </a:xfrm>
          <a:prstGeom prst="rect">
            <a:avLst/>
          </a:prstGeom>
          <a:solidFill>
            <a:schemeClr val="bg1">
              <a:lumMod val="95000"/>
            </a:schemeClr>
          </a:solidFill>
          <a:ln>
            <a:noFill/>
          </a:ln>
        </p:spPr>
        <p:style>
          <a:lnRef idx="2">
            <a:schemeClr val="accent2"/>
          </a:lnRef>
          <a:fillRef idx="1">
            <a:schemeClr val="lt1"/>
          </a:fillRef>
          <a:effectRef idx="0">
            <a:schemeClr val="accent2"/>
          </a:effectRef>
          <a:fontRef idx="minor">
            <a:schemeClr val="dk1"/>
          </a:fontRef>
        </p:style>
        <p:txBody>
          <a:bodyPr wrap="square" lIns="240000" tIns="240000" rIns="240000" bIns="240000" rtlCol="0" anchor="t">
            <a:spAutoFit/>
          </a:bodyPr>
          <a:lstStyle/>
          <a:p>
            <a:pPr marL="263993" marR="0" lvl="0" indent="0" algn="l"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71CE">
                    <a:lumMod val="75000"/>
                  </a:srgbClr>
                </a:solidFill>
                <a:effectLst/>
                <a:uLnTx/>
                <a:uFillTx/>
                <a:latin typeface="Arial" panose="020B0604020202020204"/>
                <a:ea typeface="+mn-ea"/>
                <a:cs typeface="+mn-cs"/>
              </a:rPr>
              <a:t>Second line:</a:t>
            </a:r>
          </a:p>
          <a:p>
            <a:pPr marL="263993" marR="0" lvl="0" indent="0" algn="l"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71CE"/>
                </a:solidFill>
                <a:effectLst/>
                <a:uLnTx/>
                <a:uFillTx/>
                <a:latin typeface="Arial" panose="020B0604020202020204"/>
                <a:ea typeface="+mn-ea"/>
                <a:cs typeface="+mn-cs"/>
              </a:rPr>
              <a:t>Immersive Learning</a:t>
            </a:r>
          </a:p>
          <a:p>
            <a:pPr marL="263993" marR="0" lvl="0" indent="0" algn="l"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71CE"/>
                </a:solidFill>
                <a:effectLst/>
                <a:uLnTx/>
                <a:uFillTx/>
                <a:latin typeface="Arial" panose="020B0604020202020204"/>
                <a:ea typeface="+mn-ea"/>
                <a:cs typeface="+mn-cs"/>
              </a:rPr>
              <a:t>Technology Officers</a:t>
            </a:r>
          </a:p>
          <a:p>
            <a:pPr marL="263993" marR="0" lvl="0" indent="0" algn="l" defTabSz="914377" rtl="0" eaLnBrk="1" fontAlgn="auto" latinLnBrk="0" hangingPunct="1">
              <a:lnSpc>
                <a:spcPct val="100000"/>
              </a:lnSpc>
              <a:spcBef>
                <a:spcPts val="0"/>
              </a:spcBef>
              <a:spcAft>
                <a:spcPts val="0"/>
              </a:spcAft>
              <a:buClrTx/>
              <a:buSzTx/>
              <a:buFontTx/>
              <a:buNone/>
              <a:tabLst/>
              <a:defRPr/>
            </a:pPr>
            <a:endParaRPr kumimoji="0" lang="en-US" sz="1467" b="0" i="0" u="none" strike="noStrike" kern="1200" cap="none" spc="0" normalizeH="0" baseline="0" noProof="0" dirty="0">
              <a:ln>
                <a:noFill/>
              </a:ln>
              <a:solidFill>
                <a:srgbClr val="003087">
                  <a:lumMod val="50000"/>
                </a:srgbClr>
              </a:solidFill>
              <a:effectLst/>
              <a:uLnTx/>
              <a:uFillTx/>
              <a:latin typeface="Arial" panose="020B0604020202020204"/>
              <a:ea typeface="+mn-ea"/>
              <a:cs typeface="+mn-cs"/>
            </a:endParaRPr>
          </a:p>
          <a:p>
            <a:pPr marL="285750" marR="0" lvl="0" indent="-285750" algn="l" defTabSz="914377" rtl="0" eaLnBrk="1" fontAlgn="auto" latinLnBrk="0" hangingPunct="1">
              <a:lnSpc>
                <a:spcPct val="150000"/>
              </a:lnSpc>
              <a:spcBef>
                <a:spcPts val="0"/>
              </a:spcBef>
              <a:spcAft>
                <a:spcPts val="0"/>
              </a:spcAft>
              <a:buClr>
                <a:srgbClr val="AE2473"/>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003087">
                    <a:lumMod val="50000"/>
                  </a:srgbClr>
                </a:solidFill>
                <a:effectLst/>
                <a:uLnTx/>
                <a:uFillTx/>
                <a:latin typeface="Arial" panose="020B0604020202020204"/>
                <a:ea typeface="+mn-ea"/>
                <a:cs typeface="+mn-cs"/>
              </a:rPr>
              <a:t>Simulation expertise</a:t>
            </a:r>
          </a:p>
          <a:p>
            <a:pPr marL="285750" marR="0" lvl="0" indent="-285750" algn="l" defTabSz="914377" rtl="0" eaLnBrk="1" fontAlgn="auto" latinLnBrk="0" hangingPunct="1">
              <a:lnSpc>
                <a:spcPct val="150000"/>
              </a:lnSpc>
              <a:spcBef>
                <a:spcPts val="0"/>
              </a:spcBef>
              <a:spcAft>
                <a:spcPts val="0"/>
              </a:spcAft>
              <a:buClr>
                <a:srgbClr val="AE2473"/>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003087">
                    <a:lumMod val="50000"/>
                  </a:srgbClr>
                </a:solidFill>
                <a:effectLst/>
                <a:uLnTx/>
                <a:uFillTx/>
                <a:latin typeface="Arial" panose="020B0604020202020204"/>
                <a:ea typeface="+mn-ea"/>
                <a:cs typeface="+mn-cs"/>
              </a:rPr>
              <a:t>Issue response</a:t>
            </a:r>
          </a:p>
          <a:p>
            <a:pPr marL="285750" marR="0" lvl="0" indent="-285750" algn="l" defTabSz="914377" rtl="0" eaLnBrk="1" fontAlgn="auto" latinLnBrk="0" hangingPunct="1">
              <a:lnSpc>
                <a:spcPct val="150000"/>
              </a:lnSpc>
              <a:spcBef>
                <a:spcPts val="0"/>
              </a:spcBef>
              <a:spcAft>
                <a:spcPts val="0"/>
              </a:spcAft>
              <a:buClr>
                <a:srgbClr val="AE2473"/>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003087">
                    <a:lumMod val="50000"/>
                  </a:srgbClr>
                </a:solidFill>
                <a:effectLst/>
                <a:uLnTx/>
                <a:uFillTx/>
                <a:latin typeface="Arial" panose="020B0604020202020204"/>
                <a:ea typeface="+mn-ea"/>
                <a:cs typeface="+mn-cs"/>
              </a:rPr>
              <a:t>Escalate to 3</a:t>
            </a:r>
            <a:r>
              <a:rPr kumimoji="0" lang="en-US" sz="1100" b="0" i="0" u="none" strike="noStrike" kern="1200" cap="none" spc="0" normalizeH="0" baseline="30000" noProof="0" dirty="0">
                <a:ln>
                  <a:noFill/>
                </a:ln>
                <a:solidFill>
                  <a:srgbClr val="003087">
                    <a:lumMod val="50000"/>
                  </a:srgbClr>
                </a:solidFill>
                <a:effectLst/>
                <a:uLnTx/>
                <a:uFillTx/>
                <a:latin typeface="Arial" panose="020B0604020202020204"/>
                <a:ea typeface="+mn-ea"/>
                <a:cs typeface="+mn-cs"/>
              </a:rPr>
              <a:t>rd</a:t>
            </a:r>
            <a:r>
              <a:rPr kumimoji="0" lang="en-US" sz="1100" b="0" i="0" u="none" strike="noStrike" kern="1200" cap="none" spc="0" normalizeH="0" baseline="0" noProof="0" dirty="0">
                <a:ln>
                  <a:noFill/>
                </a:ln>
                <a:solidFill>
                  <a:srgbClr val="003087">
                    <a:lumMod val="50000"/>
                  </a:srgbClr>
                </a:solidFill>
                <a:effectLst/>
                <a:uLnTx/>
                <a:uFillTx/>
                <a:latin typeface="Arial" panose="020B0604020202020204"/>
                <a:ea typeface="+mn-ea"/>
                <a:cs typeface="+mn-cs"/>
              </a:rPr>
              <a:t> line, if needed</a:t>
            </a:r>
          </a:p>
          <a:p>
            <a:pPr marL="263993" marR="0" lvl="0" indent="0" algn="l" defTabSz="914377" rtl="0" eaLnBrk="1" fontAlgn="auto" latinLnBrk="0" hangingPunct="1">
              <a:lnSpc>
                <a:spcPct val="100000"/>
              </a:lnSpc>
              <a:spcBef>
                <a:spcPts val="0"/>
              </a:spcBef>
              <a:spcAft>
                <a:spcPts val="0"/>
              </a:spcAft>
              <a:buClrTx/>
              <a:buSzTx/>
              <a:buFontTx/>
              <a:buNone/>
              <a:tabLst/>
              <a:defRPr/>
            </a:pPr>
            <a:endParaRPr kumimoji="0" lang="en-US" sz="1467" b="0" i="0" u="none" strike="noStrike" kern="1200" cap="none" spc="0" normalizeH="0" baseline="0" noProof="0" dirty="0">
              <a:ln>
                <a:noFill/>
              </a:ln>
              <a:solidFill>
                <a:srgbClr val="003087">
                  <a:lumMod val="50000"/>
                </a:srgbClr>
              </a:solidFill>
              <a:effectLst/>
              <a:uLnTx/>
              <a:uFillTx/>
              <a:latin typeface="Arial" panose="020B0604020202020204"/>
              <a:ea typeface="+mn-ea"/>
              <a:cs typeface="+mn-cs"/>
            </a:endParaRPr>
          </a:p>
          <a:p>
            <a:pPr marL="263993" marR="0" lvl="0" indent="-263993" algn="l" defTabSz="914377" rtl="0" eaLnBrk="1" fontAlgn="auto" latinLnBrk="0" hangingPunct="1">
              <a:lnSpc>
                <a:spcPts val="3147"/>
              </a:lnSpc>
              <a:spcBef>
                <a:spcPts val="0"/>
              </a:spcBef>
              <a:spcAft>
                <a:spcPts val="0"/>
              </a:spcAft>
              <a:buClrTx/>
              <a:buSzTx/>
              <a:buFontTx/>
              <a:buNone/>
              <a:tabLst/>
              <a:defRPr/>
            </a:pPr>
            <a:endParaRPr kumimoji="0" lang="en-US" sz="1467" b="0" i="0" u="none" strike="noStrike" kern="1200" cap="none" spc="0" normalizeH="0" baseline="0" noProof="0" dirty="0">
              <a:ln>
                <a:noFill/>
              </a:ln>
              <a:solidFill>
                <a:srgbClr val="003087">
                  <a:lumMod val="50000"/>
                </a:srgbClr>
              </a:solidFill>
              <a:effectLst/>
              <a:uLnTx/>
              <a:uFillTx/>
              <a:latin typeface="Arial" panose="020B0604020202020204"/>
              <a:ea typeface="+mn-ea"/>
              <a:cs typeface="+mn-cs"/>
            </a:endParaRPr>
          </a:p>
        </p:txBody>
      </p:sp>
      <p:sp>
        <p:nvSpPr>
          <p:cNvPr id="27" name="TextBox 26">
            <a:extLst>
              <a:ext uri="{FF2B5EF4-FFF2-40B4-BE49-F238E27FC236}">
                <a16:creationId xmlns:a16="http://schemas.microsoft.com/office/drawing/2014/main" id="{6A028A11-288B-8645-BD03-A0CE17923B34}"/>
              </a:ext>
            </a:extLst>
          </p:cNvPr>
          <p:cNvSpPr txBox="1"/>
          <p:nvPr/>
        </p:nvSpPr>
        <p:spPr>
          <a:xfrm>
            <a:off x="7530253" y="1374207"/>
            <a:ext cx="3060000" cy="3672000"/>
          </a:xfrm>
          <a:prstGeom prst="rect">
            <a:avLst/>
          </a:prstGeom>
          <a:solidFill>
            <a:schemeClr val="bg1">
              <a:lumMod val="95000"/>
            </a:schemeClr>
          </a:solidFill>
          <a:ln>
            <a:noFill/>
          </a:ln>
        </p:spPr>
        <p:style>
          <a:lnRef idx="2">
            <a:schemeClr val="accent2"/>
          </a:lnRef>
          <a:fillRef idx="1">
            <a:schemeClr val="lt1"/>
          </a:fillRef>
          <a:effectRef idx="0">
            <a:schemeClr val="accent2"/>
          </a:effectRef>
          <a:fontRef idx="minor">
            <a:schemeClr val="dk1"/>
          </a:fontRef>
        </p:style>
        <p:txBody>
          <a:bodyPr wrap="square" lIns="240000" tIns="240000" rIns="240000" bIns="240000" rtlCol="0" anchor="t">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71CE">
                    <a:lumMod val="75000"/>
                  </a:srgbClr>
                </a:solidFill>
                <a:effectLst/>
                <a:uLnTx/>
                <a:uFillTx/>
                <a:latin typeface="Arial" panose="020B0604020202020204"/>
                <a:ea typeface="+mn-ea"/>
                <a:cs typeface="Arial" panose="020B0604020202020204"/>
              </a:rPr>
              <a:t>Third line</a:t>
            </a:r>
            <a:r>
              <a:rPr kumimoji="0" lang="en-US" sz="1400" b="1" i="0" u="none" strike="noStrike" kern="1200" cap="none" spc="0" normalizeH="0" baseline="0" noProof="0" dirty="0">
                <a:ln>
                  <a:noFill/>
                </a:ln>
                <a:solidFill>
                  <a:srgbClr val="425563"/>
                </a:solidFill>
                <a:effectLst/>
                <a:uLnTx/>
                <a:uFillTx/>
                <a:latin typeface="Arial" panose="020B0604020202020204"/>
                <a:ea typeface="+mn-ea"/>
                <a:cs typeface="Arial" panose="020B0604020202020204"/>
              </a:rPr>
              <a:t>:</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71CE"/>
                </a:solidFill>
                <a:effectLst/>
                <a:uLnTx/>
                <a:uFillTx/>
                <a:latin typeface="Arial" panose="020B0604020202020204"/>
                <a:ea typeface="+mn-ea"/>
                <a:cs typeface="Arial" panose="020B0604020202020204"/>
              </a:rPr>
              <a:t>Suppliers &amp; Supporting</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71CE"/>
                </a:solidFill>
                <a:effectLst/>
                <a:uLnTx/>
                <a:uFillTx/>
                <a:latin typeface="Arial" panose="020B0604020202020204"/>
                <a:ea typeface="+mn-ea"/>
                <a:cs typeface="Arial" panose="020B0604020202020204"/>
              </a:rPr>
              <a:t>TEL Relationship Managers</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467" b="0" i="0" u="none" strike="noStrike" kern="1200" cap="none" spc="0" normalizeH="0" baseline="0" noProof="0" dirty="0">
              <a:ln>
                <a:noFill/>
              </a:ln>
              <a:solidFill>
                <a:srgbClr val="425563"/>
              </a:solidFill>
              <a:effectLst/>
              <a:uLnTx/>
              <a:uFillTx/>
              <a:latin typeface="Arial" panose="020B0604020202020204"/>
              <a:ea typeface="+mn-ea"/>
              <a:cs typeface="Arial" panose="020B0604020202020204"/>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25563"/>
                </a:solidFill>
                <a:effectLst/>
                <a:uLnTx/>
                <a:uFillTx/>
                <a:latin typeface="Arial" panose="020B0604020202020204"/>
                <a:ea typeface="+mn-ea"/>
                <a:cs typeface="Arial" panose="020B0604020202020204"/>
              </a:rPr>
              <a:t>Suppliers:</a:t>
            </a:r>
          </a:p>
          <a:p>
            <a:pPr marL="285750" marR="0" lvl="0" indent="-285750" algn="l" defTabSz="914377" rtl="0" eaLnBrk="1" fontAlgn="auto" latinLnBrk="0" hangingPunct="1">
              <a:lnSpc>
                <a:spcPct val="150000"/>
              </a:lnSpc>
              <a:spcBef>
                <a:spcPts val="0"/>
              </a:spcBef>
              <a:spcAft>
                <a:spcPts val="0"/>
              </a:spcAft>
              <a:buClr>
                <a:srgbClr val="AE2473"/>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003087">
                    <a:lumMod val="50000"/>
                  </a:srgbClr>
                </a:solidFill>
                <a:effectLst/>
                <a:uLnTx/>
                <a:uFillTx/>
                <a:latin typeface="Arial" panose="020B0604020202020204"/>
                <a:ea typeface="+mn-ea"/>
                <a:cs typeface="+mn-cs"/>
              </a:rPr>
              <a:t>Specialist device or software support</a:t>
            </a:r>
          </a:p>
          <a:p>
            <a:pPr marL="285750" marR="0" lvl="0" indent="-285750" algn="l" defTabSz="914377" rtl="0" eaLnBrk="1" fontAlgn="auto" latinLnBrk="0" hangingPunct="1">
              <a:lnSpc>
                <a:spcPct val="150000"/>
              </a:lnSpc>
              <a:spcBef>
                <a:spcPts val="0"/>
              </a:spcBef>
              <a:spcAft>
                <a:spcPts val="0"/>
              </a:spcAft>
              <a:buClr>
                <a:srgbClr val="AE2473"/>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003087">
                    <a:lumMod val="50000"/>
                  </a:srgbClr>
                </a:solidFill>
                <a:effectLst/>
                <a:uLnTx/>
                <a:uFillTx/>
                <a:latin typeface="Arial" panose="020B0604020202020204"/>
                <a:ea typeface="+mn-ea"/>
                <a:cs typeface="+mn-cs"/>
              </a:rPr>
              <a:t>Escalate issue response</a:t>
            </a:r>
          </a:p>
          <a:p>
            <a:pPr marL="285750" marR="0" lvl="0" indent="-285750" algn="l" defTabSz="914377" rtl="0" eaLnBrk="1" fontAlgn="auto" latinLnBrk="0" hangingPunct="1">
              <a:lnSpc>
                <a:spcPct val="150000"/>
              </a:lnSpc>
              <a:spcBef>
                <a:spcPts val="0"/>
              </a:spcBef>
              <a:spcAft>
                <a:spcPts val="0"/>
              </a:spcAft>
              <a:buClr>
                <a:srgbClr val="AE2473"/>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003087">
                    <a:lumMod val="50000"/>
                  </a:srgbClr>
                </a:solidFill>
                <a:effectLst/>
                <a:uLnTx/>
                <a:uFillTx/>
                <a:latin typeface="Arial" panose="020B0604020202020204"/>
                <a:ea typeface="+mn-ea"/>
                <a:cs typeface="+mn-cs"/>
              </a:rPr>
              <a:t>Supplier training 1</a:t>
            </a:r>
            <a:r>
              <a:rPr kumimoji="0" lang="en-US" sz="1100" b="0" i="0" u="none" strike="noStrike" kern="1200" cap="none" spc="0" normalizeH="0" baseline="30000" noProof="0" dirty="0">
                <a:ln>
                  <a:noFill/>
                </a:ln>
                <a:solidFill>
                  <a:srgbClr val="003087">
                    <a:lumMod val="50000"/>
                  </a:srgbClr>
                </a:solidFill>
                <a:effectLst/>
                <a:uLnTx/>
                <a:uFillTx/>
                <a:latin typeface="Arial" panose="020B0604020202020204"/>
                <a:ea typeface="+mn-ea"/>
                <a:cs typeface="+mn-cs"/>
              </a:rPr>
              <a:t>st</a:t>
            </a:r>
            <a:r>
              <a:rPr kumimoji="0" lang="en-US" sz="1100" b="0" i="0" u="none" strike="noStrike" kern="1200" cap="none" spc="0" normalizeH="0" baseline="0" noProof="0" dirty="0">
                <a:ln>
                  <a:noFill/>
                </a:ln>
                <a:solidFill>
                  <a:srgbClr val="003087">
                    <a:lumMod val="50000"/>
                  </a:srgbClr>
                </a:solidFill>
                <a:effectLst/>
                <a:uLnTx/>
                <a:uFillTx/>
                <a:latin typeface="Arial" panose="020B0604020202020204"/>
                <a:ea typeface="+mn-ea"/>
                <a:cs typeface="+mn-cs"/>
              </a:rPr>
              <a:t> line 2</a:t>
            </a:r>
            <a:r>
              <a:rPr kumimoji="0" lang="en-US" sz="1100" b="0" i="0" u="none" strike="noStrike" kern="1200" cap="none" spc="0" normalizeH="0" baseline="30000" noProof="0" dirty="0">
                <a:ln>
                  <a:noFill/>
                </a:ln>
                <a:solidFill>
                  <a:srgbClr val="003087">
                    <a:lumMod val="50000"/>
                  </a:srgbClr>
                </a:solidFill>
                <a:effectLst/>
                <a:uLnTx/>
                <a:uFillTx/>
                <a:latin typeface="Arial" panose="020B0604020202020204"/>
                <a:ea typeface="+mn-ea"/>
                <a:cs typeface="+mn-cs"/>
              </a:rPr>
              <a:t>nd</a:t>
            </a:r>
            <a:r>
              <a:rPr kumimoji="0" lang="en-US" sz="1100" b="0" i="0" u="none" strike="noStrike" kern="1200" cap="none" spc="0" normalizeH="0" baseline="0" noProof="0" dirty="0">
                <a:ln>
                  <a:noFill/>
                </a:ln>
                <a:solidFill>
                  <a:srgbClr val="003087">
                    <a:lumMod val="50000"/>
                  </a:srgbClr>
                </a:solidFill>
                <a:effectLst/>
                <a:uLnTx/>
                <a:uFillTx/>
                <a:latin typeface="Arial" panose="020B0604020202020204"/>
                <a:ea typeface="+mn-ea"/>
                <a:cs typeface="+mn-cs"/>
              </a:rPr>
              <a:t> line and stakeholders</a:t>
            </a:r>
          </a:p>
          <a:p>
            <a:pPr marL="0" marR="0" lvl="0" indent="0" algn="l" defTabSz="914377" rtl="0" eaLnBrk="1" fontAlgn="auto" latinLnBrk="0" hangingPunct="1">
              <a:lnSpc>
                <a:spcPct val="100000"/>
              </a:lnSpc>
              <a:spcBef>
                <a:spcPts val="0"/>
              </a:spcBef>
              <a:spcAft>
                <a:spcPts val="0"/>
              </a:spcAft>
              <a:buClr>
                <a:srgbClr val="AE2473"/>
              </a:buClr>
              <a:buSzTx/>
              <a:buFontTx/>
              <a:buNone/>
              <a:tabLst/>
              <a:defRPr/>
            </a:pPr>
            <a:endParaRPr kumimoji="0" lang="en-US" sz="1100" b="0" i="0" u="none" strike="noStrike" kern="1200" cap="none" spc="0" normalizeH="0" baseline="0" noProof="0" dirty="0">
              <a:ln>
                <a:noFill/>
              </a:ln>
              <a:solidFill>
                <a:srgbClr val="003087">
                  <a:lumMod val="50000"/>
                </a:srgbClr>
              </a:solidFill>
              <a:effectLst/>
              <a:uLnTx/>
              <a:uFillTx/>
              <a:latin typeface="Arial" panose="020B0604020202020204"/>
              <a:ea typeface="+mn-ea"/>
              <a:cs typeface="+mn-cs"/>
            </a:endParaRPr>
          </a:p>
          <a:p>
            <a:pPr marL="285750" marR="0" lvl="0" indent="-285750" algn="l" defTabSz="914377" rtl="0" eaLnBrk="1" fontAlgn="auto" latinLnBrk="0" hangingPunct="1">
              <a:lnSpc>
                <a:spcPct val="100000"/>
              </a:lnSpc>
              <a:spcBef>
                <a:spcPts val="0"/>
              </a:spcBef>
              <a:spcAft>
                <a:spcPts val="0"/>
              </a:spcAft>
              <a:buClr>
                <a:srgbClr val="AE2473"/>
              </a:buClr>
              <a:buSzTx/>
              <a:buFont typeface="Arial" panose="020B0604020202020204" pitchFamily="34" charset="0"/>
              <a:buChar char="•"/>
              <a:tabLst/>
              <a:defRPr/>
            </a:pPr>
            <a:endParaRPr kumimoji="0" lang="en-US" sz="1100" b="0" i="0" u="none" strike="noStrike" kern="1200" cap="none" spc="0" normalizeH="0" baseline="0" noProof="0" dirty="0">
              <a:ln>
                <a:noFill/>
              </a:ln>
              <a:solidFill>
                <a:srgbClr val="003087">
                  <a:lumMod val="50000"/>
                </a:srgbClr>
              </a:solidFill>
              <a:effectLst/>
              <a:uLnTx/>
              <a:uFillTx/>
              <a:latin typeface="Arial" panose="020B0604020202020204"/>
              <a:ea typeface="+mn-ea"/>
              <a:cs typeface="+mn-cs"/>
            </a:endParaRPr>
          </a:p>
          <a:p>
            <a:pPr marL="0" marR="0" lvl="0" indent="0" algn="l" defTabSz="914377" rtl="0" eaLnBrk="1" fontAlgn="auto" latinLnBrk="0" hangingPunct="1">
              <a:lnSpc>
                <a:spcPct val="100000"/>
              </a:lnSpc>
              <a:spcBef>
                <a:spcPts val="0"/>
              </a:spcBef>
              <a:spcAft>
                <a:spcPts val="0"/>
              </a:spcAft>
              <a:buClr>
                <a:srgbClr val="AE2473"/>
              </a:buClr>
              <a:buSzTx/>
              <a:buFontTx/>
              <a:buNone/>
              <a:tabLst/>
              <a:defRPr/>
            </a:pPr>
            <a:r>
              <a:rPr kumimoji="0" lang="en-US" sz="1100" b="0" i="0" u="none" strike="noStrike" kern="1200" cap="none" spc="0" normalizeH="0" baseline="0" noProof="0" dirty="0">
                <a:ln>
                  <a:noFill/>
                </a:ln>
                <a:solidFill>
                  <a:srgbClr val="003087">
                    <a:lumMod val="50000"/>
                  </a:srgbClr>
                </a:solidFill>
                <a:effectLst/>
                <a:uLnTx/>
                <a:uFillTx/>
                <a:latin typeface="Arial" panose="020B0604020202020204"/>
                <a:ea typeface="+mn-ea"/>
                <a:cs typeface="+mn-cs"/>
              </a:rPr>
              <a:t>Relationship Managers:</a:t>
            </a:r>
          </a:p>
          <a:p>
            <a:pPr marL="171450" marR="0" lvl="0" indent="-171450" algn="l" defTabSz="914377" rtl="0" eaLnBrk="1" fontAlgn="auto" latinLnBrk="0" hangingPunct="1">
              <a:lnSpc>
                <a:spcPct val="150000"/>
              </a:lnSpc>
              <a:spcBef>
                <a:spcPts val="0"/>
              </a:spcBef>
              <a:spcAft>
                <a:spcPts val="0"/>
              </a:spcAft>
              <a:buClr>
                <a:srgbClr val="AE2473"/>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003087">
                    <a:lumMod val="50000"/>
                  </a:srgbClr>
                </a:solidFill>
                <a:effectLst/>
                <a:uLnTx/>
                <a:uFillTx/>
                <a:latin typeface="Arial" panose="020B0604020202020204"/>
                <a:ea typeface="+mn-ea"/>
                <a:cs typeface="+mn-cs"/>
              </a:rPr>
              <a:t>   TEL-specific issues</a:t>
            </a:r>
          </a:p>
          <a:p>
            <a:pPr marL="171450" marR="0" lvl="0" indent="-171450" algn="l" defTabSz="914377" rtl="0" eaLnBrk="1" fontAlgn="auto" latinLnBrk="0" hangingPunct="1">
              <a:lnSpc>
                <a:spcPct val="150000"/>
              </a:lnSpc>
              <a:spcBef>
                <a:spcPts val="0"/>
              </a:spcBef>
              <a:spcAft>
                <a:spcPts val="0"/>
              </a:spcAft>
              <a:buClr>
                <a:srgbClr val="AE2473"/>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003087">
                    <a:lumMod val="50000"/>
                  </a:srgbClr>
                </a:solidFill>
                <a:effectLst/>
                <a:uLnTx/>
                <a:uFillTx/>
                <a:latin typeface="Arial" panose="020B0604020202020204"/>
                <a:ea typeface="+mn-ea"/>
                <a:cs typeface="+mn-cs"/>
              </a:rPr>
              <a:t>    Support with TEL Readiness</a:t>
            </a:r>
          </a:p>
          <a:p>
            <a:pPr marL="171450" marR="0" lvl="0" indent="-171450" algn="l" defTabSz="914377" rtl="0" eaLnBrk="1" fontAlgn="auto" latinLnBrk="0" hangingPunct="1">
              <a:lnSpc>
                <a:spcPct val="150000"/>
              </a:lnSpc>
              <a:spcBef>
                <a:spcPts val="0"/>
              </a:spcBef>
              <a:spcAft>
                <a:spcPts val="0"/>
              </a:spcAft>
              <a:buClr>
                <a:srgbClr val="AE2473"/>
              </a:buClr>
              <a:buSzTx/>
              <a:buFont typeface="Arial" panose="020B0604020202020204" pitchFamily="34" charset="0"/>
              <a:buChar char="•"/>
              <a:tabLst/>
              <a:defRPr/>
            </a:pPr>
            <a:r>
              <a:rPr kumimoji="0" lang="en-US" sz="1100" b="0" i="0" u="none" strike="noStrike" kern="1200" cap="none" spc="0" normalizeH="0" baseline="0" noProof="0" dirty="0">
                <a:ln>
                  <a:noFill/>
                </a:ln>
                <a:solidFill>
                  <a:srgbClr val="003087">
                    <a:lumMod val="50000"/>
                  </a:srgbClr>
                </a:solidFill>
                <a:effectLst/>
                <a:uLnTx/>
                <a:uFillTx/>
                <a:latin typeface="Arial" panose="020B0604020202020204"/>
                <a:ea typeface="+mn-ea"/>
                <a:cs typeface="+mn-cs"/>
              </a:rPr>
              <a:t>    Broader organisational support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467" b="0" i="0" u="none" strike="noStrike" kern="1200" cap="none" spc="0" normalizeH="0" baseline="0" noProof="0" dirty="0">
              <a:ln>
                <a:noFill/>
              </a:ln>
              <a:solidFill>
                <a:srgbClr val="425563"/>
              </a:solidFill>
              <a:effectLst/>
              <a:uLnTx/>
              <a:uFillTx/>
              <a:latin typeface="Arial" panose="020B0604020202020204"/>
              <a:ea typeface="+mn-ea"/>
              <a:cs typeface="Arial" panose="020B0604020202020204"/>
            </a:endParaRPr>
          </a:p>
          <a:p>
            <a:pPr marL="0" marR="0" lvl="0" indent="0" algn="l" defTabSz="914377" rtl="0" eaLnBrk="1" fontAlgn="auto" latinLnBrk="0" hangingPunct="1">
              <a:lnSpc>
                <a:spcPts val="3147"/>
              </a:lnSpc>
              <a:spcBef>
                <a:spcPts val="0"/>
              </a:spcBef>
              <a:spcAft>
                <a:spcPts val="0"/>
              </a:spcAft>
              <a:buClrTx/>
              <a:buSzTx/>
              <a:buFontTx/>
              <a:buNone/>
              <a:tabLst/>
              <a:defRPr/>
            </a:pPr>
            <a:endParaRPr kumimoji="0" lang="en-US" sz="1467" b="0" i="0" u="none" strike="noStrike" kern="1200" cap="none" spc="0" normalizeH="0" baseline="0" noProof="0" dirty="0">
              <a:ln>
                <a:noFill/>
              </a:ln>
              <a:solidFill>
                <a:srgbClr val="425563"/>
              </a:solidFill>
              <a:effectLst/>
              <a:uLnTx/>
              <a:uFillTx/>
              <a:latin typeface="Arial" panose="020B0604020202020204"/>
              <a:ea typeface="+mn-ea"/>
              <a:cs typeface="Arial" panose="020B0604020202020204"/>
            </a:endParaRPr>
          </a:p>
        </p:txBody>
      </p:sp>
      <p:sp>
        <p:nvSpPr>
          <p:cNvPr id="28" name="Right Arrow 27">
            <a:extLst>
              <a:ext uri="{FF2B5EF4-FFF2-40B4-BE49-F238E27FC236}">
                <a16:creationId xmlns:a16="http://schemas.microsoft.com/office/drawing/2014/main" id="{87F99335-5ACA-CD40-AE4E-DAADB089F1E3}"/>
              </a:ext>
            </a:extLst>
          </p:cNvPr>
          <p:cNvSpPr/>
          <p:nvPr/>
        </p:nvSpPr>
        <p:spPr>
          <a:xfrm>
            <a:off x="3341183" y="1627348"/>
            <a:ext cx="760708" cy="64617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ight Arrow 7">
            <a:extLst>
              <a:ext uri="{FF2B5EF4-FFF2-40B4-BE49-F238E27FC236}">
                <a16:creationId xmlns:a16="http://schemas.microsoft.com/office/drawing/2014/main" id="{C7A38848-47C3-7748-99E7-527EB0079001}"/>
              </a:ext>
            </a:extLst>
          </p:cNvPr>
          <p:cNvSpPr/>
          <p:nvPr/>
        </p:nvSpPr>
        <p:spPr>
          <a:xfrm>
            <a:off x="6744327" y="1627348"/>
            <a:ext cx="760708" cy="64617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547313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E98C0-EAF0-A960-BAE8-7A2A3E0D0990}"/>
              </a:ext>
            </a:extLst>
          </p:cNvPr>
          <p:cNvSpPr>
            <a:spLocks noGrp="1"/>
          </p:cNvSpPr>
          <p:nvPr>
            <p:ph type="title"/>
          </p:nvPr>
        </p:nvSpPr>
        <p:spPr>
          <a:xfrm>
            <a:off x="570186" y="348191"/>
            <a:ext cx="10515600" cy="1325563"/>
          </a:xfrm>
        </p:spPr>
        <p:txBody>
          <a:bodyPr/>
          <a:lstStyle/>
          <a:p>
            <a:r>
              <a:rPr lang="en-GB" sz="2800" b="1" dirty="0">
                <a:solidFill>
                  <a:srgbClr val="0071CE"/>
                </a:solidFill>
                <a:effectLst/>
                <a:latin typeface="+mn-lt"/>
                <a:ea typeface="Times New Roman" panose="02020603050405020304" pitchFamily="18" charset="0"/>
                <a:cs typeface="Times New Roman" panose="02020603050405020304" pitchFamily="18" charset="0"/>
              </a:rPr>
              <a:t>Existing Learning Resources, generally available Nationally</a:t>
            </a:r>
            <a:br>
              <a:rPr lang="en-GB" sz="1800" b="1" dirty="0">
                <a:solidFill>
                  <a:srgbClr val="1991C2"/>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389EFE59-164E-FAA0-B6E3-7C67F5632283}"/>
              </a:ext>
            </a:extLst>
          </p:cNvPr>
          <p:cNvSpPr>
            <a:spLocks noGrp="1"/>
          </p:cNvSpPr>
          <p:nvPr>
            <p:ph idx="1"/>
          </p:nvPr>
        </p:nvSpPr>
        <p:spPr/>
        <p:txBody>
          <a:bodyPr/>
          <a:lstStyle/>
          <a:p>
            <a:r>
              <a:rPr lang="en-GB" sz="2400" b="1" dirty="0">
                <a:solidFill>
                  <a:srgbClr val="000000"/>
                </a:solidFill>
                <a:effectLst/>
                <a:ea typeface="Times New Roman" panose="02020603050405020304" pitchFamily="18" charset="0"/>
                <a:cs typeface="Times New Roman" panose="02020603050405020304" pitchFamily="18" charset="0"/>
              </a:rPr>
              <a:t>e-Learning for Healthcare (e-</a:t>
            </a:r>
            <a:r>
              <a:rPr lang="en-GB" sz="2400" b="1" dirty="0" err="1">
                <a:solidFill>
                  <a:srgbClr val="000000"/>
                </a:solidFill>
                <a:effectLst/>
                <a:ea typeface="Times New Roman" panose="02020603050405020304" pitchFamily="18" charset="0"/>
                <a:cs typeface="Times New Roman" panose="02020603050405020304" pitchFamily="18" charset="0"/>
              </a:rPr>
              <a:t>LfH</a:t>
            </a:r>
            <a:r>
              <a:rPr lang="en-GB" sz="2400" b="1" dirty="0">
                <a:solidFill>
                  <a:srgbClr val="000000"/>
                </a:solidFill>
                <a:effectLst/>
                <a:ea typeface="Times New Roman" panose="02020603050405020304" pitchFamily="18" charset="0"/>
                <a:cs typeface="Times New Roman" panose="02020603050405020304" pitchFamily="18" charset="0"/>
              </a:rPr>
              <a:t>) and the Learning Hub (LH)- require a GMC number or Athens password </a:t>
            </a:r>
          </a:p>
          <a:p>
            <a:r>
              <a:rPr lang="en-GB" sz="2400" b="1" dirty="0">
                <a:solidFill>
                  <a:srgbClr val="000000"/>
                </a:solidFill>
                <a:ea typeface="Calibri" panose="020F0502020204030204" pitchFamily="34" charset="0"/>
                <a:cs typeface="Times New Roman" panose="02020603050405020304" pitchFamily="18" charset="0"/>
              </a:rPr>
              <a:t>HEE TEL - Learning Hub Catalogue</a:t>
            </a:r>
            <a:endParaRPr lang="en-GB" sz="2400" dirty="0">
              <a:effectLst/>
              <a:ea typeface="Calibri" panose="020F0502020204030204" pitchFamily="34" charset="0"/>
              <a:cs typeface="Times New Roman" panose="02020603050405020304" pitchFamily="18" charset="0"/>
            </a:endParaRPr>
          </a:p>
          <a:p>
            <a:pPr marL="0" indent="0">
              <a:buNone/>
            </a:pPr>
            <a:endParaRPr lang="en-US" dirty="0"/>
          </a:p>
        </p:txBody>
      </p:sp>
      <p:pic>
        <p:nvPicPr>
          <p:cNvPr id="5" name="Picture 4" descr="HEE logo">
            <a:extLst>
              <a:ext uri="{FF2B5EF4-FFF2-40B4-BE49-F238E27FC236}">
                <a16:creationId xmlns:a16="http://schemas.microsoft.com/office/drawing/2014/main" id="{757FC0D4-8E3B-70CB-D079-9FDCF34F069F}"/>
              </a:ext>
            </a:extLst>
          </p:cNvPr>
          <p:cNvPicPr>
            <a:picLocks noChangeAspect="1"/>
          </p:cNvPicPr>
          <p:nvPr/>
        </p:nvPicPr>
        <p:blipFill>
          <a:blip r:embed="rId2"/>
          <a:stretch>
            <a:fillRect/>
          </a:stretch>
        </p:blipFill>
        <p:spPr>
          <a:xfrm>
            <a:off x="9427843" y="-37181"/>
            <a:ext cx="2764157" cy="1048154"/>
          </a:xfrm>
          <a:prstGeom prst="rect">
            <a:avLst/>
          </a:prstGeom>
        </p:spPr>
      </p:pic>
    </p:spTree>
    <p:extLst>
      <p:ext uri="{BB962C8B-B14F-4D97-AF65-F5344CB8AC3E}">
        <p14:creationId xmlns:p14="http://schemas.microsoft.com/office/powerpoint/2010/main" val="3457377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E98C0-EAF0-A960-BAE8-7A2A3E0D0990}"/>
              </a:ext>
            </a:extLst>
          </p:cNvPr>
          <p:cNvSpPr>
            <a:spLocks noGrp="1"/>
          </p:cNvSpPr>
          <p:nvPr>
            <p:ph type="title"/>
          </p:nvPr>
        </p:nvSpPr>
        <p:spPr/>
        <p:txBody>
          <a:bodyPr/>
          <a:lstStyle/>
          <a:p>
            <a:r>
              <a:rPr lang="en-US" dirty="0"/>
              <a:t>Any Questions</a:t>
            </a:r>
          </a:p>
        </p:txBody>
      </p:sp>
      <p:sp>
        <p:nvSpPr>
          <p:cNvPr id="3" name="Content Placeholder 2">
            <a:extLst>
              <a:ext uri="{FF2B5EF4-FFF2-40B4-BE49-F238E27FC236}">
                <a16:creationId xmlns:a16="http://schemas.microsoft.com/office/drawing/2014/main" id="{389EFE59-164E-FAA0-B6E3-7C67F5632283}"/>
              </a:ext>
            </a:extLst>
          </p:cNvPr>
          <p:cNvSpPr>
            <a:spLocks noGrp="1"/>
          </p:cNvSpPr>
          <p:nvPr>
            <p:ph idx="1"/>
          </p:nvPr>
        </p:nvSpPr>
        <p:spPr/>
        <p:txBody>
          <a:bodyPr>
            <a:normAutofit/>
          </a:bodyPr>
          <a:lstStyle/>
          <a:p>
            <a:pPr marL="0" indent="0" algn="ctr">
              <a:buNone/>
            </a:pPr>
            <a:r>
              <a:rPr lang="en-US" sz="4400" dirty="0"/>
              <a:t>Thank You</a:t>
            </a:r>
          </a:p>
          <a:p>
            <a:pPr marL="0" indent="0" algn="ctr">
              <a:buNone/>
            </a:pPr>
            <a:endParaRPr lang="en-US" sz="4400" dirty="0"/>
          </a:p>
          <a:p>
            <a:pPr marL="0" indent="0" algn="ctr">
              <a:buNone/>
            </a:pPr>
            <a:r>
              <a:rPr lang="en-US" sz="3200" dirty="0"/>
              <a:t>Please complete the Feedback you can use the QR code below</a:t>
            </a:r>
          </a:p>
        </p:txBody>
      </p:sp>
      <p:pic>
        <p:nvPicPr>
          <p:cNvPr id="5" name="Picture 4" descr="HEE logo">
            <a:extLst>
              <a:ext uri="{FF2B5EF4-FFF2-40B4-BE49-F238E27FC236}">
                <a16:creationId xmlns:a16="http://schemas.microsoft.com/office/drawing/2014/main" id="{757FC0D4-8E3B-70CB-D079-9FDCF34F069F}"/>
              </a:ext>
            </a:extLst>
          </p:cNvPr>
          <p:cNvPicPr>
            <a:picLocks noChangeAspect="1"/>
          </p:cNvPicPr>
          <p:nvPr/>
        </p:nvPicPr>
        <p:blipFill>
          <a:blip r:embed="rId2"/>
          <a:stretch>
            <a:fillRect/>
          </a:stretch>
        </p:blipFill>
        <p:spPr>
          <a:xfrm>
            <a:off x="9427843" y="-37181"/>
            <a:ext cx="2764157" cy="1048154"/>
          </a:xfrm>
          <a:prstGeom prst="rect">
            <a:avLst/>
          </a:prstGeom>
        </p:spPr>
      </p:pic>
      <p:pic>
        <p:nvPicPr>
          <p:cNvPr id="6" name="Picture 5" descr="Qr code&#10;&#10;Description automatically generated">
            <a:extLst>
              <a:ext uri="{FF2B5EF4-FFF2-40B4-BE49-F238E27FC236}">
                <a16:creationId xmlns:a16="http://schemas.microsoft.com/office/drawing/2014/main" id="{EDA28E15-7EA1-BC02-0539-F9E486DF3DB7}"/>
              </a:ext>
            </a:extLst>
          </p:cNvPr>
          <p:cNvPicPr>
            <a:picLocks noChangeAspect="1"/>
          </p:cNvPicPr>
          <p:nvPr/>
        </p:nvPicPr>
        <p:blipFill>
          <a:blip r:embed="rId3"/>
          <a:stretch>
            <a:fillRect/>
          </a:stretch>
        </p:blipFill>
        <p:spPr>
          <a:xfrm>
            <a:off x="1355833" y="4669483"/>
            <a:ext cx="1642417" cy="1642417"/>
          </a:xfrm>
          <a:prstGeom prst="rect">
            <a:avLst/>
          </a:prstGeom>
        </p:spPr>
      </p:pic>
      <p:pic>
        <p:nvPicPr>
          <p:cNvPr id="8" name="Picture 7" descr="Qr code&#10;&#10;Description automatically generated">
            <a:extLst>
              <a:ext uri="{FF2B5EF4-FFF2-40B4-BE49-F238E27FC236}">
                <a16:creationId xmlns:a16="http://schemas.microsoft.com/office/drawing/2014/main" id="{CF2CF11E-4B56-8319-B891-4C5A0D209390}"/>
              </a:ext>
            </a:extLst>
          </p:cNvPr>
          <p:cNvPicPr>
            <a:picLocks noChangeAspect="1"/>
          </p:cNvPicPr>
          <p:nvPr/>
        </p:nvPicPr>
        <p:blipFill>
          <a:blip r:embed="rId4"/>
          <a:stretch>
            <a:fillRect/>
          </a:stretch>
        </p:blipFill>
        <p:spPr>
          <a:xfrm>
            <a:off x="7857966" y="4669483"/>
            <a:ext cx="1823392" cy="1823392"/>
          </a:xfrm>
          <a:prstGeom prst="rect">
            <a:avLst/>
          </a:prstGeom>
        </p:spPr>
      </p:pic>
      <p:sp>
        <p:nvSpPr>
          <p:cNvPr id="9" name="TextBox 8">
            <a:extLst>
              <a:ext uri="{FF2B5EF4-FFF2-40B4-BE49-F238E27FC236}">
                <a16:creationId xmlns:a16="http://schemas.microsoft.com/office/drawing/2014/main" id="{E025DEDB-4ADB-C2CD-FB1D-DAE5A4C8665A}"/>
              </a:ext>
            </a:extLst>
          </p:cNvPr>
          <p:cNvSpPr txBox="1"/>
          <p:nvPr/>
        </p:nvSpPr>
        <p:spPr>
          <a:xfrm>
            <a:off x="1355833" y="4001294"/>
            <a:ext cx="693683" cy="646331"/>
          </a:xfrm>
          <a:prstGeom prst="rect">
            <a:avLst/>
          </a:prstGeom>
          <a:noFill/>
        </p:spPr>
        <p:txBody>
          <a:bodyPr wrap="square" rtlCol="0">
            <a:spAutoFit/>
          </a:bodyPr>
          <a:lstStyle/>
          <a:p>
            <a:r>
              <a:rPr lang="en-US" dirty="0"/>
              <a:t>Pre </a:t>
            </a:r>
          </a:p>
          <a:p>
            <a:endParaRPr lang="en-US" dirty="0"/>
          </a:p>
        </p:txBody>
      </p:sp>
      <p:sp>
        <p:nvSpPr>
          <p:cNvPr id="10" name="TextBox 9">
            <a:extLst>
              <a:ext uri="{FF2B5EF4-FFF2-40B4-BE49-F238E27FC236}">
                <a16:creationId xmlns:a16="http://schemas.microsoft.com/office/drawing/2014/main" id="{0599E00A-A79B-89B2-5B9B-83F15CD23306}"/>
              </a:ext>
            </a:extLst>
          </p:cNvPr>
          <p:cNvSpPr txBox="1"/>
          <p:nvPr/>
        </p:nvSpPr>
        <p:spPr>
          <a:xfrm>
            <a:off x="8245366" y="4001294"/>
            <a:ext cx="584647" cy="369332"/>
          </a:xfrm>
          <a:prstGeom prst="rect">
            <a:avLst/>
          </a:prstGeom>
          <a:noFill/>
        </p:spPr>
        <p:txBody>
          <a:bodyPr wrap="none" rtlCol="0">
            <a:spAutoFit/>
          </a:bodyPr>
          <a:lstStyle/>
          <a:p>
            <a:r>
              <a:rPr lang="en-US" dirty="0"/>
              <a:t>Post</a:t>
            </a:r>
          </a:p>
        </p:txBody>
      </p:sp>
    </p:spTree>
    <p:extLst>
      <p:ext uri="{BB962C8B-B14F-4D97-AF65-F5344CB8AC3E}">
        <p14:creationId xmlns:p14="http://schemas.microsoft.com/office/powerpoint/2010/main" val="1352046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E98C0-EAF0-A960-BAE8-7A2A3E0D0990}"/>
              </a:ext>
            </a:extLst>
          </p:cNvPr>
          <p:cNvSpPr>
            <a:spLocks noGrp="1"/>
          </p:cNvSpPr>
          <p:nvPr>
            <p:ph type="title"/>
          </p:nvPr>
        </p:nvSpPr>
        <p:spPr/>
        <p:txBody>
          <a:bodyPr/>
          <a:lstStyle/>
          <a:p>
            <a:r>
              <a:rPr lang="en-US" dirty="0"/>
              <a:t>Workshop and hands </a:t>
            </a:r>
            <a:r>
              <a:rPr lang="en-US"/>
              <a:t>on session</a:t>
            </a:r>
            <a:endParaRPr lang="en-US" dirty="0"/>
          </a:p>
        </p:txBody>
      </p:sp>
      <p:sp>
        <p:nvSpPr>
          <p:cNvPr id="3" name="Content Placeholder 2">
            <a:extLst>
              <a:ext uri="{FF2B5EF4-FFF2-40B4-BE49-F238E27FC236}">
                <a16:creationId xmlns:a16="http://schemas.microsoft.com/office/drawing/2014/main" id="{389EFE59-164E-FAA0-B6E3-7C67F5632283}"/>
              </a:ext>
            </a:extLst>
          </p:cNvPr>
          <p:cNvSpPr>
            <a:spLocks noGrp="1"/>
          </p:cNvSpPr>
          <p:nvPr>
            <p:ph idx="1"/>
          </p:nvPr>
        </p:nvSpPr>
        <p:spPr/>
        <p:txBody>
          <a:bodyPr>
            <a:normAutofit fontScale="85000" lnSpcReduction="20000"/>
          </a:bodyPr>
          <a:lstStyle/>
          <a:p>
            <a:pPr marL="0" indent="0">
              <a:buNone/>
            </a:pPr>
            <a:r>
              <a:rPr lang="en-US" dirty="0"/>
              <a:t>We will have 3 working stations led by the HEE TEL Team. The 3 areas covering each kit starting with a brief introduction and then hands on for as many as possible. The stations will stay on over lunch if you wish to return and try out or discuss. </a:t>
            </a:r>
          </a:p>
          <a:p>
            <a:pPr marL="0" indent="0">
              <a:buNone/>
            </a:pPr>
            <a:r>
              <a:rPr lang="en-US" dirty="0"/>
              <a:t>Please stay in your group and each group will spend 20 minutes at each station and rotate to the next station.</a:t>
            </a:r>
          </a:p>
          <a:p>
            <a:pPr marL="0" indent="0">
              <a:buNone/>
            </a:pPr>
            <a:r>
              <a:rPr lang="en-US" dirty="0"/>
              <a:t>We will come together as a single group for the final 10 minutes for any questions and discussions.</a:t>
            </a:r>
          </a:p>
          <a:p>
            <a:pPr marL="0" indent="0">
              <a:buNone/>
            </a:pPr>
            <a:r>
              <a:rPr lang="en-US" dirty="0"/>
              <a:t>Please send feed back to the team as on the QR code.</a:t>
            </a:r>
          </a:p>
          <a:p>
            <a:pPr marL="0" indent="0">
              <a:buNone/>
            </a:pPr>
            <a:r>
              <a:rPr lang="en-US" dirty="0"/>
              <a:t>If you need to submit a bid for a specific kit please provide a brief plan following discussion with the DME and/or Head of School and send the bid to me and copy Sue Hughes at </a:t>
            </a:r>
          </a:p>
          <a:p>
            <a:pPr marL="0" indent="0">
              <a:buNone/>
            </a:pPr>
            <a:r>
              <a:rPr lang="en-US" dirty="0"/>
              <a:t>Pramod Luthra – </a:t>
            </a:r>
            <a:r>
              <a:rPr lang="en-US" dirty="0">
                <a:hlinkClick r:id="rId2"/>
              </a:rPr>
              <a:t>Kerri.Anne.Weir@hee.nhs.uk</a:t>
            </a:r>
            <a:r>
              <a:rPr lang="en-US" dirty="0"/>
              <a:t> &amp; </a:t>
            </a:r>
            <a:r>
              <a:rPr lang="en-US" dirty="0">
                <a:hlinkClick r:id="rId3"/>
              </a:rPr>
              <a:t>Pramod.luthra@hee.nhs.uk</a:t>
            </a:r>
            <a:r>
              <a:rPr lang="en-US" dirty="0"/>
              <a:t> </a:t>
            </a:r>
          </a:p>
          <a:p>
            <a:pPr marL="0" indent="0">
              <a:buNone/>
            </a:pPr>
            <a:r>
              <a:rPr lang="en-US" dirty="0"/>
              <a:t>Sue Hughes       - </a:t>
            </a:r>
            <a:r>
              <a:rPr lang="en-US" dirty="0">
                <a:hlinkClick r:id="rId4"/>
              </a:rPr>
              <a:t>Suzanne.Hughes@hee.nhs.uk</a:t>
            </a:r>
            <a:r>
              <a:rPr lang="en-US" dirty="0"/>
              <a:t> </a:t>
            </a:r>
          </a:p>
        </p:txBody>
      </p:sp>
      <p:pic>
        <p:nvPicPr>
          <p:cNvPr id="5" name="Picture 4" descr="HEE logo">
            <a:extLst>
              <a:ext uri="{FF2B5EF4-FFF2-40B4-BE49-F238E27FC236}">
                <a16:creationId xmlns:a16="http://schemas.microsoft.com/office/drawing/2014/main" id="{757FC0D4-8E3B-70CB-D079-9FDCF34F069F}"/>
              </a:ext>
            </a:extLst>
          </p:cNvPr>
          <p:cNvPicPr>
            <a:picLocks noChangeAspect="1"/>
          </p:cNvPicPr>
          <p:nvPr/>
        </p:nvPicPr>
        <p:blipFill>
          <a:blip r:embed="rId5"/>
          <a:stretch>
            <a:fillRect/>
          </a:stretch>
        </p:blipFill>
        <p:spPr>
          <a:xfrm>
            <a:off x="9427843" y="-37181"/>
            <a:ext cx="2764157" cy="1048154"/>
          </a:xfrm>
          <a:prstGeom prst="rect">
            <a:avLst/>
          </a:prstGeom>
        </p:spPr>
      </p:pic>
    </p:spTree>
    <p:extLst>
      <p:ext uri="{BB962C8B-B14F-4D97-AF65-F5344CB8AC3E}">
        <p14:creationId xmlns:p14="http://schemas.microsoft.com/office/powerpoint/2010/main" val="3038781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67D3F-63AB-B8C9-3823-F2B66593DE9F}"/>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6537108C-46AD-826C-C302-1ED97592A796}"/>
              </a:ext>
            </a:extLst>
          </p:cNvPr>
          <p:cNvSpPr>
            <a:spLocks noGrp="1"/>
          </p:cNvSpPr>
          <p:nvPr>
            <p:ph idx="1"/>
          </p:nvPr>
        </p:nvSpPr>
        <p:spPr/>
        <p:txBody>
          <a:bodyPr/>
          <a:lstStyle/>
          <a:p>
            <a:r>
              <a:rPr lang="en-GB" b="1" dirty="0">
                <a:effectLst/>
                <a:ea typeface="Calibri" panose="020F0502020204030204" pitchFamily="34" charset="0"/>
                <a:cs typeface="Times New Roman" panose="02020603050405020304" pitchFamily="18" charset="0"/>
              </a:rPr>
              <a:t>Will describe some of the technical tools, software and general considerations involved in supporting the delivery of learning </a:t>
            </a:r>
          </a:p>
          <a:p>
            <a:r>
              <a:rPr lang="en-GB" b="1" dirty="0">
                <a:effectLst/>
                <a:ea typeface="Calibri" panose="020F0502020204030204" pitchFamily="34" charset="0"/>
                <a:cs typeface="Times New Roman" panose="02020603050405020304" pitchFamily="18" charset="0"/>
              </a:rPr>
              <a:t>delivery of learning employing multiple virtual world and real world learning modalities.</a:t>
            </a:r>
            <a:endParaRPr lang="en-US" dirty="0"/>
          </a:p>
          <a:p>
            <a:r>
              <a:rPr lang="en-GB" b="1" dirty="0">
                <a:ea typeface="Calibri" panose="020F0502020204030204" pitchFamily="34" charset="0"/>
                <a:cs typeface="Times New Roman" panose="02020603050405020304" pitchFamily="18" charset="0"/>
              </a:rPr>
              <a:t>It is intended to assist anyone considering developing or accessing learning and simulation resources involving immersive technology, particularly learners and trainers in HEE NW. </a:t>
            </a:r>
            <a:endParaRPr lang="en-GB" dirty="0">
              <a:ea typeface="Calibri" panose="020F0502020204030204" pitchFamily="34" charset="0"/>
              <a:cs typeface="Times New Roman" panose="02020603050405020304" pitchFamily="18" charset="0"/>
            </a:endParaRPr>
          </a:p>
          <a:p>
            <a:endParaRPr lang="en-US" dirty="0"/>
          </a:p>
          <a:p>
            <a:endParaRPr lang="en-US" dirty="0"/>
          </a:p>
        </p:txBody>
      </p:sp>
      <p:pic>
        <p:nvPicPr>
          <p:cNvPr id="5" name="Picture 4" descr="HEE logo">
            <a:extLst>
              <a:ext uri="{FF2B5EF4-FFF2-40B4-BE49-F238E27FC236}">
                <a16:creationId xmlns:a16="http://schemas.microsoft.com/office/drawing/2014/main" id="{17B6DBCD-E169-4576-D751-508E70E221AF}"/>
              </a:ext>
            </a:extLst>
          </p:cNvPr>
          <p:cNvPicPr>
            <a:picLocks noChangeAspect="1"/>
          </p:cNvPicPr>
          <p:nvPr/>
        </p:nvPicPr>
        <p:blipFill>
          <a:blip r:embed="rId2"/>
          <a:stretch>
            <a:fillRect/>
          </a:stretch>
        </p:blipFill>
        <p:spPr>
          <a:xfrm>
            <a:off x="9427843" y="-37181"/>
            <a:ext cx="2764157" cy="1048154"/>
          </a:xfrm>
          <a:prstGeom prst="rect">
            <a:avLst/>
          </a:prstGeom>
        </p:spPr>
      </p:pic>
    </p:spTree>
    <p:extLst>
      <p:ext uri="{BB962C8B-B14F-4D97-AF65-F5344CB8AC3E}">
        <p14:creationId xmlns:p14="http://schemas.microsoft.com/office/powerpoint/2010/main" val="1415050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r code&#10;&#10;Description automatically generated">
            <a:extLst>
              <a:ext uri="{FF2B5EF4-FFF2-40B4-BE49-F238E27FC236}">
                <a16:creationId xmlns:a16="http://schemas.microsoft.com/office/drawing/2014/main" id="{963817B8-F9F4-246B-7530-38F915FB9091}"/>
              </a:ext>
            </a:extLst>
          </p:cNvPr>
          <p:cNvPicPr>
            <a:picLocks noChangeAspect="1"/>
          </p:cNvPicPr>
          <p:nvPr/>
        </p:nvPicPr>
        <p:blipFill>
          <a:blip r:embed="rId2"/>
          <a:stretch>
            <a:fillRect/>
          </a:stretch>
        </p:blipFill>
        <p:spPr>
          <a:xfrm>
            <a:off x="658368" y="697992"/>
            <a:ext cx="3679952" cy="3679952"/>
          </a:xfrm>
          <a:prstGeom prst="rect">
            <a:avLst/>
          </a:prstGeom>
        </p:spPr>
      </p:pic>
      <p:pic>
        <p:nvPicPr>
          <p:cNvPr id="5" name="Picture 4" descr="Qr code&#10;&#10;Description automatically generated">
            <a:extLst>
              <a:ext uri="{FF2B5EF4-FFF2-40B4-BE49-F238E27FC236}">
                <a16:creationId xmlns:a16="http://schemas.microsoft.com/office/drawing/2014/main" id="{49BF2742-14F8-E2FF-C6D7-8F3DBBEDF63C}"/>
              </a:ext>
            </a:extLst>
          </p:cNvPr>
          <p:cNvPicPr>
            <a:picLocks noChangeAspect="1"/>
          </p:cNvPicPr>
          <p:nvPr/>
        </p:nvPicPr>
        <p:blipFill>
          <a:blip r:embed="rId3"/>
          <a:stretch>
            <a:fillRect/>
          </a:stretch>
        </p:blipFill>
        <p:spPr>
          <a:xfrm>
            <a:off x="7534656" y="697992"/>
            <a:ext cx="3679952" cy="3679952"/>
          </a:xfrm>
          <a:prstGeom prst="rect">
            <a:avLst/>
          </a:prstGeom>
        </p:spPr>
      </p:pic>
      <p:sp>
        <p:nvSpPr>
          <p:cNvPr id="6" name="TextBox 5">
            <a:extLst>
              <a:ext uri="{FF2B5EF4-FFF2-40B4-BE49-F238E27FC236}">
                <a16:creationId xmlns:a16="http://schemas.microsoft.com/office/drawing/2014/main" id="{F2DF878D-3DC6-1AE7-C1E7-3325C3318E6A}"/>
              </a:ext>
            </a:extLst>
          </p:cNvPr>
          <p:cNvSpPr txBox="1"/>
          <p:nvPr/>
        </p:nvSpPr>
        <p:spPr>
          <a:xfrm>
            <a:off x="1056290" y="5391807"/>
            <a:ext cx="1471044" cy="369332"/>
          </a:xfrm>
          <a:prstGeom prst="rect">
            <a:avLst/>
          </a:prstGeom>
          <a:noFill/>
        </p:spPr>
        <p:txBody>
          <a:bodyPr wrap="none" rtlCol="0">
            <a:spAutoFit/>
          </a:bodyPr>
          <a:lstStyle/>
          <a:p>
            <a:r>
              <a:rPr lang="en-US" dirty="0"/>
              <a:t>Pre workshop</a:t>
            </a:r>
          </a:p>
        </p:txBody>
      </p:sp>
      <p:sp>
        <p:nvSpPr>
          <p:cNvPr id="7" name="TextBox 6">
            <a:extLst>
              <a:ext uri="{FF2B5EF4-FFF2-40B4-BE49-F238E27FC236}">
                <a16:creationId xmlns:a16="http://schemas.microsoft.com/office/drawing/2014/main" id="{3EF0E985-D102-3D6F-823E-C7EC369045A7}"/>
              </a:ext>
            </a:extLst>
          </p:cNvPr>
          <p:cNvSpPr txBox="1"/>
          <p:nvPr/>
        </p:nvSpPr>
        <p:spPr>
          <a:xfrm>
            <a:off x="8087711" y="5391807"/>
            <a:ext cx="1559851" cy="369332"/>
          </a:xfrm>
          <a:prstGeom prst="rect">
            <a:avLst/>
          </a:prstGeom>
          <a:noFill/>
        </p:spPr>
        <p:txBody>
          <a:bodyPr wrap="none" rtlCol="0">
            <a:spAutoFit/>
          </a:bodyPr>
          <a:lstStyle/>
          <a:p>
            <a:r>
              <a:rPr lang="en-US" dirty="0"/>
              <a:t>Post workshop</a:t>
            </a:r>
          </a:p>
        </p:txBody>
      </p:sp>
    </p:spTree>
    <p:extLst>
      <p:ext uri="{BB962C8B-B14F-4D97-AF65-F5344CB8AC3E}">
        <p14:creationId xmlns:p14="http://schemas.microsoft.com/office/powerpoint/2010/main" val="977562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5EA7C5-40BD-E460-4C02-66A6984988E0}"/>
              </a:ext>
            </a:extLst>
          </p:cNvPr>
          <p:cNvSpPr txBox="1"/>
          <p:nvPr/>
        </p:nvSpPr>
        <p:spPr>
          <a:xfrm>
            <a:off x="1807028" y="2274838"/>
            <a:ext cx="8577943" cy="2308324"/>
          </a:xfrm>
          <a:prstGeom prst="rect">
            <a:avLst/>
          </a:prstGeom>
          <a:noFill/>
        </p:spPr>
        <p:txBody>
          <a:bodyPr wrap="square">
            <a:spAutoFit/>
          </a:bodyPr>
          <a:lstStyle/>
          <a:p>
            <a:r>
              <a:rPr lang="en-GB" sz="2400" dirty="0">
                <a:solidFill>
                  <a:srgbClr val="001717"/>
                </a:solidFill>
                <a:effectLst/>
              </a:rPr>
              <a:t>• Improving patient safety</a:t>
            </a:r>
          </a:p>
          <a:p>
            <a:r>
              <a:rPr lang="en-GB" sz="2400" dirty="0">
                <a:solidFill>
                  <a:srgbClr val="001717"/>
                </a:solidFill>
                <a:effectLst/>
              </a:rPr>
              <a:t>• Delivering a modern workforce</a:t>
            </a:r>
          </a:p>
          <a:p>
            <a:r>
              <a:rPr lang="en-GB" sz="2400" dirty="0">
                <a:solidFill>
                  <a:srgbClr val="001717"/>
                </a:solidFill>
                <a:effectLst/>
              </a:rPr>
              <a:t>• Enhancing the quality and capacity of the learning environment</a:t>
            </a:r>
          </a:p>
          <a:p>
            <a:r>
              <a:rPr lang="en-GB" sz="2400" dirty="0">
                <a:solidFill>
                  <a:srgbClr val="001717"/>
                </a:solidFill>
                <a:effectLst/>
              </a:rPr>
              <a:t>• Involving patients and the public</a:t>
            </a:r>
          </a:p>
          <a:p>
            <a:r>
              <a:rPr lang="en-GB" sz="2400" dirty="0">
                <a:solidFill>
                  <a:srgbClr val="001717"/>
                </a:solidFill>
                <a:effectLst/>
              </a:rPr>
              <a:t>• Developing the simulation and immersive technology community</a:t>
            </a:r>
          </a:p>
          <a:p>
            <a:r>
              <a:rPr lang="en-GB" sz="2400" dirty="0">
                <a:solidFill>
                  <a:srgbClr val="001717"/>
                </a:solidFill>
                <a:effectLst/>
              </a:rPr>
              <a:t>• Research and innovation.</a:t>
            </a:r>
          </a:p>
        </p:txBody>
      </p:sp>
      <p:sp>
        <p:nvSpPr>
          <p:cNvPr id="5" name="TextBox 4">
            <a:extLst>
              <a:ext uri="{FF2B5EF4-FFF2-40B4-BE49-F238E27FC236}">
                <a16:creationId xmlns:a16="http://schemas.microsoft.com/office/drawing/2014/main" id="{3267AEDB-9B55-79F4-0D6A-7499EB7C16DE}"/>
              </a:ext>
            </a:extLst>
          </p:cNvPr>
          <p:cNvSpPr txBox="1"/>
          <p:nvPr/>
        </p:nvSpPr>
        <p:spPr>
          <a:xfrm>
            <a:off x="1807028" y="816206"/>
            <a:ext cx="8440058" cy="369332"/>
          </a:xfrm>
          <a:prstGeom prst="rect">
            <a:avLst/>
          </a:prstGeom>
          <a:noFill/>
        </p:spPr>
        <p:txBody>
          <a:bodyPr wrap="square">
            <a:spAutoFit/>
          </a:bodyPr>
          <a:lstStyle/>
          <a:p>
            <a:r>
              <a:rPr lang="en-GB" dirty="0">
                <a:solidFill>
                  <a:srgbClr val="F805DA"/>
                </a:solidFill>
                <a:effectLst/>
                <a:latin typeface="Times" pitchFamily="2" charset="0"/>
              </a:rPr>
              <a:t>A national vision for the role of simulation and immersive technologies in health and care</a:t>
            </a:r>
          </a:p>
        </p:txBody>
      </p:sp>
    </p:spTree>
    <p:extLst>
      <p:ext uri="{BB962C8B-B14F-4D97-AF65-F5344CB8AC3E}">
        <p14:creationId xmlns:p14="http://schemas.microsoft.com/office/powerpoint/2010/main" val="4011803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D7B57-DE54-3AB5-F7E0-CFA29AA3D233}"/>
              </a:ext>
            </a:extLst>
          </p:cNvPr>
          <p:cNvSpPr>
            <a:spLocks noGrp="1"/>
          </p:cNvSpPr>
          <p:nvPr>
            <p:ph type="title"/>
          </p:nvPr>
        </p:nvSpPr>
        <p:spPr/>
        <p:txBody>
          <a:bodyPr/>
          <a:lstStyle/>
          <a:p>
            <a:r>
              <a:rPr lang="en-US" dirty="0"/>
              <a:t>Project Plan</a:t>
            </a:r>
          </a:p>
        </p:txBody>
      </p:sp>
      <p:sp>
        <p:nvSpPr>
          <p:cNvPr id="3" name="Content Placeholder 2">
            <a:extLst>
              <a:ext uri="{FF2B5EF4-FFF2-40B4-BE49-F238E27FC236}">
                <a16:creationId xmlns:a16="http://schemas.microsoft.com/office/drawing/2014/main" id="{33E23A4A-0B66-8BDB-8029-AAEF1EA590E9}"/>
              </a:ext>
            </a:extLst>
          </p:cNvPr>
          <p:cNvSpPr>
            <a:spLocks noGrp="1"/>
          </p:cNvSpPr>
          <p:nvPr>
            <p:ph idx="1"/>
          </p:nvPr>
        </p:nvSpPr>
        <p:spPr/>
        <p:txBody>
          <a:bodyPr/>
          <a:lstStyle/>
          <a:p>
            <a:r>
              <a:rPr lang="en-US" dirty="0"/>
              <a:t>What you wish to develop/research etc.</a:t>
            </a:r>
          </a:p>
          <a:p>
            <a:r>
              <a:rPr lang="en-US" dirty="0"/>
              <a:t>Why</a:t>
            </a:r>
          </a:p>
          <a:p>
            <a:r>
              <a:rPr lang="en-US" dirty="0"/>
              <a:t>Hope to achieve</a:t>
            </a:r>
          </a:p>
          <a:p>
            <a:r>
              <a:rPr lang="en-US" dirty="0"/>
              <a:t>How will you Evaluate, and Quality assure</a:t>
            </a:r>
          </a:p>
        </p:txBody>
      </p:sp>
    </p:spTree>
    <p:extLst>
      <p:ext uri="{BB962C8B-B14F-4D97-AF65-F5344CB8AC3E}">
        <p14:creationId xmlns:p14="http://schemas.microsoft.com/office/powerpoint/2010/main" val="969589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67D3F-63AB-B8C9-3823-F2B66593DE9F}"/>
              </a:ext>
            </a:extLst>
          </p:cNvPr>
          <p:cNvSpPr>
            <a:spLocks noGrp="1"/>
          </p:cNvSpPr>
          <p:nvPr>
            <p:ph type="title"/>
          </p:nvPr>
        </p:nvSpPr>
        <p:spPr/>
        <p:txBody>
          <a:bodyPr/>
          <a:lstStyle/>
          <a:p>
            <a:r>
              <a:rPr lang="en-GB" sz="3200" b="1" dirty="0">
                <a:solidFill>
                  <a:srgbClr val="AE2473"/>
                </a:solidFill>
                <a:effectLst/>
                <a:latin typeface="+mn-lt"/>
                <a:ea typeface="Times New Roman" panose="02020603050405020304" pitchFamily="18" charset="0"/>
                <a:cs typeface="Times New Roman" panose="02020603050405020304" pitchFamily="18" charset="0"/>
              </a:rPr>
              <a:t>Pre-development phase</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6537108C-46AD-826C-C302-1ED97592A796}"/>
              </a:ext>
            </a:extLst>
          </p:cNvPr>
          <p:cNvSpPr>
            <a:spLocks noGrp="1"/>
          </p:cNvSpPr>
          <p:nvPr>
            <p:ph idx="1"/>
          </p:nvPr>
        </p:nvSpPr>
        <p:spPr/>
        <p:txBody>
          <a:bodyPr/>
          <a:lstStyle/>
          <a:p>
            <a:r>
              <a:rPr lang="en-GB" sz="2000" b="1" dirty="0">
                <a:solidFill>
                  <a:srgbClr val="000000"/>
                </a:solidFill>
                <a:effectLst/>
                <a:ea typeface="Times New Roman" panose="02020603050405020304" pitchFamily="18" charset="0"/>
              </a:rPr>
              <a:t>What exists already?</a:t>
            </a:r>
            <a:r>
              <a:rPr lang="en-GB" sz="2000" dirty="0">
                <a:solidFill>
                  <a:srgbClr val="000000"/>
                </a:solidFill>
                <a:effectLst/>
                <a:ea typeface="Times New Roman" panose="02020603050405020304" pitchFamily="18" charset="0"/>
              </a:rPr>
              <a:t> </a:t>
            </a:r>
            <a:r>
              <a:rPr lang="en-GB" sz="2400" dirty="0">
                <a:solidFill>
                  <a:srgbClr val="000000"/>
                </a:solidFill>
                <a:effectLst/>
                <a:ea typeface="Times New Roman" panose="02020603050405020304" pitchFamily="18" charset="0"/>
              </a:rPr>
              <a:t>-If you are planning to create any new content or resources</a:t>
            </a:r>
            <a:r>
              <a:rPr lang="en-GB" sz="2400" dirty="0">
                <a:effectLst/>
              </a:rPr>
              <a:t> consult the available folks and site.</a:t>
            </a:r>
            <a:endParaRPr lang="en-GB" sz="2400" dirty="0">
              <a:solidFill>
                <a:srgbClr val="000000"/>
              </a:solidFill>
              <a:effectLst/>
              <a:ea typeface="Times New Roman" panose="02020603050405020304" pitchFamily="18" charset="0"/>
            </a:endParaRPr>
          </a:p>
          <a:p>
            <a:r>
              <a:rPr lang="en-GB" sz="2000" b="1" dirty="0">
                <a:effectLst/>
                <a:ea typeface="Calibri" panose="020F0502020204030204" pitchFamily="34" charset="0"/>
              </a:rPr>
              <a:t>Intended learner:</a:t>
            </a:r>
            <a:r>
              <a:rPr lang="en-GB" sz="2000" dirty="0">
                <a:effectLst/>
                <a:ea typeface="Calibri" panose="020F0502020204030204" pitchFamily="34" charset="0"/>
              </a:rPr>
              <a:t> Will your resource be relevant to a select specialty group, cross specialty or even multi-professional</a:t>
            </a:r>
            <a:r>
              <a:rPr lang="en-GB" sz="2000" dirty="0">
                <a:effectLst/>
              </a:rPr>
              <a:t> – scoping exercise</a:t>
            </a:r>
            <a:endParaRPr lang="en-GB" sz="2000" dirty="0">
              <a:effectLst/>
              <a:ea typeface="Calibri" panose="020F0502020204030204" pitchFamily="34" charset="0"/>
            </a:endParaRPr>
          </a:p>
          <a:p>
            <a:r>
              <a:rPr lang="en-GB" sz="2000" b="1" dirty="0">
                <a:effectLst/>
                <a:ea typeface="Calibri" panose="020F0502020204030204" pitchFamily="34" charset="0"/>
              </a:rPr>
              <a:t>Theme:</a:t>
            </a:r>
            <a:r>
              <a:rPr lang="en-GB" sz="2000" dirty="0">
                <a:effectLst/>
                <a:ea typeface="Calibri" panose="020F0502020204030204" pitchFamily="34" charset="0"/>
              </a:rPr>
              <a:t> </a:t>
            </a:r>
            <a:r>
              <a:rPr lang="en-GB" sz="2000" dirty="0">
                <a:effectLst/>
                <a:ea typeface="Calibri" panose="020F0502020204030204" pitchFamily="34" charset="0"/>
                <a:cs typeface="Times New Roman" panose="02020603050405020304" pitchFamily="18" charset="0"/>
              </a:rPr>
              <a:t>What area(s) will you focus on? Some examples: </a:t>
            </a:r>
          </a:p>
          <a:p>
            <a:r>
              <a:rPr lang="en-GB" sz="1800" b="1" dirty="0">
                <a:effectLst/>
                <a:latin typeface="Arial" panose="020B0604020202020204" pitchFamily="34" charset="0"/>
                <a:ea typeface="Calibri" panose="020F0502020204030204" pitchFamily="34" charset="0"/>
              </a:rPr>
              <a:t>Aims and Learning Objectives:</a:t>
            </a:r>
            <a:r>
              <a:rPr lang="en-GB" sz="1800" dirty="0">
                <a:effectLst/>
                <a:latin typeface="Arial" panose="020B0604020202020204" pitchFamily="34" charset="0"/>
                <a:ea typeface="Calibri" panose="020F0502020204030204" pitchFamily="34" charset="0"/>
              </a:rPr>
              <a:t>  </a:t>
            </a:r>
          </a:p>
          <a:p>
            <a:pPr lvl="1"/>
            <a:r>
              <a:rPr lang="en-GB" sz="1800" dirty="0">
                <a:effectLst/>
                <a:ea typeface="Calibri" panose="020F0502020204030204" pitchFamily="34" charset="0"/>
              </a:rPr>
              <a:t>overall aims of your resource </a:t>
            </a:r>
          </a:p>
          <a:p>
            <a:pPr lvl="1"/>
            <a:r>
              <a:rPr lang="en-GB" sz="1800" dirty="0">
                <a:effectLst/>
                <a:ea typeface="Calibri" panose="020F0502020204030204" pitchFamily="34" charset="0"/>
              </a:rPr>
              <a:t>specific learning objectives </a:t>
            </a:r>
          </a:p>
          <a:p>
            <a:pPr lvl="1"/>
            <a:r>
              <a:rPr lang="en-GB" sz="1800" dirty="0">
                <a:effectLst/>
                <a:latin typeface="Arial" panose="020B0604020202020204" pitchFamily="34" charset="0"/>
                <a:ea typeface="Calibri" panose="020F0502020204030204" pitchFamily="34" charset="0"/>
              </a:rPr>
              <a:t>mapping to existing curriculum competencies</a:t>
            </a:r>
            <a:r>
              <a:rPr lang="en-GB" sz="1400" dirty="0">
                <a:effectLst/>
              </a:rPr>
              <a:t> </a:t>
            </a:r>
            <a:endParaRPr lang="en-GB" sz="1800" dirty="0">
              <a:effectLst/>
              <a:ea typeface="Calibri" panose="020F0502020204030204" pitchFamily="34" charset="0"/>
            </a:endParaRPr>
          </a:p>
          <a:p>
            <a:r>
              <a:rPr lang="en-GB" sz="1800" b="1" dirty="0">
                <a:effectLst/>
                <a:latin typeface="Arial" panose="020B0604020202020204" pitchFamily="34" charset="0"/>
                <a:ea typeface="Calibri" panose="020F0502020204030204" pitchFamily="34" charset="0"/>
              </a:rPr>
              <a:t>Development type:</a:t>
            </a:r>
            <a:r>
              <a:rPr lang="en-GB" sz="1800" dirty="0">
                <a:effectLst/>
                <a:latin typeface="Arial" panose="020B0604020202020204" pitchFamily="34" charset="0"/>
                <a:ea typeface="Calibri" panose="020F0502020204030204" pitchFamily="34" charset="0"/>
              </a:rPr>
              <a:t> How will you develop your resource</a:t>
            </a:r>
            <a:r>
              <a:rPr lang="en-GB" sz="1400" dirty="0">
                <a:effectLst/>
              </a:rPr>
              <a:t> </a:t>
            </a:r>
            <a:endParaRPr lang="en-GB" sz="2000" dirty="0">
              <a:effectLst/>
              <a:ea typeface="Calibri" panose="020F0502020204030204" pitchFamily="34" charset="0"/>
              <a:cs typeface="Times New Roman" panose="02020603050405020304" pitchFamily="18" charset="0"/>
            </a:endParaRPr>
          </a:p>
          <a:p>
            <a:endParaRPr lang="en-US" dirty="0"/>
          </a:p>
        </p:txBody>
      </p:sp>
      <p:pic>
        <p:nvPicPr>
          <p:cNvPr id="5" name="Picture 4" descr="HEE logo">
            <a:extLst>
              <a:ext uri="{FF2B5EF4-FFF2-40B4-BE49-F238E27FC236}">
                <a16:creationId xmlns:a16="http://schemas.microsoft.com/office/drawing/2014/main" id="{17B6DBCD-E169-4576-D751-508E70E221AF}"/>
              </a:ext>
            </a:extLst>
          </p:cNvPr>
          <p:cNvPicPr>
            <a:picLocks noChangeAspect="1"/>
          </p:cNvPicPr>
          <p:nvPr/>
        </p:nvPicPr>
        <p:blipFill>
          <a:blip r:embed="rId2"/>
          <a:stretch>
            <a:fillRect/>
          </a:stretch>
        </p:blipFill>
        <p:spPr>
          <a:xfrm>
            <a:off x="9427843" y="-37181"/>
            <a:ext cx="2764157" cy="1048154"/>
          </a:xfrm>
          <a:prstGeom prst="rect">
            <a:avLst/>
          </a:prstGeom>
        </p:spPr>
      </p:pic>
    </p:spTree>
    <p:extLst>
      <p:ext uri="{BB962C8B-B14F-4D97-AF65-F5344CB8AC3E}">
        <p14:creationId xmlns:p14="http://schemas.microsoft.com/office/powerpoint/2010/main" val="1687577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4831D-3D3A-90FB-72FC-CC6636A79C35}"/>
              </a:ext>
            </a:extLst>
          </p:cNvPr>
          <p:cNvSpPr>
            <a:spLocks noGrp="1"/>
          </p:cNvSpPr>
          <p:nvPr>
            <p:ph type="title"/>
          </p:nvPr>
        </p:nvSpPr>
        <p:spPr/>
        <p:txBody>
          <a:bodyPr/>
          <a:lstStyle/>
          <a:p>
            <a:r>
              <a:rPr kumimoji="0" lang="en-US" altLang="en-US" sz="4400" b="1"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Theme:</a:t>
            </a:r>
            <a:r>
              <a:rPr kumimoji="0" lang="en-US" altLang="en-US" sz="4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What area(s) will you focus on? Some examples</a:t>
            </a:r>
            <a:endParaRPr lang="en-US" dirty="0"/>
          </a:p>
        </p:txBody>
      </p:sp>
      <p:sp>
        <p:nvSpPr>
          <p:cNvPr id="3" name="Content Placeholder 2">
            <a:extLst>
              <a:ext uri="{FF2B5EF4-FFF2-40B4-BE49-F238E27FC236}">
                <a16:creationId xmlns:a16="http://schemas.microsoft.com/office/drawing/2014/main" id="{3B48057C-99ED-81E5-77CC-4274F4654E4B}"/>
              </a:ext>
            </a:extLst>
          </p:cNvPr>
          <p:cNvSpPr>
            <a:spLocks noGrp="1"/>
          </p:cNvSpPr>
          <p:nvPr>
            <p:ph sz="half" idx="1"/>
          </p:nvPr>
        </p:nvSpPr>
        <p:spPr/>
        <p:txBody>
          <a:bodyPr/>
          <a:lstStyle/>
          <a:p>
            <a:r>
              <a:rPr lang="en-US" dirty="0"/>
              <a:t>Clinical Management </a:t>
            </a:r>
          </a:p>
          <a:p>
            <a:r>
              <a:rPr lang="en-US" dirty="0"/>
              <a:t>Technical/ surgical skills</a:t>
            </a:r>
          </a:p>
          <a:p>
            <a:r>
              <a:rPr lang="en-US" dirty="0"/>
              <a:t>Ward/outpatient </a:t>
            </a:r>
          </a:p>
          <a:p>
            <a:r>
              <a:rPr lang="en-US" dirty="0"/>
              <a:t>Induction</a:t>
            </a:r>
          </a:p>
          <a:p>
            <a:r>
              <a:rPr lang="en-US" dirty="0"/>
              <a:t>In-situ simulation scenarios</a:t>
            </a:r>
          </a:p>
          <a:p>
            <a:endParaRPr lang="en-US" dirty="0"/>
          </a:p>
        </p:txBody>
      </p:sp>
      <p:sp>
        <p:nvSpPr>
          <p:cNvPr id="4" name="Content Placeholder 3">
            <a:extLst>
              <a:ext uri="{FF2B5EF4-FFF2-40B4-BE49-F238E27FC236}">
                <a16:creationId xmlns:a16="http://schemas.microsoft.com/office/drawing/2014/main" id="{E0B011DB-28DE-F01B-7276-5B0DF4ED9834}"/>
              </a:ext>
            </a:extLst>
          </p:cNvPr>
          <p:cNvSpPr>
            <a:spLocks noGrp="1"/>
          </p:cNvSpPr>
          <p:nvPr>
            <p:ph sz="half" idx="2"/>
          </p:nvPr>
        </p:nvSpPr>
        <p:spPr/>
        <p:txBody>
          <a:bodyPr/>
          <a:lstStyle/>
          <a:p>
            <a:r>
              <a:rPr lang="en-US" dirty="0"/>
              <a:t>Leadership/team </a:t>
            </a:r>
          </a:p>
          <a:p>
            <a:r>
              <a:rPr lang="en-US" dirty="0"/>
              <a:t>Nontechnical skills</a:t>
            </a:r>
          </a:p>
          <a:p>
            <a:r>
              <a:rPr lang="en-US" dirty="0"/>
              <a:t>Communication</a:t>
            </a:r>
          </a:p>
          <a:p>
            <a:r>
              <a:rPr lang="en-US" dirty="0"/>
              <a:t>Human Factors</a:t>
            </a:r>
          </a:p>
          <a:p>
            <a:r>
              <a:rPr lang="en-US" dirty="0"/>
              <a:t>Patient safety learning</a:t>
            </a:r>
          </a:p>
        </p:txBody>
      </p:sp>
      <p:pic>
        <p:nvPicPr>
          <p:cNvPr id="6" name="Picture 5" descr="HEE logo">
            <a:extLst>
              <a:ext uri="{FF2B5EF4-FFF2-40B4-BE49-F238E27FC236}">
                <a16:creationId xmlns:a16="http://schemas.microsoft.com/office/drawing/2014/main" id="{E4AD6D61-EA21-9B1F-909C-F39F0C5BB40D}"/>
              </a:ext>
            </a:extLst>
          </p:cNvPr>
          <p:cNvPicPr>
            <a:picLocks noChangeAspect="1"/>
          </p:cNvPicPr>
          <p:nvPr/>
        </p:nvPicPr>
        <p:blipFill>
          <a:blip r:embed="rId2"/>
          <a:stretch>
            <a:fillRect/>
          </a:stretch>
        </p:blipFill>
        <p:spPr>
          <a:xfrm>
            <a:off x="9681029" y="-37181"/>
            <a:ext cx="2510971" cy="952147"/>
          </a:xfrm>
          <a:prstGeom prst="rect">
            <a:avLst/>
          </a:prstGeom>
        </p:spPr>
      </p:pic>
    </p:spTree>
    <p:extLst>
      <p:ext uri="{BB962C8B-B14F-4D97-AF65-F5344CB8AC3E}">
        <p14:creationId xmlns:p14="http://schemas.microsoft.com/office/powerpoint/2010/main" val="3065937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67D3F-63AB-B8C9-3823-F2B66593DE9F}"/>
              </a:ext>
            </a:extLst>
          </p:cNvPr>
          <p:cNvSpPr>
            <a:spLocks noGrp="1"/>
          </p:cNvSpPr>
          <p:nvPr>
            <p:ph type="title"/>
          </p:nvPr>
        </p:nvSpPr>
        <p:spPr/>
        <p:txBody>
          <a:bodyPr>
            <a:normAutofit fontScale="90000"/>
          </a:bodyPr>
          <a:lstStyle/>
          <a:p>
            <a:r>
              <a:rPr lang="en-GB" sz="2700" b="1" dirty="0">
                <a:effectLst/>
                <a:latin typeface="+mn-lt"/>
                <a:ea typeface="Calibri" panose="020F0502020204030204" pitchFamily="34" charset="0"/>
              </a:rPr>
              <a:t>Development type:</a:t>
            </a:r>
            <a:r>
              <a:rPr lang="en-GB" sz="2700" dirty="0">
                <a:effectLst/>
                <a:latin typeface="+mn-lt"/>
                <a:ea typeface="Calibri" panose="020F0502020204030204" pitchFamily="34" charset="0"/>
              </a:rPr>
              <a:t> </a:t>
            </a:r>
            <a:br>
              <a:rPr lang="en-GB" sz="2700" dirty="0">
                <a:effectLst/>
                <a:latin typeface="+mn-lt"/>
                <a:ea typeface="Calibri" panose="020F0502020204030204" pitchFamily="34" charset="0"/>
              </a:rPr>
            </a:br>
            <a:r>
              <a:rPr lang="en-GB" sz="2200" dirty="0">
                <a:effectLst/>
                <a:latin typeface="+mn-lt"/>
                <a:ea typeface="Calibri" panose="020F0502020204030204" pitchFamily="34" charset="0"/>
              </a:rPr>
              <a:t>How will you develop your resource? - </a:t>
            </a:r>
            <a:r>
              <a:rPr lang="en-GB" sz="2200" dirty="0">
                <a:effectLst/>
                <a:latin typeface="+mn-lt"/>
                <a:ea typeface="Calibri" panose="020F0502020204030204" pitchFamily="34" charset="0"/>
                <a:cs typeface="Times New Roman" panose="02020603050405020304" pitchFamily="18" charset="0"/>
              </a:rPr>
              <a:t>All three options will </a:t>
            </a:r>
            <a:br>
              <a:rPr lang="en-GB" sz="2200" dirty="0">
                <a:effectLst/>
                <a:latin typeface="+mn-lt"/>
                <a:ea typeface="Calibri" panose="020F0502020204030204" pitchFamily="34" charset="0"/>
                <a:cs typeface="Times New Roman" panose="02020603050405020304" pitchFamily="18" charset="0"/>
              </a:rPr>
            </a:br>
            <a:r>
              <a:rPr lang="en-GB" sz="2200" dirty="0">
                <a:effectLst/>
                <a:latin typeface="+mn-lt"/>
                <a:ea typeface="Calibri" panose="020F0502020204030204" pitchFamily="34" charset="0"/>
                <a:cs typeface="Times New Roman" panose="02020603050405020304" pitchFamily="18" charset="0"/>
              </a:rPr>
              <a:t>require sufficient capacity from your team, in planning, filming, editing, reviewing,</a:t>
            </a:r>
            <a:br>
              <a:rPr lang="en-GB" sz="2200" dirty="0">
                <a:effectLst/>
                <a:latin typeface="+mn-lt"/>
                <a:ea typeface="Calibri" panose="020F0502020204030204" pitchFamily="34" charset="0"/>
                <a:cs typeface="Times New Roman" panose="02020603050405020304" pitchFamily="18" charset="0"/>
              </a:rPr>
            </a:br>
            <a:r>
              <a:rPr lang="en-GB" sz="2200" dirty="0">
                <a:effectLst/>
                <a:latin typeface="+mn-lt"/>
                <a:ea typeface="Calibri" panose="020F0502020204030204" pitchFamily="34" charset="0"/>
                <a:cs typeface="Times New Roman" panose="02020603050405020304" pitchFamily="18" charset="0"/>
              </a:rPr>
              <a:t>and rolling out the resource</a:t>
            </a:r>
            <a:r>
              <a:rPr lang="en-GB" sz="1800" dirty="0">
                <a:effectLst/>
                <a:latin typeface="Arial" panose="020B0604020202020204" pitchFamily="34" charset="0"/>
                <a:ea typeface="Calibri" panose="020F0502020204030204" pitchFamily="34" charset="0"/>
                <a:cs typeface="Times New Roman" panose="02020603050405020304" pitchFamily="18" charset="0"/>
              </a:rPr>
              <a:t>.</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6537108C-46AD-826C-C302-1ED97592A796}"/>
              </a:ext>
            </a:extLst>
          </p:cNvPr>
          <p:cNvSpPr>
            <a:spLocks noGrp="1"/>
          </p:cNvSpPr>
          <p:nvPr>
            <p:ph idx="1"/>
          </p:nvPr>
        </p:nvSpPr>
        <p:spPr/>
        <p:txBody>
          <a:bodyPr>
            <a:normAutofit/>
          </a:bodyPr>
          <a:lstStyle/>
          <a:p>
            <a:r>
              <a:rPr lang="en-GB" dirty="0">
                <a:effectLst/>
                <a:ea typeface="Calibri" panose="020F0502020204030204" pitchFamily="34" charset="0"/>
              </a:rPr>
              <a:t>In-house development</a:t>
            </a:r>
            <a:r>
              <a:rPr lang="en-GB" dirty="0">
                <a:effectLst/>
              </a:rPr>
              <a:t> – the team may have the expertise, skills, knowledge and have equipment and/or software to develop</a:t>
            </a:r>
          </a:p>
          <a:p>
            <a:r>
              <a:rPr lang="en-GB" dirty="0">
                <a:effectLst/>
                <a:ea typeface="Calibri" panose="020F0502020204030204" pitchFamily="34" charset="0"/>
              </a:rPr>
              <a:t>Co-development option</a:t>
            </a:r>
            <a:r>
              <a:rPr lang="en-GB" dirty="0">
                <a:effectLst/>
              </a:rPr>
              <a:t> – Team has some expertise and knowledge, access the TEL team to develop content. Can lease equipmen</a:t>
            </a:r>
            <a:r>
              <a:rPr lang="en-GB" dirty="0"/>
              <a:t>t and software from HEE TEL XR Hub. </a:t>
            </a:r>
            <a:endParaRPr lang="en-GB" dirty="0">
              <a:effectLst/>
            </a:endParaRPr>
          </a:p>
          <a:p>
            <a:r>
              <a:rPr lang="en-GB" dirty="0">
                <a:effectLst/>
                <a:ea typeface="Calibri" panose="020F0502020204030204" pitchFamily="34" charset="0"/>
              </a:rPr>
              <a:t>VR developer</a:t>
            </a:r>
            <a:r>
              <a:rPr lang="en-GB" dirty="0">
                <a:effectLst/>
              </a:rPr>
              <a:t> – commission a VR developer to develop resource. Can seek advice from the TEL Team and commercial developers.</a:t>
            </a:r>
            <a:endParaRPr lang="en-US" dirty="0"/>
          </a:p>
        </p:txBody>
      </p:sp>
      <p:pic>
        <p:nvPicPr>
          <p:cNvPr id="5" name="Picture 4" descr="HEE logo">
            <a:extLst>
              <a:ext uri="{FF2B5EF4-FFF2-40B4-BE49-F238E27FC236}">
                <a16:creationId xmlns:a16="http://schemas.microsoft.com/office/drawing/2014/main" id="{17B6DBCD-E169-4576-D751-508E70E221AF}"/>
              </a:ext>
            </a:extLst>
          </p:cNvPr>
          <p:cNvPicPr>
            <a:picLocks noChangeAspect="1"/>
          </p:cNvPicPr>
          <p:nvPr/>
        </p:nvPicPr>
        <p:blipFill>
          <a:blip r:embed="rId2"/>
          <a:stretch>
            <a:fillRect/>
          </a:stretch>
        </p:blipFill>
        <p:spPr>
          <a:xfrm>
            <a:off x="9427843" y="-37181"/>
            <a:ext cx="2764157" cy="1048154"/>
          </a:xfrm>
          <a:prstGeom prst="rect">
            <a:avLst/>
          </a:prstGeom>
        </p:spPr>
      </p:pic>
    </p:spTree>
    <p:extLst>
      <p:ext uri="{BB962C8B-B14F-4D97-AF65-F5344CB8AC3E}">
        <p14:creationId xmlns:p14="http://schemas.microsoft.com/office/powerpoint/2010/main" val="927757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67D3F-63AB-B8C9-3823-F2B66593DE9F}"/>
              </a:ext>
            </a:extLst>
          </p:cNvPr>
          <p:cNvSpPr>
            <a:spLocks noGrp="1"/>
          </p:cNvSpPr>
          <p:nvPr>
            <p:ph type="title"/>
          </p:nvPr>
        </p:nvSpPr>
        <p:spPr>
          <a:xfrm>
            <a:off x="838200" y="755518"/>
            <a:ext cx="10515600" cy="1325563"/>
          </a:xfrm>
        </p:spPr>
        <p:txBody>
          <a:bodyPr>
            <a:normAutofit/>
          </a:bodyPr>
          <a:lstStyle/>
          <a:p>
            <a:r>
              <a:rPr lang="en-GB" sz="3200" b="1" dirty="0">
                <a:solidFill>
                  <a:srgbClr val="AE2473"/>
                </a:solidFill>
                <a:effectLst/>
                <a:latin typeface="+mn-lt"/>
                <a:ea typeface="Times New Roman" panose="02020603050405020304" pitchFamily="18" charset="0"/>
                <a:cs typeface="Times New Roman" panose="02020603050405020304" pitchFamily="18" charset="0"/>
              </a:rPr>
              <a:t>Project Management</a:t>
            </a:r>
            <a:br>
              <a:rPr lang="en-GB" sz="3200" dirty="0">
                <a:effectLst/>
                <a:latin typeface="+mn-lt"/>
                <a:ea typeface="Calibri" panose="020F0502020204030204" pitchFamily="34" charset="0"/>
                <a:cs typeface="Times New Roman" panose="02020603050405020304" pitchFamily="18" charset="0"/>
              </a:rPr>
            </a:br>
            <a:endParaRPr lang="en-US" sz="3200" dirty="0">
              <a:latin typeface="+mn-lt"/>
            </a:endParaRPr>
          </a:p>
        </p:txBody>
      </p:sp>
      <p:sp>
        <p:nvSpPr>
          <p:cNvPr id="3" name="Content Placeholder 2">
            <a:extLst>
              <a:ext uri="{FF2B5EF4-FFF2-40B4-BE49-F238E27FC236}">
                <a16:creationId xmlns:a16="http://schemas.microsoft.com/office/drawing/2014/main" id="{6537108C-46AD-826C-C302-1ED97592A796}"/>
              </a:ext>
            </a:extLst>
          </p:cNvPr>
          <p:cNvSpPr>
            <a:spLocks noGrp="1"/>
          </p:cNvSpPr>
          <p:nvPr>
            <p:ph idx="1"/>
          </p:nvPr>
        </p:nvSpPr>
        <p:spPr>
          <a:xfrm>
            <a:off x="838200" y="2081081"/>
            <a:ext cx="10515600" cy="4351338"/>
          </a:xfrm>
        </p:spPr>
        <p:txBody>
          <a:bodyPr>
            <a:normAutofit/>
          </a:bodyPr>
          <a:lstStyle/>
          <a:p>
            <a:r>
              <a:rPr lang="en-US" sz="2400" dirty="0"/>
              <a:t>Core project team</a:t>
            </a:r>
          </a:p>
          <a:p>
            <a:r>
              <a:rPr lang="en-US" sz="2400" dirty="0"/>
              <a:t>Other advisors and/or stakeholders</a:t>
            </a:r>
          </a:p>
          <a:p>
            <a:r>
              <a:rPr lang="en-US" sz="2400" dirty="0"/>
              <a:t>Budget, deadline and flexibility</a:t>
            </a:r>
          </a:p>
          <a:p>
            <a:r>
              <a:rPr lang="en-US" sz="2400" dirty="0"/>
              <a:t>Equipment, resources</a:t>
            </a:r>
          </a:p>
          <a:p>
            <a:r>
              <a:rPr lang="en-GB" sz="2400" dirty="0">
                <a:effectLst/>
                <a:ea typeface="Calibri" panose="020F0502020204030204" pitchFamily="34" charset="0"/>
              </a:rPr>
              <a:t>Can the VR developer assist with any scenario development, procuring actors, evaluation</a:t>
            </a:r>
            <a:r>
              <a:rPr lang="en-GB" sz="2400" dirty="0">
                <a:effectLst/>
              </a:rPr>
              <a:t> </a:t>
            </a:r>
            <a:endParaRPr lang="en-US" sz="2400" dirty="0"/>
          </a:p>
        </p:txBody>
      </p:sp>
      <p:pic>
        <p:nvPicPr>
          <p:cNvPr id="5" name="Picture 4" descr="HEE logo">
            <a:extLst>
              <a:ext uri="{FF2B5EF4-FFF2-40B4-BE49-F238E27FC236}">
                <a16:creationId xmlns:a16="http://schemas.microsoft.com/office/drawing/2014/main" id="{17B6DBCD-E169-4576-D751-508E70E221AF}"/>
              </a:ext>
            </a:extLst>
          </p:cNvPr>
          <p:cNvPicPr>
            <a:picLocks noChangeAspect="1"/>
          </p:cNvPicPr>
          <p:nvPr/>
        </p:nvPicPr>
        <p:blipFill>
          <a:blip r:embed="rId2"/>
          <a:stretch>
            <a:fillRect/>
          </a:stretch>
        </p:blipFill>
        <p:spPr>
          <a:xfrm>
            <a:off x="9427843" y="-37181"/>
            <a:ext cx="2764157" cy="1048154"/>
          </a:xfrm>
          <a:prstGeom prst="rect">
            <a:avLst/>
          </a:prstGeom>
        </p:spPr>
      </p:pic>
    </p:spTree>
    <p:extLst>
      <p:ext uri="{BB962C8B-B14F-4D97-AF65-F5344CB8AC3E}">
        <p14:creationId xmlns:p14="http://schemas.microsoft.com/office/powerpoint/2010/main" val="31030366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2821</TotalTime>
  <Words>1261</Words>
  <Application>Microsoft Office PowerPoint</Application>
  <PresentationFormat>Widescreen</PresentationFormat>
  <Paragraphs>142</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vt:lpstr>
      <vt:lpstr>Office Theme</vt:lpstr>
      <vt:lpstr>  Simulation Immersive Technology to support Education Learning &amp; Training</vt:lpstr>
      <vt:lpstr>Introduction</vt:lpstr>
      <vt:lpstr>PowerPoint Presentation</vt:lpstr>
      <vt:lpstr>PowerPoint Presentation</vt:lpstr>
      <vt:lpstr>Project Plan</vt:lpstr>
      <vt:lpstr>Pre-development phase </vt:lpstr>
      <vt:lpstr>Theme: What area(s) will you focus on? Some examples</vt:lpstr>
      <vt:lpstr>Development type:  How will you develop your resource? - All three options will  require sufficient capacity from your team, in planning, filming, editing, reviewing, and rolling out the resource. </vt:lpstr>
      <vt:lpstr>Project Management </vt:lpstr>
      <vt:lpstr>Development Phase</vt:lpstr>
      <vt:lpstr>Post-development phase </vt:lpstr>
      <vt:lpstr>How to access immersive technology learning resources </vt:lpstr>
      <vt:lpstr>XR- Extended Reality</vt:lpstr>
      <vt:lpstr>PowerPoint Presentation</vt:lpstr>
      <vt:lpstr>XR Hubs Pilot </vt:lpstr>
      <vt:lpstr>XR Hubs Pilot Support Structure</vt:lpstr>
      <vt:lpstr>Existing Learning Resources, generally available Nationally </vt:lpstr>
      <vt:lpstr>Any Questions</vt:lpstr>
      <vt:lpstr>Workshop and hands on session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Simulation and Immersive Technologies to support Education, Learning and Training</dc:title>
  <dc:creator>Pramod Luthra</dc:creator>
  <cp:lastModifiedBy>Ismahan Abdullah</cp:lastModifiedBy>
  <cp:revision>8</cp:revision>
  <dcterms:created xsi:type="dcterms:W3CDTF">2022-09-01T16:49:35Z</dcterms:created>
  <dcterms:modified xsi:type="dcterms:W3CDTF">2022-09-30T15:38:49Z</dcterms:modified>
</cp:coreProperties>
</file>