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9"/>
  </p:notesMasterIdLst>
  <p:handoutMasterIdLst>
    <p:handoutMasterId r:id="rId10"/>
  </p:handoutMasterIdLst>
  <p:sldIdLst>
    <p:sldId id="269" r:id="rId2"/>
    <p:sldId id="263" r:id="rId3"/>
    <p:sldId id="265" r:id="rId4"/>
    <p:sldId id="267" r:id="rId5"/>
    <p:sldId id="266" r:id="rId6"/>
    <p:sldId id="264" r:id="rId7"/>
    <p:sldId id="268" r:id="rId8"/>
  </p:sldIdLst>
  <p:sldSz cx="51206400" cy="36576000"/>
  <p:notesSz cx="9872663" cy="6742113"/>
  <p:defaultTextStyle>
    <a:defPPr>
      <a:defRPr lang="en-GB"/>
    </a:defPPr>
    <a:lvl1pPr algn="l" rtl="0" eaLnBrk="0" fontAlgn="base" hangingPunct="0">
      <a:spcBef>
        <a:spcPct val="20000"/>
      </a:spcBef>
      <a:spcAft>
        <a:spcPct val="0"/>
      </a:spcAft>
      <a:buChar char="•"/>
      <a:defRPr sz="9900" kern="1200">
        <a:solidFill>
          <a:schemeClr val="tx1"/>
        </a:solidFill>
        <a:latin typeface="Times New Roman" pitchFamily="18" charset="0"/>
        <a:ea typeface="+mn-ea"/>
        <a:cs typeface="+mn-cs"/>
      </a:defRPr>
    </a:lvl1pPr>
    <a:lvl2pPr marL="457200" algn="l" rtl="0" eaLnBrk="0" fontAlgn="base" hangingPunct="0">
      <a:spcBef>
        <a:spcPct val="20000"/>
      </a:spcBef>
      <a:spcAft>
        <a:spcPct val="0"/>
      </a:spcAft>
      <a:buChar char="•"/>
      <a:defRPr sz="9900" kern="1200">
        <a:solidFill>
          <a:schemeClr val="tx1"/>
        </a:solidFill>
        <a:latin typeface="Times New Roman" pitchFamily="18" charset="0"/>
        <a:ea typeface="+mn-ea"/>
        <a:cs typeface="+mn-cs"/>
      </a:defRPr>
    </a:lvl2pPr>
    <a:lvl3pPr marL="914400" algn="l" rtl="0" eaLnBrk="0" fontAlgn="base" hangingPunct="0">
      <a:spcBef>
        <a:spcPct val="20000"/>
      </a:spcBef>
      <a:spcAft>
        <a:spcPct val="0"/>
      </a:spcAft>
      <a:buChar char="•"/>
      <a:defRPr sz="9900" kern="1200">
        <a:solidFill>
          <a:schemeClr val="tx1"/>
        </a:solidFill>
        <a:latin typeface="Times New Roman" pitchFamily="18" charset="0"/>
        <a:ea typeface="+mn-ea"/>
        <a:cs typeface="+mn-cs"/>
      </a:defRPr>
    </a:lvl3pPr>
    <a:lvl4pPr marL="1371600" algn="l" rtl="0" eaLnBrk="0" fontAlgn="base" hangingPunct="0">
      <a:spcBef>
        <a:spcPct val="20000"/>
      </a:spcBef>
      <a:spcAft>
        <a:spcPct val="0"/>
      </a:spcAft>
      <a:buChar char="•"/>
      <a:defRPr sz="9900" kern="1200">
        <a:solidFill>
          <a:schemeClr val="tx1"/>
        </a:solidFill>
        <a:latin typeface="Times New Roman" pitchFamily="18" charset="0"/>
        <a:ea typeface="+mn-ea"/>
        <a:cs typeface="+mn-cs"/>
      </a:defRPr>
    </a:lvl4pPr>
    <a:lvl5pPr marL="1828800" algn="l" rtl="0" eaLnBrk="0" fontAlgn="base" hangingPunct="0">
      <a:spcBef>
        <a:spcPct val="20000"/>
      </a:spcBef>
      <a:spcAft>
        <a:spcPct val="0"/>
      </a:spcAft>
      <a:buChar char="•"/>
      <a:defRPr sz="9900" kern="1200">
        <a:solidFill>
          <a:schemeClr val="tx1"/>
        </a:solidFill>
        <a:latin typeface="Times New Roman" pitchFamily="18" charset="0"/>
        <a:ea typeface="+mn-ea"/>
        <a:cs typeface="+mn-cs"/>
      </a:defRPr>
    </a:lvl5pPr>
    <a:lvl6pPr marL="2286000" algn="l" defTabSz="914400" rtl="0" eaLnBrk="1" latinLnBrk="0" hangingPunct="1">
      <a:defRPr sz="9900" kern="1200">
        <a:solidFill>
          <a:schemeClr val="tx1"/>
        </a:solidFill>
        <a:latin typeface="Times New Roman" pitchFamily="18" charset="0"/>
        <a:ea typeface="+mn-ea"/>
        <a:cs typeface="+mn-cs"/>
      </a:defRPr>
    </a:lvl6pPr>
    <a:lvl7pPr marL="2743200" algn="l" defTabSz="914400" rtl="0" eaLnBrk="1" latinLnBrk="0" hangingPunct="1">
      <a:defRPr sz="9900" kern="1200">
        <a:solidFill>
          <a:schemeClr val="tx1"/>
        </a:solidFill>
        <a:latin typeface="Times New Roman" pitchFamily="18" charset="0"/>
        <a:ea typeface="+mn-ea"/>
        <a:cs typeface="+mn-cs"/>
      </a:defRPr>
    </a:lvl7pPr>
    <a:lvl8pPr marL="3200400" algn="l" defTabSz="914400" rtl="0" eaLnBrk="1" latinLnBrk="0" hangingPunct="1">
      <a:defRPr sz="9900" kern="1200">
        <a:solidFill>
          <a:schemeClr val="tx1"/>
        </a:solidFill>
        <a:latin typeface="Times New Roman" pitchFamily="18" charset="0"/>
        <a:ea typeface="+mn-ea"/>
        <a:cs typeface="+mn-cs"/>
      </a:defRPr>
    </a:lvl8pPr>
    <a:lvl9pPr marL="3657600" algn="l" defTabSz="914400" rtl="0" eaLnBrk="1" latinLnBrk="0" hangingPunct="1">
      <a:defRPr sz="99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k Johnson (IWNM)" initials="" lastIdx="4" clrIdx="0"/>
  <p:cmAuthor id="1" name="v-debuye" initials="" lastIdx="8" clrIdx="1"/>
  <p:cmAuthor id="2" name="a-bumont"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1"/>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008080"/>
    <a:srgbClr val="333333"/>
    <a:srgbClr val="004442"/>
    <a:srgbClr val="8AA5DC"/>
    <a:srgbClr val="FF33CC"/>
    <a:srgbClr val="FFFFCC"/>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0634" autoAdjust="0"/>
    <p:restoredTop sz="96307" autoAdjust="0"/>
  </p:normalViewPr>
  <p:slideViewPr>
    <p:cSldViewPr>
      <p:cViewPr>
        <p:scale>
          <a:sx n="20" d="100"/>
          <a:sy n="20" d="100"/>
        </p:scale>
        <p:origin x="-264" y="-150"/>
      </p:cViewPr>
      <p:guideLst>
        <p:guide orient="horz" pos="11520"/>
        <p:guide pos="16128"/>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8" d="100"/>
          <a:sy n="108" d="100"/>
        </p:scale>
        <p:origin x="-630" y="-84"/>
      </p:cViewPr>
      <p:guideLst>
        <p:guide orient="horz" pos="2124"/>
        <p:guide pos="311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4262655" cy="3740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98" tIns="46199" rIns="92398" bIns="46199" numCol="1" anchor="t" anchorCtr="0" compatLnSpc="1">
            <a:prstTxWarp prst="textNoShape">
              <a:avLst/>
            </a:prstTxWarp>
          </a:bodyPr>
          <a:lstStyle>
            <a:lvl1pPr defTabSz="923925">
              <a:spcBef>
                <a:spcPct val="0"/>
              </a:spcBef>
              <a:buFontTx/>
              <a:buNone/>
              <a:defRPr sz="1200">
                <a:latin typeface="Arial" charset="0"/>
              </a:defRPr>
            </a:lvl1pPr>
          </a:lstStyle>
          <a:p>
            <a:endParaRPr lang="en-GB"/>
          </a:p>
        </p:txBody>
      </p:sp>
      <p:sp>
        <p:nvSpPr>
          <p:cNvPr id="9219" name="Rectangle 3"/>
          <p:cNvSpPr>
            <a:spLocks noGrp="1" noChangeArrowheads="1"/>
          </p:cNvSpPr>
          <p:nvPr>
            <p:ph type="dt" sz="quarter" idx="1"/>
          </p:nvPr>
        </p:nvSpPr>
        <p:spPr bwMode="auto">
          <a:xfrm>
            <a:off x="5572676" y="0"/>
            <a:ext cx="4260959" cy="3740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98" tIns="46199" rIns="92398" bIns="46199" numCol="1" anchor="t" anchorCtr="0" compatLnSpc="1">
            <a:prstTxWarp prst="textNoShape">
              <a:avLst/>
            </a:prstTxWarp>
          </a:bodyPr>
          <a:lstStyle>
            <a:lvl1pPr algn="r" defTabSz="923925">
              <a:spcBef>
                <a:spcPct val="0"/>
              </a:spcBef>
              <a:buFontTx/>
              <a:buNone/>
              <a:defRPr sz="1200">
                <a:latin typeface="Arial" charset="0"/>
              </a:defRPr>
            </a:lvl1pPr>
          </a:lstStyle>
          <a:p>
            <a:endParaRPr lang="en-GB"/>
          </a:p>
        </p:txBody>
      </p:sp>
      <p:sp>
        <p:nvSpPr>
          <p:cNvPr id="9220" name="Rectangle 4"/>
          <p:cNvSpPr>
            <a:spLocks noGrp="1" noChangeArrowheads="1"/>
          </p:cNvSpPr>
          <p:nvPr>
            <p:ph type="ftr" sz="quarter" idx="2"/>
          </p:nvPr>
        </p:nvSpPr>
        <p:spPr bwMode="auto">
          <a:xfrm>
            <a:off x="0" y="6368061"/>
            <a:ext cx="4262655" cy="374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98" tIns="46199" rIns="92398" bIns="46199" numCol="1" anchor="b" anchorCtr="0" compatLnSpc="1">
            <a:prstTxWarp prst="textNoShape">
              <a:avLst/>
            </a:prstTxWarp>
          </a:bodyPr>
          <a:lstStyle>
            <a:lvl1pPr defTabSz="923925">
              <a:spcBef>
                <a:spcPct val="0"/>
              </a:spcBef>
              <a:buFontTx/>
              <a:buNone/>
              <a:defRPr sz="1200">
                <a:latin typeface="Arial" charset="0"/>
              </a:defRPr>
            </a:lvl1pPr>
          </a:lstStyle>
          <a:p>
            <a:endParaRPr lang="en-GB"/>
          </a:p>
        </p:txBody>
      </p:sp>
      <p:sp>
        <p:nvSpPr>
          <p:cNvPr id="9221" name="Rectangle 5"/>
          <p:cNvSpPr>
            <a:spLocks noGrp="1" noChangeArrowheads="1"/>
          </p:cNvSpPr>
          <p:nvPr>
            <p:ph type="sldNum" sz="quarter" idx="3"/>
          </p:nvPr>
        </p:nvSpPr>
        <p:spPr bwMode="auto">
          <a:xfrm>
            <a:off x="5572676" y="6368061"/>
            <a:ext cx="4260959" cy="374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398" tIns="46199" rIns="92398" bIns="46199" numCol="1" anchor="b" anchorCtr="0" compatLnSpc="1">
            <a:prstTxWarp prst="textNoShape">
              <a:avLst/>
            </a:prstTxWarp>
          </a:bodyPr>
          <a:lstStyle>
            <a:lvl1pPr algn="r" defTabSz="923925">
              <a:spcBef>
                <a:spcPct val="0"/>
              </a:spcBef>
              <a:buFontTx/>
              <a:buNone/>
              <a:defRPr sz="1200">
                <a:latin typeface="Arial" charset="0"/>
              </a:defRPr>
            </a:lvl1pPr>
          </a:lstStyle>
          <a:p>
            <a:fld id="{1B6FC2A9-7938-442E-8F0F-E66F6BB8240A}" type="slidenum">
              <a:rPr lang="en-GB"/>
              <a:pPr/>
              <a:t>‹#›</a:t>
            </a:fld>
            <a:endParaRPr lang="en-GB"/>
          </a:p>
        </p:txBody>
      </p:sp>
    </p:spTree>
    <p:extLst>
      <p:ext uri="{BB962C8B-B14F-4D97-AF65-F5344CB8AC3E}">
        <p14:creationId xmlns:p14="http://schemas.microsoft.com/office/powerpoint/2010/main" val="29535438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078806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3" y="11361738"/>
            <a:ext cx="43526075" cy="7840662"/>
          </a:xfrm>
        </p:spPr>
        <p:txBody>
          <a:bodyPr/>
          <a:lstStyle/>
          <a:p>
            <a:r>
              <a:rPr lang="en-US" smtClean="0"/>
              <a:t>Click to edit Master title style</a:t>
            </a:r>
            <a:endParaRPr lang="en-GB"/>
          </a:p>
        </p:txBody>
      </p:sp>
      <p:sp>
        <p:nvSpPr>
          <p:cNvPr id="3" name="Subtitle 2"/>
          <p:cNvSpPr>
            <a:spLocks noGrp="1"/>
          </p:cNvSpPr>
          <p:nvPr>
            <p:ph type="subTitle" idx="1"/>
          </p:nvPr>
        </p:nvSpPr>
        <p:spPr>
          <a:xfrm>
            <a:off x="7680325" y="20726400"/>
            <a:ext cx="35845750" cy="93472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EFBC9EE5-94B7-47D5-951B-9FCFACF17CCF}" type="slidenum">
              <a:rPr lang="en-GB"/>
              <a:pPr/>
              <a:t>‹#›</a:t>
            </a:fld>
            <a:endParaRPr lang="en-GB"/>
          </a:p>
        </p:txBody>
      </p:sp>
    </p:spTree>
    <p:extLst>
      <p:ext uri="{BB962C8B-B14F-4D97-AF65-F5344CB8AC3E}">
        <p14:creationId xmlns:p14="http://schemas.microsoft.com/office/powerpoint/2010/main" val="725312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D9D6AAC0-1508-4116-9900-ABFEA51F4D56}" type="slidenum">
              <a:rPr lang="en-GB"/>
              <a:pPr/>
              <a:t>‹#›</a:t>
            </a:fld>
            <a:endParaRPr lang="en-GB"/>
          </a:p>
        </p:txBody>
      </p:sp>
    </p:spTree>
    <p:extLst>
      <p:ext uri="{BB962C8B-B14F-4D97-AF65-F5344CB8AC3E}">
        <p14:creationId xmlns:p14="http://schemas.microsoft.com/office/powerpoint/2010/main" val="573294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5275" y="1465263"/>
            <a:ext cx="11520488" cy="312070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560638" y="1465263"/>
            <a:ext cx="34412237" cy="312070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80CDEF81-280F-487C-AA78-EE9DEFBAB9C3}" type="slidenum">
              <a:rPr lang="en-GB"/>
              <a:pPr/>
              <a:t>‹#›</a:t>
            </a:fld>
            <a:endParaRPr lang="en-GB"/>
          </a:p>
        </p:txBody>
      </p:sp>
    </p:spTree>
    <p:extLst>
      <p:ext uri="{BB962C8B-B14F-4D97-AF65-F5344CB8AC3E}">
        <p14:creationId xmlns:p14="http://schemas.microsoft.com/office/powerpoint/2010/main" val="5430637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560638" y="1465263"/>
            <a:ext cx="46085125" cy="6096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2560638" y="8534400"/>
            <a:ext cx="22966362" cy="241379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25679400" y="8534400"/>
            <a:ext cx="22966363" cy="11991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25679400" y="20678775"/>
            <a:ext cx="22966363" cy="11993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Date Placeholder 5"/>
          <p:cNvSpPr>
            <a:spLocks noGrp="1"/>
          </p:cNvSpPr>
          <p:nvPr>
            <p:ph type="dt" sz="half" idx="10"/>
          </p:nvPr>
        </p:nvSpPr>
        <p:spPr>
          <a:xfrm>
            <a:off x="2560638" y="33307338"/>
            <a:ext cx="11947525" cy="2540000"/>
          </a:xfrm>
        </p:spPr>
        <p:txBody>
          <a:bodyPr/>
          <a:lstStyle>
            <a:lvl1pPr>
              <a:defRPr/>
            </a:lvl1pPr>
          </a:lstStyle>
          <a:p>
            <a:endParaRPr lang="en-GB"/>
          </a:p>
        </p:txBody>
      </p:sp>
      <p:sp>
        <p:nvSpPr>
          <p:cNvPr id="7" name="Footer Placeholder 6"/>
          <p:cNvSpPr>
            <a:spLocks noGrp="1"/>
          </p:cNvSpPr>
          <p:nvPr>
            <p:ph type="ftr" sz="quarter" idx="11"/>
          </p:nvPr>
        </p:nvSpPr>
        <p:spPr>
          <a:xfrm>
            <a:off x="17495838" y="33307338"/>
            <a:ext cx="16214725" cy="2540000"/>
          </a:xfrm>
        </p:spPr>
        <p:txBody>
          <a:bodyPr/>
          <a:lstStyle>
            <a:lvl1pPr>
              <a:defRPr/>
            </a:lvl1pPr>
          </a:lstStyle>
          <a:p>
            <a:endParaRPr lang="en-GB"/>
          </a:p>
        </p:txBody>
      </p:sp>
      <p:sp>
        <p:nvSpPr>
          <p:cNvPr id="8" name="Slide Number Placeholder 7"/>
          <p:cNvSpPr>
            <a:spLocks noGrp="1"/>
          </p:cNvSpPr>
          <p:nvPr>
            <p:ph type="sldNum" sz="quarter" idx="12"/>
          </p:nvPr>
        </p:nvSpPr>
        <p:spPr>
          <a:xfrm>
            <a:off x="36698238" y="33307338"/>
            <a:ext cx="11947525" cy="2540000"/>
          </a:xfrm>
        </p:spPr>
        <p:txBody>
          <a:bodyPr/>
          <a:lstStyle>
            <a:lvl1pPr>
              <a:defRPr/>
            </a:lvl1pPr>
          </a:lstStyle>
          <a:p>
            <a:fld id="{B657EE9A-5D9A-49CE-A085-13F3142217A0}" type="slidenum">
              <a:rPr lang="en-GB"/>
              <a:pPr/>
              <a:t>‹#›</a:t>
            </a:fld>
            <a:endParaRPr lang="en-GB"/>
          </a:p>
        </p:txBody>
      </p:sp>
    </p:spTree>
    <p:extLst>
      <p:ext uri="{BB962C8B-B14F-4D97-AF65-F5344CB8AC3E}">
        <p14:creationId xmlns:p14="http://schemas.microsoft.com/office/powerpoint/2010/main" val="3643220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1C4ABAF4-B74B-413B-9B6C-67A37697C6B2}" type="slidenum">
              <a:rPr lang="en-GB"/>
              <a:pPr/>
              <a:t>‹#›</a:t>
            </a:fld>
            <a:endParaRPr lang="en-GB"/>
          </a:p>
        </p:txBody>
      </p:sp>
    </p:spTree>
    <p:extLst>
      <p:ext uri="{BB962C8B-B14F-4D97-AF65-F5344CB8AC3E}">
        <p14:creationId xmlns:p14="http://schemas.microsoft.com/office/powerpoint/2010/main" val="3852211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3502938"/>
            <a:ext cx="43526075" cy="726440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4044950" y="15501938"/>
            <a:ext cx="43526075" cy="80010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7288F3C4-1865-49A5-9423-23E99E814C09}" type="slidenum">
              <a:rPr lang="en-GB"/>
              <a:pPr/>
              <a:t>‹#›</a:t>
            </a:fld>
            <a:endParaRPr lang="en-GB"/>
          </a:p>
        </p:txBody>
      </p:sp>
    </p:spTree>
    <p:extLst>
      <p:ext uri="{BB962C8B-B14F-4D97-AF65-F5344CB8AC3E}">
        <p14:creationId xmlns:p14="http://schemas.microsoft.com/office/powerpoint/2010/main" val="358852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560638" y="8534400"/>
            <a:ext cx="22966362" cy="24137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5679400" y="8534400"/>
            <a:ext cx="22966363" cy="24137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D7493DBE-CD90-4E9A-AFF0-313E248E2E44}" type="slidenum">
              <a:rPr lang="en-GB"/>
              <a:pPr/>
              <a:t>‹#›</a:t>
            </a:fld>
            <a:endParaRPr lang="en-GB"/>
          </a:p>
        </p:txBody>
      </p:sp>
    </p:spTree>
    <p:extLst>
      <p:ext uri="{BB962C8B-B14F-4D97-AF65-F5344CB8AC3E}">
        <p14:creationId xmlns:p14="http://schemas.microsoft.com/office/powerpoint/2010/main" val="2081102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2560638" y="8186738"/>
            <a:ext cx="22625050" cy="3413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60638" y="11599863"/>
            <a:ext cx="22625050" cy="210724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26012775" y="8186738"/>
            <a:ext cx="22632988" cy="3413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6012775" y="11599863"/>
            <a:ext cx="22632988" cy="210724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7737EF46-2492-4A94-A76A-64CD5DC96451}" type="slidenum">
              <a:rPr lang="en-GB"/>
              <a:pPr/>
              <a:t>‹#›</a:t>
            </a:fld>
            <a:endParaRPr lang="en-GB"/>
          </a:p>
        </p:txBody>
      </p:sp>
    </p:spTree>
    <p:extLst>
      <p:ext uri="{BB962C8B-B14F-4D97-AF65-F5344CB8AC3E}">
        <p14:creationId xmlns:p14="http://schemas.microsoft.com/office/powerpoint/2010/main" val="537876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3584B86D-598C-436C-8D37-2671D4626E92}" type="slidenum">
              <a:rPr lang="en-GB"/>
              <a:pPr/>
              <a:t>‹#›</a:t>
            </a:fld>
            <a:endParaRPr lang="en-GB"/>
          </a:p>
        </p:txBody>
      </p:sp>
    </p:spTree>
    <p:extLst>
      <p:ext uri="{BB962C8B-B14F-4D97-AF65-F5344CB8AC3E}">
        <p14:creationId xmlns:p14="http://schemas.microsoft.com/office/powerpoint/2010/main" val="932783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B9D5CD0D-6C34-46DF-AF8D-33EBDFFD6A16}" type="slidenum">
              <a:rPr lang="en-GB"/>
              <a:pPr/>
              <a:t>‹#›</a:t>
            </a:fld>
            <a:endParaRPr lang="en-GB"/>
          </a:p>
        </p:txBody>
      </p:sp>
    </p:spTree>
    <p:extLst>
      <p:ext uri="{BB962C8B-B14F-4D97-AF65-F5344CB8AC3E}">
        <p14:creationId xmlns:p14="http://schemas.microsoft.com/office/powerpoint/2010/main" val="2898140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455738"/>
            <a:ext cx="16846550" cy="619760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0019963" y="1455738"/>
            <a:ext cx="28625800" cy="31216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2560638" y="7653338"/>
            <a:ext cx="16846550" cy="25019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838C3116-6356-45BF-A161-D7BE324E6FA4}" type="slidenum">
              <a:rPr lang="en-GB"/>
              <a:pPr/>
              <a:t>‹#›</a:t>
            </a:fld>
            <a:endParaRPr lang="en-GB"/>
          </a:p>
        </p:txBody>
      </p:sp>
    </p:spTree>
    <p:extLst>
      <p:ext uri="{BB962C8B-B14F-4D97-AF65-F5344CB8AC3E}">
        <p14:creationId xmlns:p14="http://schemas.microsoft.com/office/powerpoint/2010/main" val="1518384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5603200"/>
            <a:ext cx="30724475" cy="3022600"/>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0036175" y="3268663"/>
            <a:ext cx="30724475" cy="21945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0036175" y="28625800"/>
            <a:ext cx="30724475" cy="42926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798987A9-06A3-49AA-A7E3-780B807FB324}" type="slidenum">
              <a:rPr lang="en-GB"/>
              <a:pPr/>
              <a:t>‹#›</a:t>
            </a:fld>
            <a:endParaRPr lang="en-GB"/>
          </a:p>
        </p:txBody>
      </p:sp>
    </p:spTree>
    <p:extLst>
      <p:ext uri="{BB962C8B-B14F-4D97-AF65-F5344CB8AC3E}">
        <p14:creationId xmlns:p14="http://schemas.microsoft.com/office/powerpoint/2010/main" val="3888756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3981" name="Rectangle 13"/>
          <p:cNvSpPr>
            <a:spLocks noChangeAspect="1" noChangeArrowheads="1"/>
          </p:cNvSpPr>
          <p:nvPr/>
        </p:nvSpPr>
        <p:spPr bwMode="auto">
          <a:xfrm>
            <a:off x="0" y="6689725"/>
            <a:ext cx="12814300" cy="29886275"/>
          </a:xfrm>
          <a:prstGeom prst="rect">
            <a:avLst/>
          </a:prstGeom>
          <a:solidFill>
            <a:schemeClr val="accent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430" tIns="138248" rIns="274430" bIns="138248" anchor="ctr"/>
          <a:lstStyle/>
          <a:p>
            <a:pPr marL="1027113" indent="-1027113" algn="ctr" defTabSz="6288088"/>
            <a:endParaRPr lang="en-US"/>
          </a:p>
        </p:txBody>
      </p:sp>
      <p:pic>
        <p:nvPicPr>
          <p:cNvPr id="83982" name="Picture 14" descr="MPj03905180000[1]"/>
          <p:cNvPicPr>
            <a:picLocks noChangeAspect="1" noChangeArrowheads="1"/>
          </p:cNvPicPr>
          <p:nvPr/>
        </p:nvPicPr>
        <p:blipFill>
          <a:blip r:embed="rId14">
            <a:extLst>
              <a:ext uri="{28A0092B-C50C-407E-A947-70E740481C1C}">
                <a14:useLocalDpi xmlns:a14="http://schemas.microsoft.com/office/drawing/2010/main" val="0"/>
              </a:ext>
            </a:extLst>
          </a:blip>
          <a:srcRect t="14999" b="72250"/>
          <a:stretch>
            <a:fillRect/>
          </a:stretch>
        </p:blipFill>
        <p:spPr bwMode="auto">
          <a:xfrm>
            <a:off x="29964063" y="0"/>
            <a:ext cx="10726737" cy="137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83983" name="Picture 15" descr="MPj03211020000[1]"/>
          <p:cNvPicPr>
            <a:picLocks noChangeAspect="1" noChangeArrowheads="1"/>
          </p:cNvPicPr>
          <p:nvPr/>
        </p:nvPicPr>
        <p:blipFill>
          <a:blip r:embed="rId15">
            <a:extLst>
              <a:ext uri="{28A0092B-C50C-407E-A947-70E740481C1C}">
                <a14:useLocalDpi xmlns:a14="http://schemas.microsoft.com/office/drawing/2010/main" val="0"/>
              </a:ext>
            </a:extLst>
          </a:blip>
          <a:srcRect t="56000" b="34750"/>
          <a:stretch>
            <a:fillRect/>
          </a:stretch>
        </p:blipFill>
        <p:spPr bwMode="auto">
          <a:xfrm>
            <a:off x="40636825" y="0"/>
            <a:ext cx="10569575" cy="137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83984" name="Picture 16" descr="MPj03905200000[1]"/>
          <p:cNvPicPr>
            <a:picLocks noChangeAspect="1" noChangeArrowheads="1"/>
          </p:cNvPicPr>
          <p:nvPr/>
        </p:nvPicPr>
        <p:blipFill>
          <a:blip r:embed="rId16">
            <a:extLst>
              <a:ext uri="{28A0092B-C50C-407E-A947-70E740481C1C}">
                <a14:useLocalDpi xmlns:a14="http://schemas.microsoft.com/office/drawing/2010/main" val="0"/>
              </a:ext>
            </a:extLst>
          </a:blip>
          <a:srcRect t="62750" b="22501"/>
          <a:stretch>
            <a:fillRect/>
          </a:stretch>
        </p:blipFill>
        <p:spPr bwMode="auto">
          <a:xfrm>
            <a:off x="20650200" y="0"/>
            <a:ext cx="9342438" cy="137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83985" name="Line 17"/>
          <p:cNvSpPr>
            <a:spLocks noChangeShapeType="1"/>
          </p:cNvSpPr>
          <p:nvPr/>
        </p:nvSpPr>
        <p:spPr bwMode="auto">
          <a:xfrm>
            <a:off x="0" y="6689725"/>
            <a:ext cx="512064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274430" tIns="138248" rIns="274430" bIns="138248"/>
          <a:lstStyle/>
          <a:p>
            <a:endParaRPr lang="en-GB"/>
          </a:p>
        </p:txBody>
      </p:sp>
      <p:sp>
        <p:nvSpPr>
          <p:cNvPr id="83986" name="Line 18"/>
          <p:cNvSpPr>
            <a:spLocks noChangeShapeType="1"/>
          </p:cNvSpPr>
          <p:nvPr/>
        </p:nvSpPr>
        <p:spPr bwMode="auto">
          <a:xfrm>
            <a:off x="0" y="7150100"/>
            <a:ext cx="512064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274430" tIns="138248" rIns="274430" bIns="138248"/>
          <a:lstStyle/>
          <a:p>
            <a:endParaRPr lang="en-GB"/>
          </a:p>
        </p:txBody>
      </p:sp>
      <p:sp>
        <p:nvSpPr>
          <p:cNvPr id="83987" name="Line 19"/>
          <p:cNvSpPr>
            <a:spLocks noChangeShapeType="1"/>
          </p:cNvSpPr>
          <p:nvPr/>
        </p:nvSpPr>
        <p:spPr bwMode="auto">
          <a:xfrm>
            <a:off x="12827000" y="35801300"/>
            <a:ext cx="383921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274430" tIns="138248" rIns="274430" bIns="138248"/>
          <a:lstStyle/>
          <a:p>
            <a:endParaRPr lang="en-GB"/>
          </a:p>
        </p:txBody>
      </p:sp>
      <p:sp>
        <p:nvSpPr>
          <p:cNvPr id="83988" name="Line 20"/>
          <p:cNvSpPr>
            <a:spLocks noChangeShapeType="1"/>
          </p:cNvSpPr>
          <p:nvPr/>
        </p:nvSpPr>
        <p:spPr bwMode="auto">
          <a:xfrm>
            <a:off x="12814300" y="6689725"/>
            <a:ext cx="0" cy="298862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274430" tIns="138248" rIns="274430" bIns="138248"/>
          <a:lstStyle/>
          <a:p>
            <a:endParaRPr lang="en-GB"/>
          </a:p>
        </p:txBody>
      </p:sp>
      <p:sp>
        <p:nvSpPr>
          <p:cNvPr id="83989" name="Line 21"/>
          <p:cNvSpPr>
            <a:spLocks noChangeShapeType="1"/>
          </p:cNvSpPr>
          <p:nvPr/>
        </p:nvSpPr>
        <p:spPr bwMode="auto">
          <a:xfrm>
            <a:off x="1062038" y="6721475"/>
            <a:ext cx="0" cy="299243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274430" tIns="138248" rIns="274430" bIns="138248"/>
          <a:lstStyle/>
          <a:p>
            <a:endParaRPr lang="en-GB"/>
          </a:p>
        </p:txBody>
      </p:sp>
      <p:sp>
        <p:nvSpPr>
          <p:cNvPr id="83990" name="Line 22"/>
          <p:cNvSpPr>
            <a:spLocks noChangeShapeType="1"/>
          </p:cNvSpPr>
          <p:nvPr/>
        </p:nvSpPr>
        <p:spPr bwMode="auto">
          <a:xfrm>
            <a:off x="13544550" y="0"/>
            <a:ext cx="0" cy="365760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274430" tIns="138248" rIns="274430" bIns="138248"/>
          <a:lstStyle/>
          <a:p>
            <a:endParaRPr lang="en-GB"/>
          </a:p>
        </p:txBody>
      </p:sp>
      <p:sp>
        <p:nvSpPr>
          <p:cNvPr id="83991" name="Line 23"/>
          <p:cNvSpPr>
            <a:spLocks noChangeShapeType="1"/>
          </p:cNvSpPr>
          <p:nvPr/>
        </p:nvSpPr>
        <p:spPr bwMode="auto">
          <a:xfrm>
            <a:off x="25949275" y="7150100"/>
            <a:ext cx="0" cy="294259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274430" tIns="138248" rIns="274430" bIns="138248"/>
          <a:lstStyle/>
          <a:p>
            <a:endParaRPr lang="en-GB"/>
          </a:p>
        </p:txBody>
      </p:sp>
      <p:sp>
        <p:nvSpPr>
          <p:cNvPr id="83992" name="Line 24"/>
          <p:cNvSpPr>
            <a:spLocks noChangeShapeType="1"/>
          </p:cNvSpPr>
          <p:nvPr/>
        </p:nvSpPr>
        <p:spPr bwMode="auto">
          <a:xfrm>
            <a:off x="38392100" y="7150100"/>
            <a:ext cx="0" cy="294259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274430" tIns="138248" rIns="274430" bIns="138248"/>
          <a:lstStyle/>
          <a:p>
            <a:endParaRPr lang="en-GB"/>
          </a:p>
        </p:txBody>
      </p:sp>
      <p:sp>
        <p:nvSpPr>
          <p:cNvPr id="83993" name="Line 25"/>
          <p:cNvSpPr>
            <a:spLocks noChangeShapeType="1"/>
          </p:cNvSpPr>
          <p:nvPr/>
        </p:nvSpPr>
        <p:spPr bwMode="auto">
          <a:xfrm>
            <a:off x="50028475" y="7150100"/>
            <a:ext cx="0" cy="294259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274430" tIns="138248" rIns="274430" bIns="138248"/>
          <a:lstStyle/>
          <a:p>
            <a:endParaRPr lang="en-GB"/>
          </a:p>
        </p:txBody>
      </p:sp>
      <p:sp>
        <p:nvSpPr>
          <p:cNvPr id="83994" name="Rectangle 26"/>
          <p:cNvSpPr>
            <a:spLocks noChangeAspect="1" noChangeArrowheads="1"/>
          </p:cNvSpPr>
          <p:nvPr/>
        </p:nvSpPr>
        <p:spPr bwMode="auto">
          <a:xfrm>
            <a:off x="0" y="7938"/>
            <a:ext cx="20802600" cy="1363662"/>
          </a:xfrm>
          <a:prstGeom prst="rect">
            <a:avLst/>
          </a:prstGeom>
          <a:solidFill>
            <a:srgbClr val="00808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430" tIns="138248" rIns="274430" bIns="138248" anchor="ctr"/>
          <a:lstStyle/>
          <a:p>
            <a:endParaRPr lang="en-GB"/>
          </a:p>
        </p:txBody>
      </p:sp>
      <p:sp>
        <p:nvSpPr>
          <p:cNvPr id="83970" name="Rectangle 2"/>
          <p:cNvSpPr>
            <a:spLocks noGrp="1" noChangeArrowheads="1"/>
          </p:cNvSpPr>
          <p:nvPr>
            <p:ph type="title"/>
          </p:nvPr>
        </p:nvSpPr>
        <p:spPr bwMode="auto">
          <a:xfrm>
            <a:off x="2560638" y="1465263"/>
            <a:ext cx="46085125" cy="609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2" tIns="45696" rIns="91392" bIns="45696" numCol="1" anchor="ctr" anchorCtr="0" compatLnSpc="1">
            <a:prstTxWarp prst="textNoShape">
              <a:avLst/>
            </a:prstTxWarp>
          </a:bodyPr>
          <a:lstStyle/>
          <a:p>
            <a:pPr lvl="0"/>
            <a:r>
              <a:rPr lang="en-US" smtClean="0"/>
              <a:t>Click to edit Master title style</a:t>
            </a:r>
            <a:endParaRPr lang="en-GB" smtClean="0"/>
          </a:p>
        </p:txBody>
      </p:sp>
      <p:sp>
        <p:nvSpPr>
          <p:cNvPr id="83971" name="Rectangle 3"/>
          <p:cNvSpPr>
            <a:spLocks noGrp="1" noChangeArrowheads="1"/>
          </p:cNvSpPr>
          <p:nvPr>
            <p:ph type="body" idx="1"/>
          </p:nvPr>
        </p:nvSpPr>
        <p:spPr bwMode="auto">
          <a:xfrm>
            <a:off x="2560638" y="8534400"/>
            <a:ext cx="46085125" cy="24137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2" tIns="45696" rIns="91392" bIns="4569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83972" name="Rectangle 4"/>
          <p:cNvSpPr>
            <a:spLocks noGrp="1" noChangeArrowheads="1"/>
          </p:cNvSpPr>
          <p:nvPr>
            <p:ph type="dt" sz="half" idx="2"/>
          </p:nvPr>
        </p:nvSpPr>
        <p:spPr bwMode="auto">
          <a:xfrm>
            <a:off x="2560638" y="33307338"/>
            <a:ext cx="11947525" cy="2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2" tIns="45696" rIns="91392" bIns="45696" numCol="1" anchor="t" anchorCtr="0" compatLnSpc="1">
            <a:prstTxWarp prst="textNoShape">
              <a:avLst/>
            </a:prstTxWarp>
          </a:bodyPr>
          <a:lstStyle>
            <a:lvl1pPr>
              <a:spcBef>
                <a:spcPct val="0"/>
              </a:spcBef>
              <a:buFontTx/>
              <a:buNone/>
              <a:defRPr sz="1600"/>
            </a:lvl1pPr>
          </a:lstStyle>
          <a:p>
            <a:endParaRPr lang="en-GB"/>
          </a:p>
        </p:txBody>
      </p:sp>
      <p:sp>
        <p:nvSpPr>
          <p:cNvPr id="83973" name="Rectangle 5"/>
          <p:cNvSpPr>
            <a:spLocks noGrp="1" noChangeArrowheads="1"/>
          </p:cNvSpPr>
          <p:nvPr>
            <p:ph type="ftr" sz="quarter" idx="3"/>
          </p:nvPr>
        </p:nvSpPr>
        <p:spPr bwMode="auto">
          <a:xfrm>
            <a:off x="17495838" y="33307338"/>
            <a:ext cx="16214725" cy="2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2" tIns="45696" rIns="91392" bIns="45696" numCol="1" anchor="t" anchorCtr="0" compatLnSpc="1">
            <a:prstTxWarp prst="textNoShape">
              <a:avLst/>
            </a:prstTxWarp>
          </a:bodyPr>
          <a:lstStyle>
            <a:lvl1pPr algn="ctr">
              <a:spcBef>
                <a:spcPct val="0"/>
              </a:spcBef>
              <a:buFontTx/>
              <a:buNone/>
              <a:defRPr sz="1600"/>
            </a:lvl1pPr>
          </a:lstStyle>
          <a:p>
            <a:endParaRPr lang="en-GB"/>
          </a:p>
        </p:txBody>
      </p:sp>
      <p:sp>
        <p:nvSpPr>
          <p:cNvPr id="83974" name="Rectangle 6"/>
          <p:cNvSpPr>
            <a:spLocks noGrp="1" noChangeArrowheads="1"/>
          </p:cNvSpPr>
          <p:nvPr>
            <p:ph type="sldNum" sz="quarter" idx="4"/>
          </p:nvPr>
        </p:nvSpPr>
        <p:spPr bwMode="auto">
          <a:xfrm>
            <a:off x="36698238" y="33307338"/>
            <a:ext cx="11947525" cy="2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2" tIns="45696" rIns="91392" bIns="45696" numCol="1" anchor="t" anchorCtr="0" compatLnSpc="1">
            <a:prstTxWarp prst="textNoShape">
              <a:avLst/>
            </a:prstTxWarp>
          </a:bodyPr>
          <a:lstStyle>
            <a:lvl1pPr algn="r">
              <a:spcBef>
                <a:spcPct val="0"/>
              </a:spcBef>
              <a:buFontTx/>
              <a:buNone/>
              <a:defRPr sz="1600"/>
            </a:lvl1pPr>
          </a:lstStyle>
          <a:p>
            <a:fld id="{1332ECD8-78A1-467C-976B-6236815A19C0}"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39725" indent="-339725" algn="l" rtl="0" eaLnBrk="1" fontAlgn="base" hangingPunct="1">
        <a:spcBef>
          <a:spcPct val="20000"/>
        </a:spcBef>
        <a:spcAft>
          <a:spcPct val="0"/>
        </a:spcAft>
        <a:buChar char="•"/>
        <a:defRPr sz="3300">
          <a:solidFill>
            <a:schemeClr val="tx1"/>
          </a:solidFill>
          <a:latin typeface="+mn-lt"/>
          <a:ea typeface="+mn-ea"/>
          <a:cs typeface="+mn-cs"/>
        </a:defRPr>
      </a:lvl1pPr>
      <a:lvl2pPr marL="739775" indent="-287338" algn="l" rtl="0" eaLnBrk="1" fontAlgn="base" hangingPunct="1">
        <a:spcBef>
          <a:spcPct val="20000"/>
        </a:spcBef>
        <a:spcAft>
          <a:spcPct val="0"/>
        </a:spcAft>
        <a:buChar char="–"/>
        <a:defRPr sz="2700">
          <a:solidFill>
            <a:schemeClr val="tx1"/>
          </a:solidFill>
          <a:latin typeface="+mn-lt"/>
        </a:defRPr>
      </a:lvl2pPr>
      <a:lvl3pPr marL="1141413" indent="-227013" algn="l" rtl="0" eaLnBrk="1" fontAlgn="base" hangingPunct="1">
        <a:spcBef>
          <a:spcPct val="20000"/>
        </a:spcBef>
        <a:spcAft>
          <a:spcPct val="0"/>
        </a:spcAft>
        <a:buChar char="•"/>
        <a:defRPr sz="2200">
          <a:solidFill>
            <a:schemeClr val="tx1"/>
          </a:solidFill>
          <a:latin typeface="+mn-lt"/>
        </a:defRPr>
      </a:lvl3pPr>
      <a:lvl4pPr marL="1601788" indent="-234950" algn="l" rtl="0" eaLnBrk="1" fontAlgn="base" hangingPunct="1">
        <a:spcBef>
          <a:spcPct val="20000"/>
        </a:spcBef>
        <a:spcAft>
          <a:spcPct val="0"/>
        </a:spcAft>
        <a:buChar char="–"/>
        <a:defRPr sz="2200">
          <a:solidFill>
            <a:schemeClr val="tx1"/>
          </a:solidFill>
          <a:latin typeface="+mn-lt"/>
        </a:defRPr>
      </a:lvl4pPr>
      <a:lvl5pPr marL="2055813" indent="-227013" algn="l" rtl="0" eaLnBrk="1" fontAlgn="base" hangingPunct="1">
        <a:spcBef>
          <a:spcPct val="20000"/>
        </a:spcBef>
        <a:spcAft>
          <a:spcPct val="0"/>
        </a:spcAft>
        <a:buChar char="»"/>
        <a:defRPr sz="2200">
          <a:solidFill>
            <a:schemeClr val="tx1"/>
          </a:solidFill>
          <a:latin typeface="+mn-lt"/>
        </a:defRPr>
      </a:lvl5pPr>
      <a:lvl6pPr marL="2513013" indent="-227013" algn="l" rtl="0" eaLnBrk="1" fontAlgn="base" hangingPunct="1">
        <a:spcBef>
          <a:spcPct val="20000"/>
        </a:spcBef>
        <a:spcAft>
          <a:spcPct val="0"/>
        </a:spcAft>
        <a:buChar char="»"/>
        <a:defRPr sz="2200">
          <a:solidFill>
            <a:schemeClr val="tx1"/>
          </a:solidFill>
          <a:latin typeface="+mn-lt"/>
        </a:defRPr>
      </a:lvl6pPr>
      <a:lvl7pPr marL="2970213" indent="-227013" algn="l" rtl="0" eaLnBrk="1" fontAlgn="base" hangingPunct="1">
        <a:spcBef>
          <a:spcPct val="20000"/>
        </a:spcBef>
        <a:spcAft>
          <a:spcPct val="0"/>
        </a:spcAft>
        <a:buChar char="»"/>
        <a:defRPr sz="2200">
          <a:solidFill>
            <a:schemeClr val="tx1"/>
          </a:solidFill>
          <a:latin typeface="+mn-lt"/>
        </a:defRPr>
      </a:lvl7pPr>
      <a:lvl8pPr marL="3427413" indent="-227013" algn="l" rtl="0" eaLnBrk="1" fontAlgn="base" hangingPunct="1">
        <a:spcBef>
          <a:spcPct val="20000"/>
        </a:spcBef>
        <a:spcAft>
          <a:spcPct val="0"/>
        </a:spcAft>
        <a:buChar char="»"/>
        <a:defRPr sz="2200">
          <a:solidFill>
            <a:schemeClr val="tx1"/>
          </a:solidFill>
          <a:latin typeface="+mn-lt"/>
        </a:defRPr>
      </a:lvl8pPr>
      <a:lvl9pPr marL="3884613" indent="-227013" algn="l" rtl="0" eaLnBrk="1" fontAlgn="base" hangingPunct="1">
        <a:spcBef>
          <a:spcPct val="20000"/>
        </a:spcBef>
        <a:spcAft>
          <a:spcPct val="0"/>
        </a:spcAft>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hyperlink" Target="mailto:lead.employer@sthk.nhs.uk" TargetMode="External"/><Relationship Id="rId4" Type="http://schemas.openxmlformats.org/officeDocument/2006/relationships/image" Target="../media/image6.emf"/></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4.jpeg"/><Relationship Id="rId7" Type="http://schemas.openxmlformats.org/officeDocument/2006/relationships/hyperlink" Target="mailto:Mersey.lnc@nhs.net" TargetMode="External"/><Relationship Id="rId2" Type="http://schemas.openxmlformats.org/officeDocument/2006/relationships/hyperlink" Target="http://www.nw.hee.nhs.uk/" TargetMode="External"/><Relationship Id="rId1" Type="http://schemas.openxmlformats.org/officeDocument/2006/relationships/slideLayout" Target="../slideLayouts/slideLayout12.xml"/><Relationship Id="rId6" Type="http://schemas.openxmlformats.org/officeDocument/2006/relationships/hyperlink" Target="mailto:mersey.lnc@nhs.net" TargetMode="External"/><Relationship Id="rId5" Type="http://schemas.openxmlformats.org/officeDocument/2006/relationships/image" Target="../media/image6.emf"/><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hyperlink" Target="mailto:Lead.employer@sthk.nhs.uk" TargetMode="External"/><Relationship Id="rId7" Type="http://schemas.openxmlformats.org/officeDocument/2006/relationships/image" Target="../media/image5.jpeg"/><Relationship Id="rId12" Type="http://schemas.openxmlformats.org/officeDocument/2006/relationships/image" Target="../media/image7.png"/><Relationship Id="rId2" Type="http://schemas.openxmlformats.org/officeDocument/2006/relationships/hyperlink" Target="mailto:lead.employer@sthk.nhs.uk" TargetMode="External"/><Relationship Id="rId1" Type="http://schemas.openxmlformats.org/officeDocument/2006/relationships/slideLayout" Target="../slideLayouts/slideLayout12.xml"/><Relationship Id="rId6" Type="http://schemas.openxmlformats.org/officeDocument/2006/relationships/image" Target="../media/image4.jpeg"/><Relationship Id="rId11" Type="http://schemas.openxmlformats.org/officeDocument/2006/relationships/hyperlink" Target="http://www.merseydeanery.nhs.uk/inter-deanery-transfer" TargetMode="External"/><Relationship Id="rId5" Type="http://schemas.openxmlformats.org/officeDocument/2006/relationships/hyperlink" Target="http://www.merseydeanery.nhs.uk/studyleave" TargetMode="External"/><Relationship Id="rId10" Type="http://schemas.openxmlformats.org/officeDocument/2006/relationships/hyperlink" Target="http://www.merseydeanery.nhs.uk/ltftt" TargetMode="External"/><Relationship Id="rId4" Type="http://schemas.openxmlformats.org/officeDocument/2006/relationships/hyperlink" Target="mailto:lead.emplyer@sthk.nhs.uk" TargetMode="External"/><Relationship Id="rId9" Type="http://schemas.openxmlformats.org/officeDocument/2006/relationships/hyperlink" Target="http://www.merseydeanery.nhs.uk/out-of-programme-experience"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www.gmc-uk.org/guidance/good_medical_practice/contents.asp" TargetMode="External"/><Relationship Id="rId7" Type="http://schemas.openxmlformats.org/officeDocument/2006/relationships/image" Target="../media/image8.png"/><Relationship Id="rId2" Type="http://schemas.openxmlformats.org/officeDocument/2006/relationships/hyperlink" Target="mailto:lead.employer@sthk.nhs.uk" TargetMode="External"/><Relationship Id="rId1" Type="http://schemas.openxmlformats.org/officeDocument/2006/relationships/slideLayout" Target="../slideLayouts/slideLayout12.xml"/><Relationship Id="rId6" Type="http://schemas.openxmlformats.org/officeDocument/2006/relationships/image" Target="../media/image6.emf"/><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mailto:leademployerpayroll@sthk.nhs.uk" TargetMode="External"/><Relationship Id="rId7" Type="http://schemas.openxmlformats.org/officeDocument/2006/relationships/image" Target="../media/image6.emf"/><Relationship Id="rId2" Type="http://schemas.openxmlformats.org/officeDocument/2006/relationships/hyperlink" Target="mailto:lead.employer@sthk.nhs.uk" TargetMode="External"/><Relationship Id="rId1" Type="http://schemas.openxmlformats.org/officeDocument/2006/relationships/slideLayout" Target="../slideLayouts/slideLayout12.xml"/><Relationship Id="rId6" Type="http://schemas.openxmlformats.org/officeDocument/2006/relationships/image" Target="../media/image9.png"/><Relationship Id="rId5" Type="http://schemas.openxmlformats.org/officeDocument/2006/relationships/hyperlink" Target="http://www.fideliti.co.uk/" TargetMode="External"/><Relationship Id="rId4" Type="http://schemas.openxmlformats.org/officeDocument/2006/relationships/hyperlink" Target="http://www.nhsbsa.nhs.uk/pension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casemanagers@oakdalegroup.co.uk" TargetMode="External"/><Relationship Id="rId2" Type="http://schemas.openxmlformats.org/officeDocument/2006/relationships/hyperlink" Target="mailto:well.being@sthk.nhs.uk" TargetMode="External"/><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10.png"/><Relationship Id="rId4" Type="http://schemas.openxmlformats.org/officeDocument/2006/relationships/hyperlink" Target="http://www.oakdalegroup.co.uk/"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www.bma.org.uk/" TargetMode="External"/><Relationship Id="rId13" Type="http://schemas.openxmlformats.org/officeDocument/2006/relationships/hyperlink" Target="mailto:well.being@sthk.nhs.uk" TargetMode="External"/><Relationship Id="rId18" Type="http://schemas.openxmlformats.org/officeDocument/2006/relationships/hyperlink" Target="http://www.cmft.nhs.uk/" TargetMode="External"/><Relationship Id="rId26" Type="http://schemas.openxmlformats.org/officeDocument/2006/relationships/hyperlink" Target="http://www.liverpoolwomens.nhs.uk/" TargetMode="External"/><Relationship Id="rId3" Type="http://schemas.openxmlformats.org/officeDocument/2006/relationships/hyperlink" Target="http://www.specialtytraining.hee.nhs.uk/" TargetMode="External"/><Relationship Id="rId21" Type="http://schemas.openxmlformats.org/officeDocument/2006/relationships/hyperlink" Target="http://www.coch.nhs.uk/" TargetMode="External"/><Relationship Id="rId34" Type="http://schemas.openxmlformats.org/officeDocument/2006/relationships/hyperlink" Target="http://www.warringtonandhaltonhospitals.nhs.uk/" TargetMode="External"/><Relationship Id="rId7" Type="http://schemas.openxmlformats.org/officeDocument/2006/relationships/hyperlink" Target="http://www.gdc-uk.org/" TargetMode="External"/><Relationship Id="rId12" Type="http://schemas.openxmlformats.org/officeDocument/2006/relationships/hyperlink" Target="mailto:lead.employer@sthk.nhs.uk" TargetMode="External"/><Relationship Id="rId17" Type="http://schemas.openxmlformats.org/officeDocument/2006/relationships/hyperlink" Target="http://www.alderhey.nhs.uk/" TargetMode="External"/><Relationship Id="rId25" Type="http://schemas.openxmlformats.org/officeDocument/2006/relationships/hyperlink" Target="http://www.lhch.nhs.uk/" TargetMode="External"/><Relationship Id="rId33" Type="http://schemas.openxmlformats.org/officeDocument/2006/relationships/hyperlink" Target="http://www.thewaltoncentre.nhs.uk/" TargetMode="External"/><Relationship Id="rId2" Type="http://schemas.openxmlformats.org/officeDocument/2006/relationships/hyperlink" Target="http://www.nw.hee.nhs.uk/" TargetMode="External"/><Relationship Id="rId16" Type="http://schemas.openxmlformats.org/officeDocument/2006/relationships/hyperlink" Target="http://www.aintreehospitals.nhs.uk/" TargetMode="External"/><Relationship Id="rId20" Type="http://schemas.openxmlformats.org/officeDocument/2006/relationships/hyperlink" Target="http://www.clatterbridgecc.nhs.uk/" TargetMode="External"/><Relationship Id="rId29" Type="http://schemas.openxmlformats.org/officeDocument/2006/relationships/hyperlink" Target="http://www.merseycare.nhs.uk/" TargetMode="External"/><Relationship Id="rId1" Type="http://schemas.openxmlformats.org/officeDocument/2006/relationships/slideLayout" Target="../slideLayouts/slideLayout12.xml"/><Relationship Id="rId6" Type="http://schemas.openxmlformats.org/officeDocument/2006/relationships/hyperlink" Target="http://www.gmc-uk.org/" TargetMode="External"/><Relationship Id="rId11" Type="http://schemas.openxmlformats.org/officeDocument/2006/relationships/image" Target="../media/image6.emf"/><Relationship Id="rId24" Type="http://schemas.openxmlformats.org/officeDocument/2006/relationships/hyperlink" Target="http://www.rlbuht.nhs.uk/" TargetMode="External"/><Relationship Id="rId32" Type="http://schemas.openxmlformats.org/officeDocument/2006/relationships/hyperlink" Target="http://www.sthk.nhs.uk/" TargetMode="External"/><Relationship Id="rId37" Type="http://schemas.openxmlformats.org/officeDocument/2006/relationships/image" Target="../media/image7.png"/><Relationship Id="rId5" Type="http://schemas.openxmlformats.org/officeDocument/2006/relationships/hyperlink" Target="http://www.nhsbsa.nhs.uk/pensions" TargetMode="External"/><Relationship Id="rId15" Type="http://schemas.openxmlformats.org/officeDocument/2006/relationships/hyperlink" Target="http://www.5boroughspartnership.nhs.uk/" TargetMode="External"/><Relationship Id="rId23" Type="http://schemas.openxmlformats.org/officeDocument/2006/relationships/hyperlink" Target="http://www.mcht.nhs.uk/" TargetMode="External"/><Relationship Id="rId28" Type="http://schemas.openxmlformats.org/officeDocument/2006/relationships/hyperlink" Target="http://www.mariecurie.org.uk/" TargetMode="External"/><Relationship Id="rId36" Type="http://schemas.openxmlformats.org/officeDocument/2006/relationships/hyperlink" Target="http://www.wuth.nhs.uk/" TargetMode="External"/><Relationship Id="rId10" Type="http://schemas.openxmlformats.org/officeDocument/2006/relationships/image" Target="../media/image5.jpeg"/><Relationship Id="rId19" Type="http://schemas.openxmlformats.org/officeDocument/2006/relationships/hyperlink" Target="http://www.cwp.nhs.uk/" TargetMode="External"/><Relationship Id="rId31" Type="http://schemas.openxmlformats.org/officeDocument/2006/relationships/hyperlink" Target="http://www.southportandormskirk.nhs.uk/" TargetMode="External"/><Relationship Id="rId4" Type="http://schemas.openxmlformats.org/officeDocument/2006/relationships/hyperlink" Target="http://www.nhsemployers.org/" TargetMode="External"/><Relationship Id="rId9" Type="http://schemas.openxmlformats.org/officeDocument/2006/relationships/image" Target="../media/image4.jpeg"/><Relationship Id="rId14" Type="http://schemas.openxmlformats.org/officeDocument/2006/relationships/hyperlink" Target="mailto:leademployerpayroll@sthk.nhs.uk" TargetMode="External"/><Relationship Id="rId22" Type="http://schemas.openxmlformats.org/officeDocument/2006/relationships/hyperlink" Target="http://www.wales.nhs.uk/" TargetMode="External"/><Relationship Id="rId27" Type="http://schemas.openxmlformats.org/officeDocument/2006/relationships/hyperlink" Target="http://www.eastcheshire.nhs.uk/" TargetMode="External"/><Relationship Id="rId30" Type="http://schemas.openxmlformats.org/officeDocument/2006/relationships/hyperlink" Target="http://www.gov.im/categories/health-and-wellbeing/hospitals-and-emergency-treatment/noble's-hospital" TargetMode="External"/><Relationship Id="rId35" Type="http://schemas.openxmlformats.org/officeDocument/2006/relationships/hyperlink" Target="http://www.wiganleigh.nhs.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594089" y="2175124"/>
            <a:ext cx="22394488" cy="3596978"/>
          </a:xfrm>
        </p:spPr>
        <p:txBody>
          <a:bodyPr>
            <a:scene3d>
              <a:camera prst="orthographicFront"/>
              <a:lightRig rig="threePt" dir="t"/>
            </a:scene3d>
            <a:sp3d extrusionH="57150">
              <a:bevelT w="38100" h="38100"/>
            </a:sp3d>
          </a:bodyPr>
          <a:lstStyle/>
          <a:p>
            <a:r>
              <a:rPr lang="en-GB" sz="18000" b="1" dirty="0">
                <a:ln w="10541" cmpd="sng">
                  <a:solidFill>
                    <a:schemeClr val="accent1">
                      <a:lumMod val="75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Information Pack for </a:t>
            </a:r>
            <a:r>
              <a:rPr lang="en-GB" sz="18000" b="1" dirty="0" smtClean="0">
                <a:ln w="10541" cmpd="sng">
                  <a:solidFill>
                    <a:schemeClr val="accent1">
                      <a:lumMod val="75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Doctors in Training</a:t>
            </a:r>
            <a:endParaRPr lang="en-GB" sz="18000" b="1" dirty="0">
              <a:ln w="10541" cmpd="sng">
                <a:solidFill>
                  <a:schemeClr val="accent1">
                    <a:lumMod val="75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grpSp>
        <p:nvGrpSpPr>
          <p:cNvPr id="7" name="Group 6"/>
          <p:cNvGrpSpPr/>
          <p:nvPr/>
        </p:nvGrpSpPr>
        <p:grpSpPr>
          <a:xfrm>
            <a:off x="976464" y="2077471"/>
            <a:ext cx="11755261" cy="3541068"/>
            <a:chOff x="976464" y="2077471"/>
            <a:chExt cx="11755261" cy="3541068"/>
          </a:xfrm>
        </p:grpSpPr>
        <p:pic>
          <p:nvPicPr>
            <p:cNvPr id="8" name="Picture 7" descr="MPj0385810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6464" y="2077471"/>
              <a:ext cx="2282825" cy="3496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9" name="Picture 16" descr="MPj0305704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71340" y="2175124"/>
              <a:ext cx="2909888" cy="34434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10" name="Picture 55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40516" y="2175124"/>
              <a:ext cx="5191209" cy="3443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1" name="Rectangle 3"/>
          <p:cNvSpPr>
            <a:spLocks noGrp="1" noChangeArrowheads="1"/>
          </p:cNvSpPr>
          <p:nvPr>
            <p:ph type="subTitle" idx="1"/>
          </p:nvPr>
        </p:nvSpPr>
        <p:spPr>
          <a:xfrm>
            <a:off x="26611312" y="6988613"/>
            <a:ext cx="11088687" cy="26930350"/>
          </a:xfrm>
          <a:noFill/>
          <a:ln>
            <a:noFill/>
          </a:ln>
        </p:spPr>
        <p:txBody>
          <a:bodyPr lIns="91440" tIns="45720" rIns="91440" bIns="45720">
            <a:normAutofit/>
          </a:bodyPr>
          <a:lstStyle/>
          <a:p>
            <a:pPr marL="0" indent="0" algn="ctr">
              <a:spcBef>
                <a:spcPct val="0"/>
              </a:spcBef>
              <a:spcAft>
                <a:spcPct val="65000"/>
              </a:spcAft>
              <a:buFontTx/>
              <a:buNone/>
            </a:pPr>
            <a:r>
              <a:rPr lang="en-GB" sz="10300" b="1" dirty="0" smtClean="0">
                <a:solidFill>
                  <a:schemeClr val="accent5">
                    <a:lumMod val="25000"/>
                  </a:schemeClr>
                </a:solidFill>
              </a:rPr>
              <a:t/>
            </a:r>
            <a:br>
              <a:rPr lang="en-GB" sz="10300" b="1" dirty="0" smtClean="0">
                <a:solidFill>
                  <a:schemeClr val="accent5">
                    <a:lumMod val="25000"/>
                  </a:schemeClr>
                </a:solidFill>
              </a:rPr>
            </a:br>
            <a:endParaRPr lang="en-GB" sz="4400" dirty="0" smtClean="0">
              <a:solidFill>
                <a:schemeClr val="accent5">
                  <a:lumMod val="25000"/>
                </a:schemeClr>
              </a:solidFill>
            </a:endParaRPr>
          </a:p>
          <a:p>
            <a:pPr algn="just"/>
            <a:r>
              <a:rPr lang="en-GB" sz="4400" dirty="0" smtClean="0">
                <a:solidFill>
                  <a:schemeClr val="accent5">
                    <a:lumMod val="25000"/>
                  </a:schemeClr>
                </a:solidFill>
              </a:rPr>
              <a:t>If </a:t>
            </a:r>
            <a:r>
              <a:rPr lang="en-GB" sz="4400" dirty="0">
                <a:solidFill>
                  <a:schemeClr val="accent5">
                    <a:lumMod val="25000"/>
                  </a:schemeClr>
                </a:solidFill>
              </a:rPr>
              <a:t>you have any questions or if there is anything </a:t>
            </a:r>
            <a:r>
              <a:rPr lang="en-GB" sz="4400" dirty="0" smtClean="0">
                <a:solidFill>
                  <a:schemeClr val="accent5">
                    <a:lumMod val="25000"/>
                  </a:schemeClr>
                </a:solidFill>
              </a:rPr>
              <a:t>a member </a:t>
            </a:r>
            <a:r>
              <a:rPr lang="en-GB" sz="4400" dirty="0">
                <a:solidFill>
                  <a:schemeClr val="accent5">
                    <a:lumMod val="25000"/>
                  </a:schemeClr>
                </a:solidFill>
              </a:rPr>
              <a:t>of the </a:t>
            </a:r>
            <a:r>
              <a:rPr lang="en-GB" sz="4400" dirty="0" smtClean="0">
                <a:solidFill>
                  <a:schemeClr val="accent5">
                    <a:lumMod val="25000"/>
                  </a:schemeClr>
                </a:solidFill>
              </a:rPr>
              <a:t>team </a:t>
            </a:r>
            <a:r>
              <a:rPr lang="en-GB" sz="4400" dirty="0">
                <a:solidFill>
                  <a:schemeClr val="accent5">
                    <a:lumMod val="25000"/>
                  </a:schemeClr>
                </a:solidFill>
              </a:rPr>
              <a:t>can do to assist you, please let us know. We will be happy to help</a:t>
            </a:r>
            <a:r>
              <a:rPr lang="en-GB" sz="4400" dirty="0" smtClean="0">
                <a:solidFill>
                  <a:schemeClr val="accent5">
                    <a:lumMod val="25000"/>
                  </a:schemeClr>
                </a:solidFill>
              </a:rPr>
              <a:t>.</a:t>
            </a:r>
          </a:p>
          <a:p>
            <a:pPr algn="just"/>
            <a:endParaRPr lang="en-GB" sz="4400" dirty="0">
              <a:solidFill>
                <a:schemeClr val="accent5">
                  <a:lumMod val="25000"/>
                </a:schemeClr>
              </a:solidFill>
            </a:endParaRPr>
          </a:p>
          <a:p>
            <a:pPr lvl="0"/>
            <a:r>
              <a:rPr lang="en-GB" sz="4400" b="1" dirty="0">
                <a:solidFill>
                  <a:srgbClr val="DAEDEF">
                    <a:lumMod val="25000"/>
                  </a:srgbClr>
                </a:solidFill>
              </a:rPr>
              <a:t>Lead Employer Services</a:t>
            </a:r>
          </a:p>
          <a:p>
            <a:pPr lvl="0"/>
            <a:r>
              <a:rPr lang="en-GB" sz="4400" dirty="0">
                <a:solidFill>
                  <a:srgbClr val="DAEDEF">
                    <a:lumMod val="25000"/>
                  </a:srgbClr>
                </a:solidFill>
              </a:rPr>
              <a:t>St Helen’s  &amp; Knowsley </a:t>
            </a:r>
            <a:r>
              <a:rPr lang="en-GB" sz="4400" dirty="0" smtClean="0">
                <a:solidFill>
                  <a:srgbClr val="DAEDEF">
                    <a:lumMod val="25000"/>
                  </a:srgbClr>
                </a:solidFill>
              </a:rPr>
              <a:t>Teaching Hospitals </a:t>
            </a:r>
            <a:br>
              <a:rPr lang="en-GB" sz="4400" dirty="0" smtClean="0">
                <a:solidFill>
                  <a:srgbClr val="DAEDEF">
                    <a:lumMod val="25000"/>
                  </a:srgbClr>
                </a:solidFill>
              </a:rPr>
            </a:br>
            <a:r>
              <a:rPr lang="en-GB" sz="4400" dirty="0" smtClean="0">
                <a:solidFill>
                  <a:srgbClr val="DAEDEF">
                    <a:lumMod val="25000"/>
                  </a:srgbClr>
                </a:solidFill>
              </a:rPr>
              <a:t>NHS </a:t>
            </a:r>
            <a:r>
              <a:rPr lang="en-GB" sz="4400" dirty="0">
                <a:solidFill>
                  <a:srgbClr val="DAEDEF">
                    <a:lumMod val="25000"/>
                  </a:srgbClr>
                </a:solidFill>
              </a:rPr>
              <a:t>Trust</a:t>
            </a:r>
            <a:br>
              <a:rPr lang="en-GB" sz="4400" dirty="0">
                <a:solidFill>
                  <a:srgbClr val="DAEDEF">
                    <a:lumMod val="25000"/>
                  </a:srgbClr>
                </a:solidFill>
              </a:rPr>
            </a:br>
            <a:r>
              <a:rPr lang="en-GB" sz="4400" dirty="0">
                <a:solidFill>
                  <a:srgbClr val="DAEDEF">
                    <a:lumMod val="25000"/>
                  </a:srgbClr>
                </a:solidFill>
              </a:rPr>
              <a:t>Lower </a:t>
            </a:r>
            <a:r>
              <a:rPr lang="en-GB" sz="4400" dirty="0" smtClean="0">
                <a:solidFill>
                  <a:srgbClr val="DAEDEF">
                    <a:lumMod val="25000"/>
                  </a:srgbClr>
                </a:solidFill>
              </a:rPr>
              <a:t>Ground </a:t>
            </a:r>
            <a:r>
              <a:rPr lang="en-GB" sz="4400" dirty="0">
                <a:solidFill>
                  <a:srgbClr val="DAEDEF">
                    <a:lumMod val="25000"/>
                  </a:srgbClr>
                </a:solidFill>
              </a:rPr>
              <a:t>1</a:t>
            </a:r>
            <a:br>
              <a:rPr lang="en-GB" sz="4400" dirty="0">
                <a:solidFill>
                  <a:srgbClr val="DAEDEF">
                    <a:lumMod val="25000"/>
                  </a:srgbClr>
                </a:solidFill>
              </a:rPr>
            </a:br>
            <a:r>
              <a:rPr lang="en-GB" sz="4400" dirty="0">
                <a:solidFill>
                  <a:srgbClr val="DAEDEF">
                    <a:lumMod val="25000"/>
                  </a:srgbClr>
                </a:solidFill>
              </a:rPr>
              <a:t>Nightingale House</a:t>
            </a:r>
          </a:p>
          <a:p>
            <a:pPr lvl="0"/>
            <a:r>
              <a:rPr lang="en-GB" sz="4400" dirty="0">
                <a:solidFill>
                  <a:srgbClr val="DAEDEF">
                    <a:lumMod val="25000"/>
                  </a:srgbClr>
                </a:solidFill>
              </a:rPr>
              <a:t>Whiston Hospital</a:t>
            </a:r>
          </a:p>
          <a:p>
            <a:pPr lvl="0"/>
            <a:r>
              <a:rPr lang="en-GB" sz="4400" dirty="0">
                <a:solidFill>
                  <a:srgbClr val="DAEDEF">
                    <a:lumMod val="25000"/>
                  </a:srgbClr>
                </a:solidFill>
              </a:rPr>
              <a:t>Warrington Road</a:t>
            </a:r>
            <a:br>
              <a:rPr lang="en-GB" sz="4400" dirty="0">
                <a:solidFill>
                  <a:srgbClr val="DAEDEF">
                    <a:lumMod val="25000"/>
                  </a:srgbClr>
                </a:solidFill>
              </a:rPr>
            </a:br>
            <a:r>
              <a:rPr lang="en-GB" sz="4400" dirty="0">
                <a:solidFill>
                  <a:srgbClr val="DAEDEF">
                    <a:lumMod val="25000"/>
                  </a:srgbClr>
                </a:solidFill>
              </a:rPr>
              <a:t>Prescot</a:t>
            </a:r>
            <a:br>
              <a:rPr lang="en-GB" sz="4400" dirty="0">
                <a:solidFill>
                  <a:srgbClr val="DAEDEF">
                    <a:lumMod val="25000"/>
                  </a:srgbClr>
                </a:solidFill>
              </a:rPr>
            </a:br>
            <a:r>
              <a:rPr lang="en-GB" sz="4400" dirty="0">
                <a:solidFill>
                  <a:srgbClr val="DAEDEF">
                    <a:lumMod val="25000"/>
                  </a:srgbClr>
                </a:solidFill>
              </a:rPr>
              <a:t>L35 5DR</a:t>
            </a:r>
          </a:p>
          <a:p>
            <a:pPr lvl="0"/>
            <a:endParaRPr lang="en-GB" sz="4400" dirty="0">
              <a:solidFill>
                <a:srgbClr val="DAEDEF">
                  <a:lumMod val="25000"/>
                </a:srgbClr>
              </a:solidFill>
            </a:endParaRPr>
          </a:p>
          <a:p>
            <a:pPr lvl="0"/>
            <a:r>
              <a:rPr lang="en-GB" sz="4400" dirty="0">
                <a:solidFill>
                  <a:srgbClr val="DAEDEF">
                    <a:lumMod val="25000"/>
                  </a:srgbClr>
                </a:solidFill>
              </a:rPr>
              <a:t>Tel: 0151 </a:t>
            </a:r>
            <a:r>
              <a:rPr lang="en-GB" sz="4400" dirty="0" smtClean="0">
                <a:solidFill>
                  <a:srgbClr val="DAEDEF">
                    <a:lumMod val="25000"/>
                  </a:srgbClr>
                </a:solidFill>
              </a:rPr>
              <a:t>290 4186 / 430 7674 / 430 </a:t>
            </a:r>
            <a:r>
              <a:rPr lang="en-GB" sz="4400" dirty="0">
                <a:solidFill>
                  <a:srgbClr val="DAEDEF">
                    <a:lumMod val="25000"/>
                  </a:srgbClr>
                </a:solidFill>
              </a:rPr>
              <a:t> </a:t>
            </a:r>
            <a:r>
              <a:rPr lang="en-GB" sz="4400" dirty="0" smtClean="0">
                <a:solidFill>
                  <a:srgbClr val="DAEDEF">
                    <a:lumMod val="25000"/>
                  </a:srgbClr>
                </a:solidFill>
              </a:rPr>
              <a:t>7675 /  478 7672</a:t>
            </a:r>
            <a:endParaRPr lang="en-GB" sz="4400" dirty="0">
              <a:solidFill>
                <a:srgbClr val="DAEDEF">
                  <a:lumMod val="25000"/>
                </a:srgbClr>
              </a:solidFill>
            </a:endParaRPr>
          </a:p>
          <a:p>
            <a:pPr lvl="0"/>
            <a:r>
              <a:rPr lang="en-GB" sz="4400" dirty="0" smtClean="0">
                <a:solidFill>
                  <a:srgbClr val="DAEDEF">
                    <a:lumMod val="25000"/>
                  </a:srgbClr>
                </a:solidFill>
              </a:rPr>
              <a:t>e-mail</a:t>
            </a:r>
            <a:r>
              <a:rPr lang="en-GB" sz="4400" dirty="0">
                <a:solidFill>
                  <a:srgbClr val="DAEDEF">
                    <a:lumMod val="25000"/>
                  </a:srgbClr>
                </a:solidFill>
              </a:rPr>
              <a:t>: </a:t>
            </a:r>
            <a:r>
              <a:rPr lang="en-GB" sz="4400" dirty="0">
                <a:solidFill>
                  <a:srgbClr val="DAEDEF">
                    <a:lumMod val="25000"/>
                  </a:srgbClr>
                </a:solidFill>
                <a:hlinkClick r:id="rId5"/>
              </a:rPr>
              <a:t>lead.employer@sthk.nhs.uk</a:t>
            </a:r>
            <a:endParaRPr lang="en-GB" sz="4400" dirty="0">
              <a:solidFill>
                <a:srgbClr val="DAEDEF">
                  <a:lumMod val="25000"/>
                </a:srgbClr>
              </a:solidFill>
            </a:endParaRPr>
          </a:p>
          <a:p>
            <a:pPr algn="just"/>
            <a:endParaRPr lang="en-GB" sz="4400" dirty="0">
              <a:solidFill>
                <a:schemeClr val="accent5">
                  <a:lumMod val="25000"/>
                </a:schemeClr>
              </a:solidFill>
            </a:endParaRPr>
          </a:p>
          <a:p>
            <a:pPr algn="just"/>
            <a:endParaRPr lang="en-GB" sz="4400" dirty="0">
              <a:solidFill>
                <a:schemeClr val="accent5">
                  <a:lumMod val="25000"/>
                </a:schemeClr>
              </a:solidFill>
            </a:endParaRPr>
          </a:p>
          <a:p>
            <a:pPr algn="just"/>
            <a:r>
              <a:rPr lang="en-GB" sz="4400" dirty="0" smtClean="0">
                <a:solidFill>
                  <a:schemeClr val="accent5">
                    <a:lumMod val="25000"/>
                  </a:schemeClr>
                </a:solidFill>
              </a:rPr>
              <a:t>This information pack includes details you may want to know such as pay dates and leave entitlements, as well as introducing you to some of the </a:t>
            </a:r>
            <a:r>
              <a:rPr lang="en-GB" sz="4400" dirty="0">
                <a:solidFill>
                  <a:schemeClr val="accent5">
                    <a:lumMod val="25000"/>
                  </a:schemeClr>
                </a:solidFill>
              </a:rPr>
              <a:t>services provided by the Lead Employer </a:t>
            </a:r>
            <a:r>
              <a:rPr lang="en-GB" sz="4400" dirty="0" smtClean="0">
                <a:solidFill>
                  <a:schemeClr val="accent5">
                    <a:lumMod val="25000"/>
                  </a:schemeClr>
                </a:solidFill>
              </a:rPr>
              <a:t>Service – including an Employee Assistance Programme and HR Direct. </a:t>
            </a:r>
          </a:p>
          <a:p>
            <a:pPr algn="just"/>
            <a:endParaRPr lang="en-GB" sz="4400" dirty="0" smtClean="0">
              <a:solidFill>
                <a:schemeClr val="accent5">
                  <a:lumMod val="25000"/>
                </a:schemeClr>
              </a:solidFill>
            </a:endParaRPr>
          </a:p>
          <a:p>
            <a:pPr marL="0" indent="0" algn="l">
              <a:lnSpc>
                <a:spcPct val="115000"/>
              </a:lnSpc>
              <a:spcBef>
                <a:spcPct val="0"/>
              </a:spcBef>
              <a:spcAft>
                <a:spcPct val="75000"/>
              </a:spcAft>
              <a:buFontTx/>
              <a:buNone/>
            </a:pPr>
            <a:r>
              <a:rPr lang="en-GB" sz="4400" dirty="0" smtClean="0">
                <a:solidFill>
                  <a:schemeClr val="accent5">
                    <a:lumMod val="25000"/>
                  </a:schemeClr>
                </a:solidFill>
              </a:rPr>
              <a:t>We wish you the very best,</a:t>
            </a:r>
            <a:br>
              <a:rPr lang="en-GB" sz="4400" dirty="0" smtClean="0">
                <a:solidFill>
                  <a:schemeClr val="accent5">
                    <a:lumMod val="25000"/>
                  </a:schemeClr>
                </a:solidFill>
              </a:rPr>
            </a:br>
            <a:r>
              <a:rPr lang="en-GB" sz="4400" dirty="0" smtClean="0">
                <a:solidFill>
                  <a:schemeClr val="accent5">
                    <a:lumMod val="25000"/>
                  </a:schemeClr>
                </a:solidFill>
              </a:rPr>
              <a:t>Lead Employer Services Team</a:t>
            </a:r>
          </a:p>
          <a:p>
            <a:pPr marL="0" indent="0" algn="l">
              <a:lnSpc>
                <a:spcPct val="115000"/>
              </a:lnSpc>
              <a:spcBef>
                <a:spcPct val="0"/>
              </a:spcBef>
              <a:spcAft>
                <a:spcPct val="75000"/>
              </a:spcAft>
              <a:buFontTx/>
              <a:buNone/>
            </a:pPr>
            <a:r>
              <a:rPr lang="en-GB" sz="4400" dirty="0" smtClean="0">
                <a:solidFill>
                  <a:schemeClr val="accent5">
                    <a:lumMod val="25000"/>
                  </a:schemeClr>
                </a:solidFill>
              </a:rPr>
              <a:t>April 2015</a:t>
            </a:r>
          </a:p>
          <a:p>
            <a:pPr marL="0" indent="0">
              <a:lnSpc>
                <a:spcPct val="115000"/>
              </a:lnSpc>
              <a:spcBef>
                <a:spcPct val="0"/>
              </a:spcBef>
              <a:spcAft>
                <a:spcPct val="75000"/>
              </a:spcAft>
              <a:buFontTx/>
              <a:buNone/>
            </a:pPr>
            <a:endParaRPr lang="en-GB" sz="4400" dirty="0">
              <a:solidFill>
                <a:schemeClr val="accent5">
                  <a:lumMod val="25000"/>
                </a:schemeClr>
              </a:solidFill>
            </a:endParaRPr>
          </a:p>
          <a:p>
            <a:pPr marL="0" indent="0" algn="l">
              <a:lnSpc>
                <a:spcPct val="115000"/>
              </a:lnSpc>
              <a:spcBef>
                <a:spcPct val="0"/>
              </a:spcBef>
              <a:spcAft>
                <a:spcPct val="75000"/>
              </a:spcAft>
              <a:buFontTx/>
              <a:buNone/>
            </a:pPr>
            <a:endParaRPr lang="en-GB" sz="4400" dirty="0">
              <a:solidFill>
                <a:schemeClr val="accent5">
                  <a:lumMod val="25000"/>
                </a:schemeClr>
              </a:solidFill>
            </a:endParaRPr>
          </a:p>
        </p:txBody>
      </p:sp>
      <p:sp>
        <p:nvSpPr>
          <p:cNvPr id="12" name="Text Box 60"/>
          <p:cNvSpPr txBox="1">
            <a:spLocks noChangeArrowheads="1"/>
          </p:cNvSpPr>
          <p:nvPr/>
        </p:nvSpPr>
        <p:spPr bwMode="auto">
          <a:xfrm>
            <a:off x="14513968" y="8667951"/>
            <a:ext cx="10657184" cy="220781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6288088">
              <a:spcBef>
                <a:spcPct val="0"/>
              </a:spcBef>
              <a:defRPr sz="2400">
                <a:solidFill>
                  <a:schemeClr val="tx1"/>
                </a:solidFill>
                <a:latin typeface="Times New Roman" pitchFamily="18" charset="0"/>
              </a:defRPr>
            </a:lvl1pPr>
            <a:lvl2pPr marL="2424113" defTabSz="6288088">
              <a:spcBef>
                <a:spcPct val="0"/>
              </a:spcBef>
              <a:defRPr sz="2400">
                <a:solidFill>
                  <a:schemeClr val="tx1"/>
                </a:solidFill>
                <a:latin typeface="Times New Roman" pitchFamily="18" charset="0"/>
              </a:defRPr>
            </a:lvl2pPr>
            <a:lvl3pPr marL="2538413" defTabSz="6288088">
              <a:spcBef>
                <a:spcPct val="0"/>
              </a:spcBef>
              <a:defRPr sz="2400">
                <a:solidFill>
                  <a:schemeClr val="tx1"/>
                </a:solidFill>
                <a:latin typeface="Times New Roman" pitchFamily="18" charset="0"/>
              </a:defRPr>
            </a:lvl3pPr>
            <a:lvl4pPr marL="2652713" defTabSz="6288088">
              <a:spcBef>
                <a:spcPct val="0"/>
              </a:spcBef>
              <a:defRPr sz="2400">
                <a:solidFill>
                  <a:schemeClr val="tx1"/>
                </a:solidFill>
                <a:latin typeface="Times New Roman" pitchFamily="18" charset="0"/>
              </a:defRPr>
            </a:lvl4pPr>
            <a:lvl5pPr marL="2767013" defTabSz="6288088">
              <a:spcBef>
                <a:spcPct val="0"/>
              </a:spcBef>
              <a:defRPr sz="2400">
                <a:solidFill>
                  <a:schemeClr val="tx1"/>
                </a:solidFill>
                <a:latin typeface="Times New Roman" pitchFamily="18" charset="0"/>
              </a:defRPr>
            </a:lvl5pPr>
            <a:lvl6pPr marL="3224213" defTabSz="6288088" eaLnBrk="0" fontAlgn="base" hangingPunct="0">
              <a:spcBef>
                <a:spcPct val="0"/>
              </a:spcBef>
              <a:spcAft>
                <a:spcPct val="0"/>
              </a:spcAft>
              <a:defRPr sz="2400">
                <a:solidFill>
                  <a:schemeClr val="tx1"/>
                </a:solidFill>
                <a:latin typeface="Times New Roman" pitchFamily="18" charset="0"/>
              </a:defRPr>
            </a:lvl6pPr>
            <a:lvl7pPr marL="3681413" defTabSz="6288088" eaLnBrk="0" fontAlgn="base" hangingPunct="0">
              <a:spcBef>
                <a:spcPct val="0"/>
              </a:spcBef>
              <a:spcAft>
                <a:spcPct val="0"/>
              </a:spcAft>
              <a:defRPr sz="2400">
                <a:solidFill>
                  <a:schemeClr val="tx1"/>
                </a:solidFill>
                <a:latin typeface="Times New Roman" pitchFamily="18" charset="0"/>
              </a:defRPr>
            </a:lvl7pPr>
            <a:lvl8pPr marL="4138613" defTabSz="6288088" eaLnBrk="0" fontAlgn="base" hangingPunct="0">
              <a:spcBef>
                <a:spcPct val="0"/>
              </a:spcBef>
              <a:spcAft>
                <a:spcPct val="0"/>
              </a:spcAft>
              <a:defRPr sz="2400">
                <a:solidFill>
                  <a:schemeClr val="tx1"/>
                </a:solidFill>
                <a:latin typeface="Times New Roman" pitchFamily="18" charset="0"/>
              </a:defRPr>
            </a:lvl8pPr>
            <a:lvl9pPr marL="4595813" defTabSz="6288088" eaLnBrk="0" fontAlgn="base" hangingPunct="0">
              <a:spcBef>
                <a:spcPct val="0"/>
              </a:spcBef>
              <a:spcAft>
                <a:spcPct val="0"/>
              </a:spcAft>
              <a:defRPr sz="2400">
                <a:solidFill>
                  <a:schemeClr val="tx1"/>
                </a:solidFill>
                <a:latin typeface="Times New Roman" pitchFamily="18" charset="0"/>
              </a:defRPr>
            </a:lvl9pPr>
          </a:lstStyle>
          <a:p>
            <a:pPr marL="0" indent="0">
              <a:buNone/>
            </a:pPr>
            <a:r>
              <a:rPr lang="en-GB" sz="5400" b="1" dirty="0" smtClean="0">
                <a:solidFill>
                  <a:schemeClr val="accent5">
                    <a:lumMod val="25000"/>
                  </a:schemeClr>
                </a:solidFill>
                <a:latin typeface="+mn-lt"/>
              </a:rPr>
              <a:t>Welcome note</a:t>
            </a:r>
          </a:p>
          <a:p>
            <a:pPr marL="0" indent="0">
              <a:buNone/>
            </a:pPr>
            <a:endParaRPr lang="en-GB" sz="4400" b="1" dirty="0">
              <a:solidFill>
                <a:schemeClr val="accent5">
                  <a:lumMod val="25000"/>
                </a:schemeClr>
              </a:solidFill>
              <a:latin typeface="+mn-lt"/>
            </a:endParaRPr>
          </a:p>
          <a:p>
            <a:pPr marL="0" indent="0">
              <a:buNone/>
            </a:pPr>
            <a:endParaRPr lang="en-GB" sz="4400" b="1" dirty="0" smtClean="0">
              <a:solidFill>
                <a:schemeClr val="accent5">
                  <a:lumMod val="25000"/>
                </a:schemeClr>
              </a:solidFill>
              <a:latin typeface="+mn-lt"/>
            </a:endParaRPr>
          </a:p>
          <a:p>
            <a:pPr marL="0" indent="0">
              <a:buNone/>
            </a:pPr>
            <a:r>
              <a:rPr lang="en-GB" sz="4400" b="1" dirty="0" smtClean="0">
                <a:solidFill>
                  <a:schemeClr val="accent5">
                    <a:lumMod val="25000"/>
                  </a:schemeClr>
                </a:solidFill>
                <a:latin typeface="+mn-lt"/>
              </a:rPr>
              <a:t>Dear trainees,</a:t>
            </a:r>
          </a:p>
          <a:p>
            <a:pPr marL="0" indent="0">
              <a:buNone/>
            </a:pPr>
            <a:endParaRPr lang="en-GB" sz="4400" dirty="0">
              <a:solidFill>
                <a:schemeClr val="accent5">
                  <a:lumMod val="25000"/>
                </a:schemeClr>
              </a:solidFill>
              <a:latin typeface="+mn-lt"/>
            </a:endParaRPr>
          </a:p>
          <a:p>
            <a:pPr marL="0" indent="0">
              <a:buNone/>
            </a:pPr>
            <a:r>
              <a:rPr lang="en-GB" sz="4400" dirty="0">
                <a:solidFill>
                  <a:schemeClr val="accent5">
                    <a:lumMod val="25000"/>
                  </a:schemeClr>
                </a:solidFill>
                <a:latin typeface="+mn-lt"/>
              </a:rPr>
              <a:t>Congratulations and welcome to the </a:t>
            </a:r>
            <a:r>
              <a:rPr lang="en-GB" sz="4400" dirty="0" smtClean="0">
                <a:solidFill>
                  <a:schemeClr val="accent5">
                    <a:lumMod val="25000"/>
                  </a:schemeClr>
                </a:solidFill>
                <a:latin typeface="+mn-lt"/>
              </a:rPr>
              <a:t>Lead Employer Service and HENW -Mersey.</a:t>
            </a:r>
          </a:p>
          <a:p>
            <a:pPr marL="0" indent="0">
              <a:buNone/>
            </a:pPr>
            <a:endParaRPr lang="en-GB" sz="4400" dirty="0" smtClean="0">
              <a:solidFill>
                <a:schemeClr val="accent5">
                  <a:lumMod val="25000"/>
                </a:schemeClr>
              </a:solidFill>
              <a:latin typeface="+mn-lt"/>
            </a:endParaRPr>
          </a:p>
          <a:p>
            <a:pPr marL="0" indent="0">
              <a:buNone/>
            </a:pPr>
            <a:r>
              <a:rPr lang="en-GB" sz="4400" b="1" dirty="0">
                <a:solidFill>
                  <a:schemeClr val="accent5">
                    <a:lumMod val="25000"/>
                  </a:schemeClr>
                </a:solidFill>
                <a:latin typeface="+mn-lt"/>
              </a:rPr>
              <a:t>About Us</a:t>
            </a:r>
          </a:p>
          <a:p>
            <a:pPr marL="0" indent="0" algn="just">
              <a:buNone/>
            </a:pPr>
            <a:r>
              <a:rPr lang="en-GB" sz="4400" dirty="0" smtClean="0">
                <a:solidFill>
                  <a:schemeClr val="accent5">
                    <a:lumMod val="25000"/>
                  </a:schemeClr>
                </a:solidFill>
                <a:latin typeface="+mn-lt"/>
              </a:rPr>
              <a:t>The </a:t>
            </a:r>
            <a:r>
              <a:rPr lang="en-GB" sz="4400" dirty="0">
                <a:solidFill>
                  <a:schemeClr val="accent5">
                    <a:lumMod val="25000"/>
                  </a:schemeClr>
                </a:solidFill>
                <a:latin typeface="+mn-lt"/>
              </a:rPr>
              <a:t>Lead Employer Team at St Helens &amp; Knowsley </a:t>
            </a:r>
            <a:r>
              <a:rPr lang="en-GB" sz="4400" dirty="0" smtClean="0">
                <a:solidFill>
                  <a:schemeClr val="accent5">
                    <a:lumMod val="25000"/>
                  </a:schemeClr>
                </a:solidFill>
                <a:latin typeface="+mn-lt"/>
              </a:rPr>
              <a:t>Teaching Hospitals </a:t>
            </a:r>
            <a:r>
              <a:rPr lang="en-GB" sz="4400" dirty="0">
                <a:solidFill>
                  <a:schemeClr val="accent5">
                    <a:lumMod val="25000"/>
                  </a:schemeClr>
                </a:solidFill>
                <a:latin typeface="+mn-lt"/>
              </a:rPr>
              <a:t>NHS Trust is your employer during your training period with </a:t>
            </a:r>
            <a:r>
              <a:rPr lang="en-GB" sz="4400" dirty="0" smtClean="0">
                <a:solidFill>
                  <a:schemeClr val="accent5">
                    <a:lumMod val="25000"/>
                  </a:schemeClr>
                </a:solidFill>
                <a:latin typeface="+mn-lt"/>
              </a:rPr>
              <a:t> Health Education North West (HENW) Mersey </a:t>
            </a:r>
            <a:endParaRPr lang="en-GB" sz="4400" dirty="0">
              <a:solidFill>
                <a:schemeClr val="accent5">
                  <a:lumMod val="25000"/>
                </a:schemeClr>
              </a:solidFill>
              <a:latin typeface="+mn-lt"/>
            </a:endParaRPr>
          </a:p>
          <a:p>
            <a:pPr algn="just"/>
            <a:endParaRPr lang="en-GB" sz="4400" dirty="0">
              <a:solidFill>
                <a:schemeClr val="accent5">
                  <a:lumMod val="25000"/>
                </a:schemeClr>
              </a:solidFill>
              <a:latin typeface="+mn-lt"/>
            </a:endParaRPr>
          </a:p>
          <a:p>
            <a:pPr marL="0" indent="0" algn="just">
              <a:buNone/>
            </a:pPr>
            <a:r>
              <a:rPr lang="en-GB" sz="4400" dirty="0">
                <a:solidFill>
                  <a:schemeClr val="accent5">
                    <a:lumMod val="25000"/>
                  </a:schemeClr>
                </a:solidFill>
                <a:latin typeface="+mn-lt"/>
              </a:rPr>
              <a:t>We provide payroll, recruitment and selection, administration, occupational health services and human resource advice on the following: </a:t>
            </a:r>
          </a:p>
          <a:p>
            <a:pPr marL="0" indent="0" algn="just">
              <a:buNone/>
            </a:pPr>
            <a:endParaRPr lang="en-GB" sz="4400" dirty="0">
              <a:solidFill>
                <a:schemeClr val="accent5">
                  <a:lumMod val="25000"/>
                </a:schemeClr>
              </a:solidFill>
              <a:latin typeface="+mn-lt"/>
            </a:endParaRPr>
          </a:p>
          <a:p>
            <a:pPr marL="792000" lvl="0" algn="just">
              <a:buFont typeface="Wingdings" pitchFamily="2" charset="2"/>
              <a:buChar char="Ø"/>
            </a:pPr>
            <a:r>
              <a:rPr lang="en-GB" sz="4400" dirty="0">
                <a:solidFill>
                  <a:schemeClr val="accent5">
                    <a:lumMod val="25000"/>
                  </a:schemeClr>
                </a:solidFill>
                <a:latin typeface="+mn-lt"/>
              </a:rPr>
              <a:t>Recruitment and </a:t>
            </a:r>
            <a:r>
              <a:rPr lang="en-GB" sz="4400" dirty="0" smtClean="0">
                <a:solidFill>
                  <a:schemeClr val="accent5">
                    <a:lumMod val="25000"/>
                  </a:schemeClr>
                </a:solidFill>
                <a:latin typeface="+mn-lt"/>
              </a:rPr>
              <a:t>selection </a:t>
            </a:r>
            <a:endParaRPr lang="en-GB" sz="4400" dirty="0">
              <a:solidFill>
                <a:schemeClr val="accent5">
                  <a:lumMod val="25000"/>
                </a:schemeClr>
              </a:solidFill>
              <a:latin typeface="+mn-lt"/>
            </a:endParaRPr>
          </a:p>
          <a:p>
            <a:pPr marL="792000" lvl="0" algn="just">
              <a:buFont typeface="Wingdings" pitchFamily="2" charset="2"/>
              <a:buChar char="Ø"/>
            </a:pPr>
            <a:r>
              <a:rPr lang="en-GB" sz="4400" dirty="0">
                <a:solidFill>
                  <a:schemeClr val="accent5">
                    <a:lumMod val="25000"/>
                  </a:schemeClr>
                </a:solidFill>
                <a:latin typeface="+mn-lt"/>
              </a:rPr>
              <a:t>Pre-and post-employment checks </a:t>
            </a:r>
          </a:p>
          <a:p>
            <a:pPr marL="792000" lvl="0" algn="just">
              <a:buFont typeface="Wingdings" pitchFamily="2" charset="2"/>
              <a:buChar char="Ø"/>
            </a:pPr>
            <a:r>
              <a:rPr lang="en-GB" sz="4400" dirty="0">
                <a:solidFill>
                  <a:schemeClr val="accent5">
                    <a:lumMod val="25000"/>
                  </a:schemeClr>
                </a:solidFill>
                <a:latin typeface="+mn-lt"/>
              </a:rPr>
              <a:t>Contracts of employment </a:t>
            </a:r>
          </a:p>
          <a:p>
            <a:pPr marL="792000" lvl="0" algn="just">
              <a:buFont typeface="Wingdings" pitchFamily="2" charset="2"/>
              <a:buChar char="Ø"/>
            </a:pPr>
            <a:r>
              <a:rPr lang="en-GB" sz="4400" dirty="0">
                <a:solidFill>
                  <a:schemeClr val="accent5">
                    <a:lumMod val="25000"/>
                  </a:schemeClr>
                </a:solidFill>
                <a:latin typeface="+mn-lt"/>
              </a:rPr>
              <a:t>Travel expenses </a:t>
            </a:r>
          </a:p>
          <a:p>
            <a:pPr marL="792000" lvl="0" algn="just">
              <a:buFont typeface="Wingdings" pitchFamily="2" charset="2"/>
              <a:buChar char="Ø"/>
            </a:pPr>
            <a:r>
              <a:rPr lang="en-GB" sz="4400" dirty="0">
                <a:solidFill>
                  <a:schemeClr val="accent5">
                    <a:lumMod val="25000"/>
                  </a:schemeClr>
                </a:solidFill>
                <a:latin typeface="+mn-lt"/>
              </a:rPr>
              <a:t>Payroll services </a:t>
            </a:r>
          </a:p>
          <a:p>
            <a:pPr marL="792000" lvl="0" algn="just">
              <a:buFont typeface="Wingdings" pitchFamily="2" charset="2"/>
              <a:buChar char="Ø"/>
            </a:pPr>
            <a:r>
              <a:rPr lang="en-GB" sz="4400" dirty="0">
                <a:solidFill>
                  <a:schemeClr val="accent5">
                    <a:lumMod val="25000"/>
                  </a:schemeClr>
                </a:solidFill>
                <a:latin typeface="+mn-lt"/>
              </a:rPr>
              <a:t>Issuing rotation correspondence </a:t>
            </a:r>
          </a:p>
          <a:p>
            <a:pPr marL="792000" lvl="0" algn="just">
              <a:buFont typeface="Wingdings" pitchFamily="2" charset="2"/>
              <a:buChar char="Ø"/>
            </a:pPr>
            <a:r>
              <a:rPr lang="en-GB" sz="4400" dirty="0">
                <a:solidFill>
                  <a:schemeClr val="accent5">
                    <a:lumMod val="25000"/>
                  </a:schemeClr>
                </a:solidFill>
                <a:latin typeface="+mn-lt"/>
              </a:rPr>
              <a:t>Acceptance of resignations </a:t>
            </a:r>
          </a:p>
          <a:p>
            <a:pPr marL="792000" lvl="0" algn="just">
              <a:buFont typeface="Wingdings" pitchFamily="2" charset="2"/>
              <a:buChar char="Ø"/>
            </a:pPr>
            <a:r>
              <a:rPr lang="en-GB" sz="4400" dirty="0">
                <a:solidFill>
                  <a:schemeClr val="accent5">
                    <a:lumMod val="25000"/>
                  </a:schemeClr>
                </a:solidFill>
                <a:latin typeface="+mn-lt"/>
              </a:rPr>
              <a:t>Attendance </a:t>
            </a:r>
            <a:r>
              <a:rPr lang="en-GB" sz="4400" dirty="0" smtClean="0">
                <a:solidFill>
                  <a:schemeClr val="accent5">
                    <a:lumMod val="25000"/>
                  </a:schemeClr>
                </a:solidFill>
                <a:latin typeface="+mn-lt"/>
              </a:rPr>
              <a:t>management</a:t>
            </a:r>
            <a:endParaRPr lang="en-GB" sz="4400" dirty="0">
              <a:solidFill>
                <a:schemeClr val="accent5">
                  <a:lumMod val="25000"/>
                </a:schemeClr>
              </a:solidFill>
              <a:latin typeface="+mn-lt"/>
            </a:endParaRPr>
          </a:p>
          <a:p>
            <a:pPr marL="792000" lvl="0" algn="just">
              <a:buFont typeface="Wingdings" pitchFamily="2" charset="2"/>
              <a:buChar char="Ø"/>
            </a:pPr>
            <a:r>
              <a:rPr lang="en-GB" sz="4400" dirty="0">
                <a:solidFill>
                  <a:schemeClr val="accent5">
                    <a:lumMod val="25000"/>
                  </a:schemeClr>
                </a:solidFill>
                <a:latin typeface="+mn-lt"/>
              </a:rPr>
              <a:t>Occupational Health</a:t>
            </a:r>
          </a:p>
          <a:p>
            <a:pPr marL="792000" lvl="0" algn="just">
              <a:buFont typeface="Wingdings" pitchFamily="2" charset="2"/>
              <a:buChar char="Ø"/>
            </a:pPr>
            <a:r>
              <a:rPr lang="en-GB" sz="4400" dirty="0">
                <a:solidFill>
                  <a:schemeClr val="accent5">
                    <a:lumMod val="25000"/>
                  </a:schemeClr>
                </a:solidFill>
                <a:latin typeface="+mn-lt"/>
              </a:rPr>
              <a:t>Immigration and applications to the Home Office </a:t>
            </a:r>
          </a:p>
          <a:p>
            <a:pPr marL="0" indent="0" algn="just">
              <a:buNone/>
            </a:pPr>
            <a:endParaRPr lang="en-US" sz="4400" dirty="0" smtClean="0">
              <a:solidFill>
                <a:schemeClr val="accent5">
                  <a:lumMod val="25000"/>
                </a:schemeClr>
              </a:solidFill>
              <a:latin typeface="+mn-lt"/>
            </a:endParaRPr>
          </a:p>
          <a:p>
            <a:pPr marL="0" indent="0" algn="just">
              <a:buNone/>
            </a:pPr>
            <a:r>
              <a:rPr lang="en-US" sz="4400" dirty="0" smtClean="0">
                <a:solidFill>
                  <a:schemeClr val="accent5">
                    <a:lumMod val="25000"/>
                  </a:schemeClr>
                </a:solidFill>
                <a:latin typeface="+mn-lt"/>
              </a:rPr>
              <a:t>For </a:t>
            </a:r>
            <a:r>
              <a:rPr lang="en-US" sz="4400" dirty="0">
                <a:solidFill>
                  <a:schemeClr val="accent5">
                    <a:lumMod val="25000"/>
                  </a:schemeClr>
                </a:solidFill>
                <a:latin typeface="+mn-lt"/>
              </a:rPr>
              <a:t>further information please refer to HR Direct: </a:t>
            </a:r>
            <a:r>
              <a:rPr lang="en-US" sz="4400" b="1" u="sng" dirty="0" smtClean="0">
                <a:solidFill>
                  <a:srgbClr val="0070C0"/>
                </a:solidFill>
                <a:latin typeface="+mn-lt"/>
              </a:rPr>
              <a:t>www.leademployer.sthk.nhs.uk</a:t>
            </a:r>
            <a:endParaRPr lang="en-GB" sz="4400" b="1" u="sng" dirty="0">
              <a:solidFill>
                <a:srgbClr val="0070C0"/>
              </a:solidFill>
              <a:latin typeface="+mn-lt"/>
            </a:endParaRPr>
          </a:p>
          <a:p>
            <a:pPr marL="0" indent="0">
              <a:buNone/>
            </a:pPr>
            <a:endParaRPr lang="en-GB" sz="4400" dirty="0">
              <a:solidFill>
                <a:schemeClr val="accent5">
                  <a:lumMod val="25000"/>
                </a:schemeClr>
              </a:solidFill>
              <a:latin typeface="+mn-lt"/>
            </a:endParaRPr>
          </a:p>
          <a:p>
            <a:pPr marL="0" indent="0">
              <a:buNone/>
            </a:pPr>
            <a:endParaRPr lang="en-GB" sz="4400" dirty="0">
              <a:solidFill>
                <a:schemeClr val="accent5">
                  <a:lumMod val="25000"/>
                </a:schemeClr>
              </a:solidFill>
              <a:latin typeface="+mn-lt"/>
            </a:endParaRPr>
          </a:p>
          <a:p>
            <a:pPr marL="0" indent="0">
              <a:buNone/>
            </a:pPr>
            <a:r>
              <a:rPr lang="en-GB" sz="4400" dirty="0">
                <a:solidFill>
                  <a:schemeClr val="accent5">
                    <a:lumMod val="25000"/>
                  </a:schemeClr>
                </a:solidFill>
                <a:latin typeface="+mn-lt"/>
              </a:rPr>
              <a:t/>
            </a:r>
            <a:br>
              <a:rPr lang="en-GB" sz="4400" dirty="0">
                <a:solidFill>
                  <a:schemeClr val="accent5">
                    <a:lumMod val="25000"/>
                  </a:schemeClr>
                </a:solidFill>
                <a:latin typeface="+mn-lt"/>
              </a:rPr>
            </a:br>
            <a:endParaRPr lang="en-GB" sz="4400" dirty="0">
              <a:solidFill>
                <a:schemeClr val="accent5">
                  <a:lumMod val="25000"/>
                </a:schemeClr>
              </a:solidFill>
              <a:latin typeface="+mn-lt"/>
            </a:endParaRPr>
          </a:p>
        </p:txBody>
      </p:sp>
      <p:sp>
        <p:nvSpPr>
          <p:cNvPr id="13" name="Rectangle 86"/>
          <p:cNvSpPr>
            <a:spLocks noChangeArrowheads="1"/>
          </p:cNvSpPr>
          <p:nvPr/>
        </p:nvSpPr>
        <p:spPr bwMode="auto">
          <a:xfrm>
            <a:off x="1366439" y="12239328"/>
            <a:ext cx="10555241" cy="21544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39725" algn="just" eaLnBrk="1" hangingPunct="1">
              <a:buClr>
                <a:srgbClr val="008080"/>
              </a:buClr>
              <a:buNone/>
              <a:tabLst>
                <a:tab pos="1028700" algn="l"/>
              </a:tabLst>
            </a:pPr>
            <a:r>
              <a:rPr lang="en-GB" sz="6600" i="1" dirty="0" smtClean="0">
                <a:solidFill>
                  <a:schemeClr val="accent5">
                    <a:lumMod val="25000"/>
                  </a:schemeClr>
                </a:solidFill>
                <a:latin typeface="+mn-lt"/>
              </a:rPr>
              <a:t>“As a HR team we are very proud of the support we provide to our trainees. Feedback from host trusts, the trainees, HENW (Mersey) and the British Medical Association about the improvements we have made since taking over the contract 4 years ago have been very positive. The quality of service was also noted in a recent General Medical Council (GMC) survey.” </a:t>
            </a:r>
          </a:p>
          <a:p>
            <a:pPr marL="339725" algn="just" eaLnBrk="1" hangingPunct="1">
              <a:buClr>
                <a:srgbClr val="008080"/>
              </a:buClr>
              <a:buNone/>
              <a:tabLst>
                <a:tab pos="1028700" algn="l"/>
              </a:tabLst>
            </a:pPr>
            <a:endParaRPr lang="en-GB" sz="4400" i="1" dirty="0">
              <a:solidFill>
                <a:schemeClr val="accent5">
                  <a:lumMod val="25000"/>
                </a:schemeClr>
              </a:solidFill>
              <a:latin typeface="+mn-lt"/>
            </a:endParaRPr>
          </a:p>
          <a:p>
            <a:pPr marL="339725" algn="just" eaLnBrk="1" hangingPunct="1">
              <a:buClr>
                <a:srgbClr val="008080"/>
              </a:buClr>
              <a:buNone/>
              <a:tabLst>
                <a:tab pos="1028700" algn="l"/>
              </a:tabLst>
            </a:pPr>
            <a:r>
              <a:rPr lang="en-GB" sz="4400" b="1" dirty="0" smtClean="0">
                <a:solidFill>
                  <a:schemeClr val="accent5">
                    <a:lumMod val="25000"/>
                  </a:schemeClr>
                </a:solidFill>
                <a:latin typeface="+mn-lt"/>
              </a:rPr>
              <a:t>Spencer McKee, Assistant Director of HR for the Lead Employer Service,</a:t>
            </a:r>
            <a:br>
              <a:rPr lang="en-GB" sz="4400" b="1" dirty="0" smtClean="0">
                <a:solidFill>
                  <a:schemeClr val="accent5">
                    <a:lumMod val="25000"/>
                  </a:schemeClr>
                </a:solidFill>
                <a:latin typeface="+mn-lt"/>
              </a:rPr>
            </a:br>
            <a:r>
              <a:rPr lang="en-GB" sz="4400" b="1" dirty="0" smtClean="0">
                <a:solidFill>
                  <a:schemeClr val="accent5">
                    <a:lumMod val="25000"/>
                  </a:schemeClr>
                </a:solidFill>
                <a:latin typeface="+mn-lt"/>
              </a:rPr>
              <a:t>St Helens &amp; Knowsley Teaching Hospitals NHS Trust</a:t>
            </a:r>
            <a:endParaRPr lang="en-GB" sz="4400" b="1" dirty="0">
              <a:solidFill>
                <a:schemeClr val="accent5">
                  <a:lumMod val="25000"/>
                </a:schemeClr>
              </a:solidFill>
              <a:latin typeface="+mn-lt"/>
            </a:endParaRPr>
          </a:p>
          <a:p>
            <a:pPr marL="911225" indent="-571500" algn="just" eaLnBrk="1" hangingPunct="1">
              <a:buClr>
                <a:srgbClr val="008080"/>
              </a:buClr>
              <a:buFont typeface="Wingdings" pitchFamily="2" charset="2"/>
              <a:buChar char="Ø"/>
              <a:tabLst>
                <a:tab pos="1028700" algn="l"/>
              </a:tabLst>
            </a:pPr>
            <a:endParaRPr lang="en-GB" sz="4400" dirty="0" smtClean="0">
              <a:solidFill>
                <a:schemeClr val="accent5">
                  <a:lumMod val="25000"/>
                </a:schemeClr>
              </a:solidFill>
              <a:latin typeface="+mn-lt"/>
            </a:endParaRPr>
          </a:p>
          <a:p>
            <a:pPr>
              <a:buNone/>
            </a:pPr>
            <a:endParaRPr lang="en-GB" sz="4000" b="1" dirty="0">
              <a:solidFill>
                <a:schemeClr val="accent5">
                  <a:lumMod val="25000"/>
                </a:schemeClr>
              </a:solidFill>
              <a:latin typeface="+mn-lt"/>
            </a:endParaRPr>
          </a:p>
          <a:p>
            <a:pPr>
              <a:buNone/>
            </a:pPr>
            <a:endParaRPr lang="en-GB" sz="4000" b="1" dirty="0" smtClean="0">
              <a:solidFill>
                <a:schemeClr val="accent5">
                  <a:lumMod val="25000"/>
                </a:schemeClr>
              </a:solidFill>
              <a:latin typeface="+mn-lt"/>
            </a:endParaRPr>
          </a:p>
          <a:p>
            <a:pPr algn="just"/>
            <a:endParaRPr lang="en-GB" sz="4000" dirty="0">
              <a:solidFill>
                <a:schemeClr val="accent5">
                  <a:lumMod val="25000"/>
                </a:schemeClr>
              </a:solidFill>
              <a:latin typeface="+mn-lt"/>
            </a:endParaRPr>
          </a:p>
        </p:txBody>
      </p:sp>
      <p:grpSp>
        <p:nvGrpSpPr>
          <p:cNvPr id="3" name="Group 2"/>
          <p:cNvGrpSpPr>
            <a:grpSpLocks/>
          </p:cNvGrpSpPr>
          <p:nvPr/>
        </p:nvGrpSpPr>
        <p:grpSpPr bwMode="auto">
          <a:xfrm>
            <a:off x="37051963" y="1616305"/>
            <a:ext cx="13753528" cy="3399192"/>
            <a:chOff x="1533" y="579"/>
            <a:chExt cx="8821" cy="1113"/>
          </a:xfrm>
        </p:grpSpPr>
        <p:pic>
          <p:nvPicPr>
            <p:cNvPr id="1027" name="Picture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33" y="579"/>
              <a:ext cx="8821" cy="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2"/>
            <p:cNvSpPr txBox="1">
              <a:spLocks noChangeArrowheads="1"/>
            </p:cNvSpPr>
            <p:nvPr/>
          </p:nvSpPr>
          <p:spPr bwMode="auto">
            <a:xfrm>
              <a:off x="1629" y="1395"/>
              <a:ext cx="5332" cy="29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4400" b="1" i="0" u="none" strike="noStrike" cap="none" normalizeH="0" baseline="0" dirty="0" smtClean="0">
                  <a:ln>
                    <a:noFill/>
                  </a:ln>
                  <a:solidFill>
                    <a:srgbClr val="548DD4"/>
                  </a:solidFill>
                  <a:effectLst/>
                  <a:latin typeface="Arial" pitchFamily="34" charset="0"/>
                  <a:cs typeface="Arial" pitchFamily="34" charset="0"/>
                </a:rPr>
                <a:t>Lead Employer HENW (Mersey)</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1254202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13779950" y="1863255"/>
            <a:ext cx="24640674" cy="4067152"/>
          </a:xfrm>
          <a:noFill/>
        </p:spPr>
        <p:txBody>
          <a:bodyPr>
            <a:noAutofit/>
            <a:scene3d>
              <a:camera prst="orthographicFront"/>
              <a:lightRig rig="threePt" dir="t"/>
            </a:scene3d>
            <a:sp3d extrusionH="57150">
              <a:bevelT w="38100" h="38100"/>
            </a:sp3d>
          </a:bodyPr>
          <a:lstStyle/>
          <a:p>
            <a:pPr algn="ctr"/>
            <a:r>
              <a:rPr lang="en-GB" sz="18000" b="1" dirty="0" smtClean="0">
                <a:ln w="10541" cmpd="sng">
                  <a:solidFill>
                    <a:schemeClr val="accent1">
                      <a:lumMod val="75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Working in Partnership</a:t>
            </a:r>
            <a:endParaRPr lang="en-GB" sz="18000" b="1" dirty="0">
              <a:ln w="10541" cmpd="sng">
                <a:solidFill>
                  <a:schemeClr val="accent1">
                    <a:lumMod val="75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80899" name="Rectangle 3"/>
          <p:cNvSpPr>
            <a:spLocks noGrp="1" noChangeArrowheads="1"/>
          </p:cNvSpPr>
          <p:nvPr>
            <p:ph type="body" sz="half" idx="1"/>
          </p:nvPr>
        </p:nvSpPr>
        <p:spPr>
          <a:xfrm>
            <a:off x="1203598" y="7644082"/>
            <a:ext cx="11528128" cy="4667254"/>
          </a:xfrm>
          <a:noFill/>
          <a:ln>
            <a:noFill/>
          </a:ln>
        </p:spPr>
        <p:txBody>
          <a:bodyPr lIns="91440" tIns="45720" rIns="91440" bIns="45720">
            <a:normAutofit/>
          </a:bodyPr>
          <a:lstStyle/>
          <a:p>
            <a:pPr marL="0" indent="0">
              <a:lnSpc>
                <a:spcPct val="115000"/>
              </a:lnSpc>
              <a:spcBef>
                <a:spcPct val="0"/>
              </a:spcBef>
              <a:spcAft>
                <a:spcPct val="75000"/>
              </a:spcAft>
              <a:buFontTx/>
              <a:buNone/>
            </a:pPr>
            <a:endParaRPr lang="en-GB" sz="2100" dirty="0">
              <a:latin typeface="Times New Roman" pitchFamily="18" charset="0"/>
            </a:endParaRPr>
          </a:p>
          <a:p>
            <a:pPr marL="0" indent="0" eaLnBrk="0" hangingPunct="0">
              <a:spcBef>
                <a:spcPct val="75000"/>
              </a:spcBef>
              <a:spcAft>
                <a:spcPct val="25000"/>
              </a:spcAft>
              <a:buClr>
                <a:srgbClr val="008080"/>
              </a:buClr>
              <a:buSzPct val="115000"/>
              <a:buFont typeface="Wingdings 3" pitchFamily="18" charset="2"/>
              <a:buNone/>
            </a:pPr>
            <a:endParaRPr lang="en-GB" sz="2400" b="1" dirty="0">
              <a:latin typeface="Times New Roman" pitchFamily="18" charset="0"/>
              <a:cs typeface="Times New Roman" pitchFamily="18" charset="0"/>
            </a:endParaRPr>
          </a:p>
        </p:txBody>
      </p:sp>
      <p:sp>
        <p:nvSpPr>
          <p:cNvPr id="80982" name="Rectangle 86"/>
          <p:cNvSpPr>
            <a:spLocks noChangeArrowheads="1"/>
          </p:cNvSpPr>
          <p:nvPr/>
        </p:nvSpPr>
        <p:spPr bwMode="auto">
          <a:xfrm>
            <a:off x="14081920" y="7918848"/>
            <a:ext cx="11352656" cy="27319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39725" indent="-339725" algn="ctr" eaLnBrk="1" hangingPunct="1">
              <a:lnSpc>
                <a:spcPct val="115000"/>
              </a:lnSpc>
              <a:spcBef>
                <a:spcPts val="0"/>
              </a:spcBef>
              <a:buClr>
                <a:srgbClr val="008080"/>
              </a:buClr>
              <a:buFont typeface="Wingdings 3" pitchFamily="18" charset="2"/>
              <a:buNone/>
              <a:tabLst>
                <a:tab pos="1028700" algn="l"/>
              </a:tabLst>
            </a:pPr>
            <a:r>
              <a:rPr lang="en-GB" sz="6600" b="1" dirty="0" smtClean="0">
                <a:solidFill>
                  <a:schemeClr val="accent5">
                    <a:lumMod val="25000"/>
                  </a:schemeClr>
                </a:solidFill>
                <a:latin typeface="+mn-lt"/>
              </a:rPr>
              <a:t>HENW (Mersey)</a:t>
            </a:r>
          </a:p>
          <a:p>
            <a:pPr marL="339725" algn="just" eaLnBrk="1" hangingPunct="1">
              <a:spcBef>
                <a:spcPts val="0"/>
              </a:spcBef>
              <a:spcAft>
                <a:spcPts val="600"/>
              </a:spcAft>
              <a:buClr>
                <a:srgbClr val="008080"/>
              </a:buClr>
              <a:buFont typeface="Wingdings 3" pitchFamily="18" charset="2"/>
              <a:buNone/>
              <a:tabLst>
                <a:tab pos="1028700" algn="l"/>
              </a:tabLst>
            </a:pPr>
            <a:endParaRPr lang="en-GB" sz="4600" dirty="0" smtClean="0">
              <a:solidFill>
                <a:schemeClr val="accent5">
                  <a:lumMod val="25000"/>
                </a:schemeClr>
              </a:solidFill>
              <a:latin typeface="+mn-lt"/>
            </a:endParaRPr>
          </a:p>
          <a:p>
            <a:pPr marL="360000" eaLnBrk="1" hangingPunct="1">
              <a:spcBef>
                <a:spcPts val="0"/>
              </a:spcBef>
              <a:spcAft>
                <a:spcPts val="600"/>
              </a:spcAft>
              <a:buClr>
                <a:srgbClr val="008080"/>
              </a:buClr>
              <a:buFont typeface="Wingdings 3" pitchFamily="18" charset="2"/>
              <a:buNone/>
              <a:tabLst>
                <a:tab pos="1028700" algn="l"/>
              </a:tabLst>
            </a:pPr>
            <a:r>
              <a:rPr lang="en-GB" sz="4600" dirty="0" smtClean="0">
                <a:solidFill>
                  <a:schemeClr val="accent5">
                    <a:lumMod val="25000"/>
                  </a:schemeClr>
                </a:solidFill>
                <a:latin typeface="+mn-lt"/>
              </a:rPr>
              <a:t>Health Education North West (HENW) - Mersey provides services related to your education and training programme. </a:t>
            </a:r>
          </a:p>
          <a:p>
            <a:pPr marL="360000" eaLnBrk="1" hangingPunct="1">
              <a:spcBef>
                <a:spcPts val="0"/>
              </a:spcBef>
              <a:spcAft>
                <a:spcPts val="600"/>
              </a:spcAft>
              <a:buClr>
                <a:srgbClr val="008080"/>
              </a:buClr>
              <a:buFont typeface="Wingdings 3" pitchFamily="18" charset="2"/>
              <a:buNone/>
              <a:tabLst>
                <a:tab pos="1028700" algn="l"/>
              </a:tabLst>
            </a:pPr>
            <a:endParaRPr lang="en-GB" sz="4600" dirty="0">
              <a:solidFill>
                <a:schemeClr val="accent5">
                  <a:lumMod val="25000"/>
                </a:schemeClr>
              </a:solidFill>
              <a:latin typeface="+mn-lt"/>
            </a:endParaRPr>
          </a:p>
          <a:p>
            <a:pPr marL="360000" eaLnBrk="1" hangingPunct="1">
              <a:spcBef>
                <a:spcPts val="0"/>
              </a:spcBef>
              <a:spcAft>
                <a:spcPts val="600"/>
              </a:spcAft>
              <a:buClr>
                <a:srgbClr val="008080"/>
              </a:buClr>
              <a:buFont typeface="Wingdings 3" pitchFamily="18" charset="2"/>
              <a:buNone/>
              <a:tabLst>
                <a:tab pos="1028700" algn="l"/>
              </a:tabLst>
            </a:pPr>
            <a:r>
              <a:rPr lang="en-GB" sz="4600" dirty="0" smtClean="0">
                <a:solidFill>
                  <a:schemeClr val="accent5">
                    <a:lumMod val="25000"/>
                  </a:schemeClr>
                </a:solidFill>
                <a:latin typeface="+mn-lt"/>
              </a:rPr>
              <a:t>They advise on and approve posts, programmes, rotations, ARCPs and college issues</a:t>
            </a:r>
            <a:r>
              <a:rPr lang="en-GB" sz="4600" dirty="0">
                <a:solidFill>
                  <a:schemeClr val="accent5">
                    <a:lumMod val="25000"/>
                  </a:schemeClr>
                </a:solidFill>
                <a:latin typeface="+mn-lt"/>
              </a:rPr>
              <a:t>:</a:t>
            </a:r>
            <a:endParaRPr lang="en-GB" sz="4600" dirty="0" smtClean="0">
              <a:solidFill>
                <a:schemeClr val="accent5">
                  <a:lumMod val="25000"/>
                </a:schemeClr>
              </a:solidFill>
              <a:latin typeface="+mn-lt"/>
            </a:endParaRPr>
          </a:p>
          <a:p>
            <a:pPr marL="339725" eaLnBrk="1" hangingPunct="1">
              <a:spcBef>
                <a:spcPts val="0"/>
              </a:spcBef>
              <a:spcAft>
                <a:spcPts val="600"/>
              </a:spcAft>
              <a:buClr>
                <a:srgbClr val="008080"/>
              </a:buClr>
              <a:buFont typeface="Wingdings 3" pitchFamily="18" charset="2"/>
              <a:buNone/>
              <a:tabLst>
                <a:tab pos="1028700" algn="l"/>
              </a:tabLst>
            </a:pPr>
            <a:endParaRPr lang="en-GB" sz="4600" dirty="0" smtClean="0">
              <a:solidFill>
                <a:schemeClr val="accent5">
                  <a:lumMod val="25000"/>
                </a:schemeClr>
              </a:solidFill>
              <a:latin typeface="+mn-lt"/>
            </a:endParaRPr>
          </a:p>
          <a:p>
            <a:pPr marL="911225" indent="-571500" eaLnBrk="1" hangingPunct="1">
              <a:spcBef>
                <a:spcPts val="0"/>
              </a:spcBef>
              <a:spcAft>
                <a:spcPts val="600"/>
              </a:spcAft>
              <a:buClr>
                <a:srgbClr val="008080"/>
              </a:buClr>
              <a:buFont typeface="Wingdings" pitchFamily="2" charset="2"/>
              <a:buChar char="Ø"/>
              <a:tabLst>
                <a:tab pos="1028700" algn="l"/>
              </a:tabLst>
            </a:pPr>
            <a:r>
              <a:rPr lang="en-GB" sz="4600" dirty="0" smtClean="0">
                <a:solidFill>
                  <a:schemeClr val="accent5">
                    <a:lumMod val="25000"/>
                  </a:schemeClr>
                </a:solidFill>
                <a:latin typeface="+mn-lt"/>
              </a:rPr>
              <a:t>Approves and provides  post &amp; programme details  to the Lead Employer Service</a:t>
            </a:r>
          </a:p>
          <a:p>
            <a:pPr marL="911225" indent="-571500" eaLnBrk="1" hangingPunct="1">
              <a:spcBef>
                <a:spcPts val="0"/>
              </a:spcBef>
              <a:spcAft>
                <a:spcPts val="600"/>
              </a:spcAft>
              <a:buClr>
                <a:srgbClr val="008080"/>
              </a:buClr>
              <a:buFont typeface="Wingdings" pitchFamily="2" charset="2"/>
              <a:buChar char="Ø"/>
              <a:tabLst>
                <a:tab pos="1028700" algn="l"/>
              </a:tabLst>
            </a:pPr>
            <a:r>
              <a:rPr lang="en-GB" sz="4600" dirty="0" smtClean="0">
                <a:solidFill>
                  <a:schemeClr val="accent5">
                    <a:lumMod val="25000"/>
                  </a:schemeClr>
                </a:solidFill>
                <a:latin typeface="+mn-lt"/>
              </a:rPr>
              <a:t>Provides details of rotation placements to the Lead Employer Service</a:t>
            </a:r>
          </a:p>
          <a:p>
            <a:pPr marL="911225" indent="-571500" eaLnBrk="1" hangingPunct="1">
              <a:spcBef>
                <a:spcPts val="0"/>
              </a:spcBef>
              <a:spcAft>
                <a:spcPts val="600"/>
              </a:spcAft>
              <a:buClr>
                <a:srgbClr val="008080"/>
              </a:buClr>
              <a:buFont typeface="Wingdings" pitchFamily="2" charset="2"/>
              <a:buChar char="Ø"/>
              <a:tabLst>
                <a:tab pos="1028700" algn="l"/>
              </a:tabLst>
            </a:pPr>
            <a:r>
              <a:rPr lang="en-GB" sz="4600" dirty="0" smtClean="0">
                <a:solidFill>
                  <a:schemeClr val="accent5">
                    <a:lumMod val="25000"/>
                  </a:schemeClr>
                </a:solidFill>
                <a:latin typeface="+mn-lt"/>
              </a:rPr>
              <a:t>Notifies issues emerging from the ARCP or college exams and reviews or other factors which impact on Certificate of Completion of Training (CCT) dates to the Lead Employer Service</a:t>
            </a:r>
          </a:p>
          <a:p>
            <a:pPr marL="911225" indent="-571500" eaLnBrk="1" hangingPunct="1">
              <a:spcBef>
                <a:spcPts val="0"/>
              </a:spcBef>
              <a:spcAft>
                <a:spcPts val="600"/>
              </a:spcAft>
              <a:buClr>
                <a:srgbClr val="008080"/>
              </a:buClr>
              <a:buFont typeface="Wingdings" pitchFamily="2" charset="2"/>
              <a:buChar char="Ø"/>
              <a:tabLst>
                <a:tab pos="1028700" algn="l"/>
              </a:tabLst>
            </a:pPr>
            <a:r>
              <a:rPr lang="en-GB" sz="4600" dirty="0" smtClean="0">
                <a:solidFill>
                  <a:schemeClr val="accent5">
                    <a:lumMod val="25000"/>
                  </a:schemeClr>
                </a:solidFill>
                <a:latin typeface="+mn-lt"/>
              </a:rPr>
              <a:t>Deals with “Out of Programme” requests</a:t>
            </a:r>
          </a:p>
          <a:p>
            <a:pPr marL="911225" indent="-571500" eaLnBrk="1" hangingPunct="1">
              <a:spcBef>
                <a:spcPts val="0"/>
              </a:spcBef>
              <a:spcAft>
                <a:spcPts val="600"/>
              </a:spcAft>
              <a:buClr>
                <a:srgbClr val="008080"/>
              </a:buClr>
              <a:buFont typeface="Wingdings" pitchFamily="2" charset="2"/>
              <a:buChar char="Ø"/>
              <a:tabLst>
                <a:tab pos="1028700" algn="l"/>
              </a:tabLst>
            </a:pPr>
            <a:r>
              <a:rPr lang="en-GB" sz="4600" dirty="0" smtClean="0">
                <a:solidFill>
                  <a:schemeClr val="accent5">
                    <a:lumMod val="25000"/>
                  </a:schemeClr>
                </a:solidFill>
                <a:latin typeface="+mn-lt"/>
              </a:rPr>
              <a:t>Deals with requests for and manages “Less than full Time Training” (LTFT)</a:t>
            </a:r>
          </a:p>
          <a:p>
            <a:pPr marL="911225" indent="-571500" eaLnBrk="1" hangingPunct="1">
              <a:spcBef>
                <a:spcPts val="0"/>
              </a:spcBef>
              <a:spcAft>
                <a:spcPts val="600"/>
              </a:spcAft>
              <a:buClr>
                <a:srgbClr val="008080"/>
              </a:buClr>
              <a:buFont typeface="Wingdings" pitchFamily="2" charset="2"/>
              <a:buChar char="Ø"/>
              <a:tabLst>
                <a:tab pos="1028700" algn="l"/>
              </a:tabLst>
            </a:pPr>
            <a:r>
              <a:rPr lang="en-GB" sz="4600" dirty="0" smtClean="0">
                <a:solidFill>
                  <a:srgbClr val="004442"/>
                </a:solidFill>
                <a:latin typeface="+mn-lt"/>
                <a:cs typeface="Times New Roman" pitchFamily="18" charset="0"/>
              </a:rPr>
              <a:t>Manages Inter-Deanery transfers (IDTs) </a:t>
            </a:r>
          </a:p>
          <a:p>
            <a:pPr marL="911225" indent="-571500" eaLnBrk="1" hangingPunct="1">
              <a:spcBef>
                <a:spcPts val="0"/>
              </a:spcBef>
              <a:spcAft>
                <a:spcPts val="600"/>
              </a:spcAft>
              <a:buClr>
                <a:srgbClr val="008080"/>
              </a:buClr>
              <a:buFont typeface="Wingdings" pitchFamily="2" charset="2"/>
              <a:buChar char="Ø"/>
              <a:tabLst>
                <a:tab pos="1028700" algn="l"/>
              </a:tabLst>
            </a:pPr>
            <a:r>
              <a:rPr lang="en-GB" sz="4600" dirty="0" smtClean="0">
                <a:solidFill>
                  <a:srgbClr val="004442"/>
                </a:solidFill>
                <a:latin typeface="+mn-lt"/>
                <a:cs typeface="Times New Roman" pitchFamily="18" charset="0"/>
              </a:rPr>
              <a:t>Manages all study leave requests and expenditure </a:t>
            </a:r>
          </a:p>
          <a:p>
            <a:pPr marL="911225" indent="-571500" eaLnBrk="1" hangingPunct="1">
              <a:spcBef>
                <a:spcPts val="0"/>
              </a:spcBef>
              <a:spcAft>
                <a:spcPts val="600"/>
              </a:spcAft>
              <a:buClr>
                <a:srgbClr val="008080"/>
              </a:buClr>
              <a:buFont typeface="Wingdings" pitchFamily="2" charset="2"/>
              <a:buChar char="Ø"/>
              <a:tabLst>
                <a:tab pos="1028700" algn="l"/>
              </a:tabLst>
            </a:pPr>
            <a:endParaRPr lang="en-GB" sz="4600" dirty="0" smtClean="0">
              <a:solidFill>
                <a:srgbClr val="004442"/>
              </a:solidFill>
              <a:latin typeface="+mn-lt"/>
              <a:cs typeface="Times New Roman" pitchFamily="18" charset="0"/>
            </a:endParaRPr>
          </a:p>
          <a:p>
            <a:pPr marL="114300" indent="0" eaLnBrk="1" hangingPunct="1">
              <a:spcBef>
                <a:spcPts val="0"/>
              </a:spcBef>
              <a:spcAft>
                <a:spcPts val="600"/>
              </a:spcAft>
              <a:buNone/>
            </a:pPr>
            <a:r>
              <a:rPr lang="en-GB" sz="4600" dirty="0" smtClean="0">
                <a:solidFill>
                  <a:srgbClr val="004442"/>
                </a:solidFill>
                <a:latin typeface="+mn-lt"/>
                <a:cs typeface="Times New Roman" pitchFamily="18" charset="0"/>
              </a:rPr>
              <a:t>For further information on issues related to your training and any of the items listed above please refer to HENW website: </a:t>
            </a:r>
            <a:r>
              <a:rPr lang="en-GB" sz="4800" dirty="0" smtClean="0">
                <a:solidFill>
                  <a:srgbClr val="004442"/>
                </a:solidFill>
                <a:latin typeface="+mn-lt"/>
                <a:cs typeface="Times New Roman" pitchFamily="18" charset="0"/>
              </a:rPr>
              <a:t/>
            </a:r>
            <a:br>
              <a:rPr lang="en-GB" sz="4800" dirty="0" smtClean="0">
                <a:solidFill>
                  <a:srgbClr val="004442"/>
                </a:solidFill>
                <a:latin typeface="+mn-lt"/>
                <a:cs typeface="Times New Roman" pitchFamily="18" charset="0"/>
              </a:rPr>
            </a:br>
            <a:endParaRPr lang="en-GB" sz="4800" dirty="0">
              <a:solidFill>
                <a:srgbClr val="004442"/>
              </a:solidFill>
              <a:latin typeface="+mn-lt"/>
              <a:cs typeface="Times New Roman" pitchFamily="18" charset="0"/>
            </a:endParaRPr>
          </a:p>
          <a:p>
            <a:pPr marL="114300" indent="0" algn="ctr" eaLnBrk="1" hangingPunct="1">
              <a:spcBef>
                <a:spcPts val="0"/>
              </a:spcBef>
              <a:spcAft>
                <a:spcPts val="600"/>
              </a:spcAft>
              <a:buNone/>
            </a:pPr>
            <a:r>
              <a:rPr lang="en-GB" sz="4800" b="1" dirty="0" smtClean="0">
                <a:solidFill>
                  <a:schemeClr val="accent5">
                    <a:lumMod val="25000"/>
                  </a:schemeClr>
                </a:solidFill>
                <a:latin typeface="+mn-lt"/>
                <a:hlinkClick r:id="rId2"/>
              </a:rPr>
              <a:t>www.nw.hee.nhs.uk</a:t>
            </a:r>
            <a:r>
              <a:rPr lang="en-GB" sz="4800" b="1" dirty="0" smtClean="0">
                <a:solidFill>
                  <a:schemeClr val="accent5">
                    <a:lumMod val="25000"/>
                  </a:schemeClr>
                </a:solidFill>
                <a:latin typeface="+mn-lt"/>
              </a:rPr>
              <a:t> </a:t>
            </a:r>
            <a:endParaRPr lang="en-GB" sz="4800" b="1" dirty="0">
              <a:solidFill>
                <a:schemeClr val="accent5">
                  <a:lumMod val="25000"/>
                </a:schemeClr>
              </a:solidFill>
              <a:latin typeface="+mn-lt"/>
            </a:endParaRPr>
          </a:p>
          <a:p>
            <a:pPr>
              <a:buNone/>
            </a:pPr>
            <a:endParaRPr lang="en-GB" sz="4000" b="1" dirty="0" smtClean="0">
              <a:solidFill>
                <a:schemeClr val="accent5">
                  <a:lumMod val="25000"/>
                </a:schemeClr>
              </a:solidFill>
              <a:latin typeface="+mn-lt"/>
            </a:endParaRPr>
          </a:p>
          <a:p>
            <a:pPr algn="just"/>
            <a:endParaRPr lang="en-GB" sz="4000" dirty="0">
              <a:solidFill>
                <a:schemeClr val="accent5">
                  <a:lumMod val="25000"/>
                </a:schemeClr>
              </a:solidFill>
              <a:latin typeface="+mn-lt"/>
            </a:endParaRPr>
          </a:p>
        </p:txBody>
      </p:sp>
      <p:sp>
        <p:nvSpPr>
          <p:cNvPr id="81260" name="Text Box 364"/>
          <p:cNvSpPr txBox="1">
            <a:spLocks noChangeArrowheads="1"/>
          </p:cNvSpPr>
          <p:nvPr/>
        </p:nvSpPr>
        <p:spPr bwMode="auto">
          <a:xfrm>
            <a:off x="26953604" y="7717401"/>
            <a:ext cx="10283825" cy="262676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495300">
              <a:spcBef>
                <a:spcPct val="0"/>
              </a:spcBef>
              <a:defRPr sz="2400">
                <a:solidFill>
                  <a:schemeClr val="tx1"/>
                </a:solidFill>
                <a:latin typeface="Times New Roman" pitchFamily="18" charset="0"/>
              </a:defRPr>
            </a:lvl1pPr>
            <a:lvl2pPr marL="1333500" indent="-609600">
              <a:spcBef>
                <a:spcPct val="0"/>
              </a:spcBef>
              <a:defRPr sz="2400">
                <a:solidFill>
                  <a:schemeClr val="tx1"/>
                </a:solidFill>
                <a:latin typeface="Times New Roman" pitchFamily="18" charset="0"/>
              </a:defRPr>
            </a:lvl2pPr>
            <a:lvl3pPr marL="2057400" indent="-609600">
              <a:spcBef>
                <a:spcPct val="0"/>
              </a:spcBef>
              <a:defRPr sz="2400">
                <a:solidFill>
                  <a:schemeClr val="tx1"/>
                </a:solidFill>
                <a:latin typeface="Times New Roman" pitchFamily="18" charset="0"/>
              </a:defRPr>
            </a:lvl3pPr>
            <a:lvl4pPr marL="2781300" indent="-609600">
              <a:spcBef>
                <a:spcPct val="0"/>
              </a:spcBef>
              <a:defRPr sz="2400">
                <a:solidFill>
                  <a:schemeClr val="tx1"/>
                </a:solidFill>
                <a:latin typeface="Times New Roman" pitchFamily="18" charset="0"/>
              </a:defRPr>
            </a:lvl4pPr>
            <a:lvl5pPr marL="3505200" indent="-609600">
              <a:spcBef>
                <a:spcPct val="0"/>
              </a:spcBef>
              <a:defRPr sz="2400">
                <a:solidFill>
                  <a:schemeClr val="tx1"/>
                </a:solidFill>
                <a:latin typeface="Times New Roman" pitchFamily="18" charset="0"/>
              </a:defRPr>
            </a:lvl5pPr>
            <a:lvl6pPr marL="3962400" indent="-609600" eaLnBrk="0" fontAlgn="base" hangingPunct="0">
              <a:spcBef>
                <a:spcPct val="0"/>
              </a:spcBef>
              <a:spcAft>
                <a:spcPct val="0"/>
              </a:spcAft>
              <a:defRPr sz="2400">
                <a:solidFill>
                  <a:schemeClr val="tx1"/>
                </a:solidFill>
                <a:latin typeface="Times New Roman" pitchFamily="18" charset="0"/>
              </a:defRPr>
            </a:lvl6pPr>
            <a:lvl7pPr marL="4419600" indent="-609600" eaLnBrk="0" fontAlgn="base" hangingPunct="0">
              <a:spcBef>
                <a:spcPct val="0"/>
              </a:spcBef>
              <a:spcAft>
                <a:spcPct val="0"/>
              </a:spcAft>
              <a:defRPr sz="2400">
                <a:solidFill>
                  <a:schemeClr val="tx1"/>
                </a:solidFill>
                <a:latin typeface="Times New Roman" pitchFamily="18" charset="0"/>
              </a:defRPr>
            </a:lvl7pPr>
            <a:lvl8pPr marL="4876800" indent="-609600" eaLnBrk="0" fontAlgn="base" hangingPunct="0">
              <a:spcBef>
                <a:spcPct val="0"/>
              </a:spcBef>
              <a:spcAft>
                <a:spcPct val="0"/>
              </a:spcAft>
              <a:defRPr sz="2400">
                <a:solidFill>
                  <a:schemeClr val="tx1"/>
                </a:solidFill>
                <a:latin typeface="Times New Roman" pitchFamily="18" charset="0"/>
              </a:defRPr>
            </a:lvl8pPr>
            <a:lvl9pPr marL="5334000" indent="-609600" eaLnBrk="0" fontAlgn="base" hangingPunct="0">
              <a:spcBef>
                <a:spcPct val="0"/>
              </a:spcBef>
              <a:spcAft>
                <a:spcPct val="0"/>
              </a:spcAft>
              <a:defRPr sz="2400">
                <a:solidFill>
                  <a:schemeClr val="tx1"/>
                </a:solidFill>
                <a:latin typeface="Times New Roman" pitchFamily="18" charset="0"/>
              </a:defRPr>
            </a:lvl9pPr>
          </a:lstStyle>
          <a:p>
            <a:pPr marL="339725" indent="-339725" algn="ctr" eaLnBrk="1" hangingPunct="1">
              <a:lnSpc>
                <a:spcPct val="115000"/>
              </a:lnSpc>
              <a:buClr>
                <a:srgbClr val="008080"/>
              </a:buClr>
              <a:buFont typeface="Wingdings 3" pitchFamily="18" charset="2"/>
              <a:buNone/>
              <a:tabLst>
                <a:tab pos="1028700" algn="l"/>
              </a:tabLst>
            </a:pPr>
            <a:r>
              <a:rPr lang="en-GB" sz="6600" b="1" dirty="0" smtClean="0">
                <a:solidFill>
                  <a:schemeClr val="accent5">
                    <a:lumMod val="25000"/>
                  </a:schemeClr>
                </a:solidFill>
                <a:latin typeface="+mn-lt"/>
              </a:rPr>
              <a:t>Host Organisations</a:t>
            </a:r>
          </a:p>
          <a:p>
            <a:pPr marL="360000" indent="0" algn="just">
              <a:spcAft>
                <a:spcPts val="600"/>
              </a:spcAft>
              <a:buNone/>
            </a:pPr>
            <a:endParaRPr lang="en-GB" sz="4400" b="1" dirty="0">
              <a:solidFill>
                <a:schemeClr val="accent5">
                  <a:lumMod val="25000"/>
                </a:schemeClr>
              </a:solidFill>
              <a:latin typeface="+mn-lt"/>
            </a:endParaRPr>
          </a:p>
          <a:p>
            <a:pPr marL="360000" indent="0">
              <a:spcAft>
                <a:spcPts val="600"/>
              </a:spcAft>
              <a:buNone/>
            </a:pPr>
            <a:r>
              <a:rPr lang="en-GB" sz="5400" dirty="0" smtClean="0">
                <a:solidFill>
                  <a:schemeClr val="accent5">
                    <a:lumMod val="25000"/>
                  </a:schemeClr>
                </a:solidFill>
                <a:latin typeface="+mn-lt"/>
              </a:rPr>
              <a:t>Host Trusts / Organisations are the hospital, GP Practice or location where you will work and carry out your training. They provide a local induction and inform the Lead Employer Service about the following: </a:t>
            </a:r>
          </a:p>
          <a:p>
            <a:pPr>
              <a:spcAft>
                <a:spcPts val="600"/>
              </a:spcAft>
              <a:buNone/>
            </a:pPr>
            <a:endParaRPr lang="en-GB" sz="5400" dirty="0" smtClean="0">
              <a:solidFill>
                <a:schemeClr val="accent5">
                  <a:lumMod val="25000"/>
                </a:schemeClr>
              </a:solidFill>
              <a:latin typeface="+mn-lt"/>
            </a:endParaRPr>
          </a:p>
          <a:p>
            <a:pPr marL="828000" indent="0">
              <a:spcAft>
                <a:spcPts val="600"/>
              </a:spcAft>
              <a:buFont typeface="Wingdings" pitchFamily="2" charset="2"/>
              <a:buChar char="Ø"/>
            </a:pPr>
            <a:r>
              <a:rPr lang="en-GB" sz="5400" dirty="0" smtClean="0">
                <a:solidFill>
                  <a:schemeClr val="accent5">
                    <a:lumMod val="25000"/>
                  </a:schemeClr>
                </a:solidFill>
                <a:latin typeface="+mn-lt"/>
              </a:rPr>
              <a:t>Pay banding </a:t>
            </a:r>
          </a:p>
          <a:p>
            <a:pPr marL="828000" indent="0">
              <a:spcAft>
                <a:spcPts val="600"/>
              </a:spcAft>
              <a:buFont typeface="Wingdings" pitchFamily="2" charset="2"/>
              <a:buChar char="Ø"/>
            </a:pPr>
            <a:r>
              <a:rPr lang="en-GB" sz="5400" dirty="0" smtClean="0">
                <a:solidFill>
                  <a:schemeClr val="accent5">
                    <a:lumMod val="25000"/>
                  </a:schemeClr>
                </a:solidFill>
                <a:latin typeface="+mn-lt"/>
              </a:rPr>
              <a:t>Sickness and absences </a:t>
            </a:r>
          </a:p>
          <a:p>
            <a:pPr marL="828000" indent="0">
              <a:spcAft>
                <a:spcPts val="600"/>
              </a:spcAft>
              <a:buFont typeface="Wingdings" pitchFamily="2" charset="2"/>
              <a:buChar char="Ø"/>
            </a:pPr>
            <a:r>
              <a:rPr lang="en-GB" sz="5400" dirty="0" smtClean="0">
                <a:solidFill>
                  <a:schemeClr val="accent5">
                    <a:lumMod val="25000"/>
                  </a:schemeClr>
                </a:solidFill>
                <a:latin typeface="+mn-lt"/>
              </a:rPr>
              <a:t>Human Resource issues </a:t>
            </a:r>
          </a:p>
          <a:p>
            <a:pPr marL="828000" indent="0">
              <a:spcAft>
                <a:spcPts val="600"/>
              </a:spcAft>
              <a:buFont typeface="Wingdings" pitchFamily="2" charset="2"/>
              <a:buChar char="Ø"/>
            </a:pPr>
            <a:r>
              <a:rPr lang="en-GB" sz="5400" dirty="0" smtClean="0">
                <a:solidFill>
                  <a:schemeClr val="accent5">
                    <a:lumMod val="25000"/>
                  </a:schemeClr>
                </a:solidFill>
                <a:latin typeface="+mn-lt"/>
              </a:rPr>
              <a:t>Mandatory Training </a:t>
            </a:r>
          </a:p>
          <a:p>
            <a:pPr>
              <a:spcAft>
                <a:spcPts val="600"/>
              </a:spcAft>
            </a:pPr>
            <a:endParaRPr lang="en-GB" sz="5400" dirty="0" smtClean="0">
              <a:solidFill>
                <a:schemeClr val="accent5">
                  <a:lumMod val="25000"/>
                </a:schemeClr>
              </a:solidFill>
              <a:latin typeface="+mn-lt"/>
            </a:endParaRPr>
          </a:p>
          <a:p>
            <a:pPr marL="360000" indent="0">
              <a:spcAft>
                <a:spcPts val="600"/>
              </a:spcAft>
              <a:buNone/>
            </a:pPr>
            <a:r>
              <a:rPr lang="en-GB" sz="5400" dirty="0" smtClean="0">
                <a:solidFill>
                  <a:schemeClr val="accent5">
                    <a:lumMod val="25000"/>
                  </a:schemeClr>
                </a:solidFill>
                <a:latin typeface="+mn-lt"/>
              </a:rPr>
              <a:t>To access information on host </a:t>
            </a:r>
            <a:r>
              <a:rPr lang="en-GB" sz="5400" dirty="0">
                <a:solidFill>
                  <a:schemeClr val="accent5">
                    <a:lumMod val="25000"/>
                  </a:schemeClr>
                </a:solidFill>
                <a:latin typeface="+mn-lt"/>
              </a:rPr>
              <a:t>o</a:t>
            </a:r>
            <a:r>
              <a:rPr lang="en-GB" sz="5400" dirty="0" smtClean="0">
                <a:solidFill>
                  <a:schemeClr val="accent5">
                    <a:lumMod val="25000"/>
                  </a:schemeClr>
                </a:solidFill>
                <a:latin typeface="+mn-lt"/>
              </a:rPr>
              <a:t>rganisations within HENW (Mersey) please refer to HR Direct</a:t>
            </a:r>
          </a:p>
          <a:p>
            <a:pPr marL="360000" indent="0">
              <a:spcAft>
                <a:spcPts val="600"/>
              </a:spcAft>
              <a:buNone/>
            </a:pPr>
            <a:endParaRPr lang="en-GB" sz="5400" dirty="0">
              <a:solidFill>
                <a:schemeClr val="accent5">
                  <a:lumMod val="25000"/>
                </a:schemeClr>
              </a:solidFill>
              <a:latin typeface="+mn-lt"/>
            </a:endParaRPr>
          </a:p>
        </p:txBody>
      </p:sp>
      <p:grpSp>
        <p:nvGrpSpPr>
          <p:cNvPr id="8" name="Group 7"/>
          <p:cNvGrpSpPr/>
          <p:nvPr/>
        </p:nvGrpSpPr>
        <p:grpSpPr>
          <a:xfrm>
            <a:off x="976464" y="2077471"/>
            <a:ext cx="11755261" cy="3541068"/>
            <a:chOff x="976464" y="2077471"/>
            <a:chExt cx="11755261" cy="3541068"/>
          </a:xfrm>
        </p:grpSpPr>
        <p:pic>
          <p:nvPicPr>
            <p:cNvPr id="80903" name="Picture 7" descr="MPj0385810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6464" y="2077471"/>
              <a:ext cx="2282825" cy="3496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80912" name="Picture 16" descr="MPj030570400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71340" y="2175124"/>
              <a:ext cx="2909888" cy="34434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81446" name="Picture 55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40516" y="2175124"/>
              <a:ext cx="5191209" cy="3443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2" name="Text Box 364"/>
          <p:cNvSpPr txBox="1">
            <a:spLocks noChangeArrowheads="1"/>
          </p:cNvSpPr>
          <p:nvPr/>
        </p:nvSpPr>
        <p:spPr bwMode="auto">
          <a:xfrm>
            <a:off x="39428736" y="10342562"/>
            <a:ext cx="10283825" cy="238485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495300">
              <a:spcBef>
                <a:spcPct val="0"/>
              </a:spcBef>
              <a:defRPr sz="2400">
                <a:solidFill>
                  <a:schemeClr val="tx1"/>
                </a:solidFill>
                <a:latin typeface="Times New Roman" pitchFamily="18" charset="0"/>
              </a:defRPr>
            </a:lvl1pPr>
            <a:lvl2pPr marL="1333500" indent="-609600">
              <a:spcBef>
                <a:spcPct val="0"/>
              </a:spcBef>
              <a:defRPr sz="2400">
                <a:solidFill>
                  <a:schemeClr val="tx1"/>
                </a:solidFill>
                <a:latin typeface="Times New Roman" pitchFamily="18" charset="0"/>
              </a:defRPr>
            </a:lvl2pPr>
            <a:lvl3pPr marL="2057400" indent="-609600">
              <a:spcBef>
                <a:spcPct val="0"/>
              </a:spcBef>
              <a:defRPr sz="2400">
                <a:solidFill>
                  <a:schemeClr val="tx1"/>
                </a:solidFill>
                <a:latin typeface="Times New Roman" pitchFamily="18" charset="0"/>
              </a:defRPr>
            </a:lvl3pPr>
            <a:lvl4pPr marL="2781300" indent="-609600">
              <a:spcBef>
                <a:spcPct val="0"/>
              </a:spcBef>
              <a:defRPr sz="2400">
                <a:solidFill>
                  <a:schemeClr val="tx1"/>
                </a:solidFill>
                <a:latin typeface="Times New Roman" pitchFamily="18" charset="0"/>
              </a:defRPr>
            </a:lvl4pPr>
            <a:lvl5pPr marL="3505200" indent="-609600">
              <a:spcBef>
                <a:spcPct val="0"/>
              </a:spcBef>
              <a:defRPr sz="2400">
                <a:solidFill>
                  <a:schemeClr val="tx1"/>
                </a:solidFill>
                <a:latin typeface="Times New Roman" pitchFamily="18" charset="0"/>
              </a:defRPr>
            </a:lvl5pPr>
            <a:lvl6pPr marL="3962400" indent="-609600" eaLnBrk="0" fontAlgn="base" hangingPunct="0">
              <a:spcBef>
                <a:spcPct val="0"/>
              </a:spcBef>
              <a:spcAft>
                <a:spcPct val="0"/>
              </a:spcAft>
              <a:defRPr sz="2400">
                <a:solidFill>
                  <a:schemeClr val="tx1"/>
                </a:solidFill>
                <a:latin typeface="Times New Roman" pitchFamily="18" charset="0"/>
              </a:defRPr>
            </a:lvl6pPr>
            <a:lvl7pPr marL="4419600" indent="-609600" eaLnBrk="0" fontAlgn="base" hangingPunct="0">
              <a:spcBef>
                <a:spcPct val="0"/>
              </a:spcBef>
              <a:spcAft>
                <a:spcPct val="0"/>
              </a:spcAft>
              <a:defRPr sz="2400">
                <a:solidFill>
                  <a:schemeClr val="tx1"/>
                </a:solidFill>
                <a:latin typeface="Times New Roman" pitchFamily="18" charset="0"/>
              </a:defRPr>
            </a:lvl7pPr>
            <a:lvl8pPr marL="4876800" indent="-609600" eaLnBrk="0" fontAlgn="base" hangingPunct="0">
              <a:spcBef>
                <a:spcPct val="0"/>
              </a:spcBef>
              <a:spcAft>
                <a:spcPct val="0"/>
              </a:spcAft>
              <a:defRPr sz="2400">
                <a:solidFill>
                  <a:schemeClr val="tx1"/>
                </a:solidFill>
                <a:latin typeface="Times New Roman" pitchFamily="18" charset="0"/>
              </a:defRPr>
            </a:lvl8pPr>
            <a:lvl9pPr marL="5334000" indent="-609600" eaLnBrk="0" fontAlgn="base" hangingPunct="0">
              <a:spcBef>
                <a:spcPct val="0"/>
              </a:spcBef>
              <a:spcAft>
                <a:spcPct val="0"/>
              </a:spcAft>
              <a:defRPr sz="2400">
                <a:solidFill>
                  <a:schemeClr val="tx1"/>
                </a:solidFill>
                <a:latin typeface="Times New Roman" pitchFamily="18" charset="0"/>
              </a:defRPr>
            </a:lvl9pPr>
          </a:lstStyle>
          <a:p>
            <a:pPr marL="339725" indent="-339725" algn="ctr" eaLnBrk="1" hangingPunct="1">
              <a:lnSpc>
                <a:spcPct val="115000"/>
              </a:lnSpc>
              <a:buClr>
                <a:srgbClr val="008080"/>
              </a:buClr>
              <a:buFont typeface="Wingdings 3" pitchFamily="18" charset="2"/>
              <a:buNone/>
              <a:tabLst>
                <a:tab pos="1028700" algn="l"/>
              </a:tabLst>
            </a:pPr>
            <a:endParaRPr lang="en-GB" sz="5400" dirty="0" smtClean="0">
              <a:solidFill>
                <a:schemeClr val="accent5">
                  <a:lumMod val="25000"/>
                </a:schemeClr>
              </a:solidFill>
            </a:endParaRPr>
          </a:p>
        </p:txBody>
      </p:sp>
      <p:sp>
        <p:nvSpPr>
          <p:cNvPr id="13" name="Text Box 364"/>
          <p:cNvSpPr txBox="1">
            <a:spLocks noChangeArrowheads="1"/>
          </p:cNvSpPr>
          <p:nvPr/>
        </p:nvSpPr>
        <p:spPr bwMode="auto">
          <a:xfrm>
            <a:off x="39428736" y="7918848"/>
            <a:ext cx="10283825" cy="25864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495300">
              <a:spcBef>
                <a:spcPct val="0"/>
              </a:spcBef>
              <a:defRPr sz="2400">
                <a:solidFill>
                  <a:schemeClr val="tx1"/>
                </a:solidFill>
                <a:latin typeface="Times New Roman" pitchFamily="18" charset="0"/>
              </a:defRPr>
            </a:lvl1pPr>
            <a:lvl2pPr marL="1333500" indent="-609600">
              <a:spcBef>
                <a:spcPct val="0"/>
              </a:spcBef>
              <a:defRPr sz="2400">
                <a:solidFill>
                  <a:schemeClr val="tx1"/>
                </a:solidFill>
                <a:latin typeface="Times New Roman" pitchFamily="18" charset="0"/>
              </a:defRPr>
            </a:lvl2pPr>
            <a:lvl3pPr marL="2057400" indent="-609600">
              <a:spcBef>
                <a:spcPct val="0"/>
              </a:spcBef>
              <a:defRPr sz="2400">
                <a:solidFill>
                  <a:schemeClr val="tx1"/>
                </a:solidFill>
                <a:latin typeface="Times New Roman" pitchFamily="18" charset="0"/>
              </a:defRPr>
            </a:lvl3pPr>
            <a:lvl4pPr marL="2781300" indent="-609600">
              <a:spcBef>
                <a:spcPct val="0"/>
              </a:spcBef>
              <a:defRPr sz="2400">
                <a:solidFill>
                  <a:schemeClr val="tx1"/>
                </a:solidFill>
                <a:latin typeface="Times New Roman" pitchFamily="18" charset="0"/>
              </a:defRPr>
            </a:lvl4pPr>
            <a:lvl5pPr marL="3505200" indent="-609600">
              <a:spcBef>
                <a:spcPct val="0"/>
              </a:spcBef>
              <a:defRPr sz="2400">
                <a:solidFill>
                  <a:schemeClr val="tx1"/>
                </a:solidFill>
                <a:latin typeface="Times New Roman" pitchFamily="18" charset="0"/>
              </a:defRPr>
            </a:lvl5pPr>
            <a:lvl6pPr marL="3962400" indent="-609600" eaLnBrk="0" fontAlgn="base" hangingPunct="0">
              <a:spcBef>
                <a:spcPct val="0"/>
              </a:spcBef>
              <a:spcAft>
                <a:spcPct val="0"/>
              </a:spcAft>
              <a:defRPr sz="2400">
                <a:solidFill>
                  <a:schemeClr val="tx1"/>
                </a:solidFill>
                <a:latin typeface="Times New Roman" pitchFamily="18" charset="0"/>
              </a:defRPr>
            </a:lvl6pPr>
            <a:lvl7pPr marL="4419600" indent="-609600" eaLnBrk="0" fontAlgn="base" hangingPunct="0">
              <a:spcBef>
                <a:spcPct val="0"/>
              </a:spcBef>
              <a:spcAft>
                <a:spcPct val="0"/>
              </a:spcAft>
              <a:defRPr sz="2400">
                <a:solidFill>
                  <a:schemeClr val="tx1"/>
                </a:solidFill>
                <a:latin typeface="Times New Roman" pitchFamily="18" charset="0"/>
              </a:defRPr>
            </a:lvl7pPr>
            <a:lvl8pPr marL="4876800" indent="-609600" eaLnBrk="0" fontAlgn="base" hangingPunct="0">
              <a:spcBef>
                <a:spcPct val="0"/>
              </a:spcBef>
              <a:spcAft>
                <a:spcPct val="0"/>
              </a:spcAft>
              <a:defRPr sz="2400">
                <a:solidFill>
                  <a:schemeClr val="tx1"/>
                </a:solidFill>
                <a:latin typeface="Times New Roman" pitchFamily="18" charset="0"/>
              </a:defRPr>
            </a:lvl8pPr>
            <a:lvl9pPr marL="5334000" indent="-609600" eaLnBrk="0" fontAlgn="base" hangingPunct="0">
              <a:spcBef>
                <a:spcPct val="0"/>
              </a:spcBef>
              <a:spcAft>
                <a:spcPct val="0"/>
              </a:spcAft>
              <a:defRPr sz="2400">
                <a:solidFill>
                  <a:schemeClr val="tx1"/>
                </a:solidFill>
                <a:latin typeface="Times New Roman" pitchFamily="18" charset="0"/>
              </a:defRPr>
            </a:lvl9pPr>
          </a:lstStyle>
          <a:p>
            <a:pPr marL="114300" indent="0" algn="ctr">
              <a:buNone/>
            </a:pPr>
            <a:r>
              <a:rPr lang="en-GB" sz="6600" b="1" dirty="0" smtClean="0">
                <a:solidFill>
                  <a:schemeClr val="accent5">
                    <a:lumMod val="25000"/>
                  </a:schemeClr>
                </a:solidFill>
                <a:latin typeface="+mn-lt"/>
              </a:rPr>
              <a:t>Local </a:t>
            </a:r>
            <a:r>
              <a:rPr lang="en-GB" sz="6600" b="1" dirty="0">
                <a:solidFill>
                  <a:schemeClr val="accent5">
                    <a:lumMod val="25000"/>
                  </a:schemeClr>
                </a:solidFill>
                <a:latin typeface="+mn-lt"/>
              </a:rPr>
              <a:t>Negotiating </a:t>
            </a:r>
            <a:r>
              <a:rPr lang="en-GB" sz="6600" b="1" dirty="0" smtClean="0">
                <a:solidFill>
                  <a:schemeClr val="accent5">
                    <a:lumMod val="25000"/>
                  </a:schemeClr>
                </a:solidFill>
                <a:latin typeface="+mn-lt"/>
              </a:rPr>
              <a:t>Committee</a:t>
            </a:r>
          </a:p>
          <a:p>
            <a:pPr marL="114300" indent="0">
              <a:buNone/>
            </a:pPr>
            <a:endParaRPr lang="en-GB" sz="5400" dirty="0" smtClean="0">
              <a:solidFill>
                <a:schemeClr val="accent5">
                  <a:lumMod val="25000"/>
                </a:schemeClr>
              </a:solidFill>
              <a:latin typeface="+mn-lt"/>
            </a:endParaRPr>
          </a:p>
          <a:p>
            <a:pPr marL="114300" indent="0">
              <a:buNone/>
            </a:pPr>
            <a:r>
              <a:rPr lang="en-GB" sz="4800" dirty="0" smtClean="0">
                <a:solidFill>
                  <a:schemeClr val="accent5">
                    <a:lumMod val="25000"/>
                  </a:schemeClr>
                </a:solidFill>
                <a:latin typeface="+mn-lt"/>
              </a:rPr>
              <a:t>The </a:t>
            </a:r>
            <a:r>
              <a:rPr lang="en-GB" sz="4800" dirty="0">
                <a:solidFill>
                  <a:schemeClr val="accent5">
                    <a:lumMod val="25000"/>
                  </a:schemeClr>
                </a:solidFill>
                <a:latin typeface="+mn-lt"/>
              </a:rPr>
              <a:t>L</a:t>
            </a:r>
            <a:r>
              <a:rPr lang="en-GB" sz="4800" dirty="0" smtClean="0">
                <a:solidFill>
                  <a:schemeClr val="accent5">
                    <a:lumMod val="25000"/>
                  </a:schemeClr>
                </a:solidFill>
                <a:latin typeface="+mn-lt"/>
              </a:rPr>
              <a:t>ocal </a:t>
            </a:r>
            <a:r>
              <a:rPr lang="en-GB" sz="4800" dirty="0">
                <a:solidFill>
                  <a:schemeClr val="accent5">
                    <a:lumMod val="25000"/>
                  </a:schemeClr>
                </a:solidFill>
                <a:latin typeface="+mn-lt"/>
              </a:rPr>
              <a:t>N</a:t>
            </a:r>
            <a:r>
              <a:rPr lang="en-GB" sz="4800" dirty="0" smtClean="0">
                <a:solidFill>
                  <a:schemeClr val="accent5">
                    <a:lumMod val="25000"/>
                  </a:schemeClr>
                </a:solidFill>
                <a:latin typeface="+mn-lt"/>
              </a:rPr>
              <a:t>egotiating </a:t>
            </a:r>
            <a:r>
              <a:rPr lang="en-GB" sz="4800" dirty="0">
                <a:solidFill>
                  <a:schemeClr val="accent5">
                    <a:lumMod val="25000"/>
                  </a:schemeClr>
                </a:solidFill>
                <a:latin typeface="+mn-lt"/>
              </a:rPr>
              <a:t>C</a:t>
            </a:r>
            <a:r>
              <a:rPr lang="en-GB" sz="4800" dirty="0" smtClean="0">
                <a:solidFill>
                  <a:schemeClr val="accent5">
                    <a:lumMod val="25000"/>
                  </a:schemeClr>
                </a:solidFill>
                <a:latin typeface="+mn-lt"/>
              </a:rPr>
              <a:t>ommittee </a:t>
            </a:r>
            <a:r>
              <a:rPr lang="en-GB" sz="4800" dirty="0">
                <a:solidFill>
                  <a:schemeClr val="accent5">
                    <a:lumMod val="25000"/>
                  </a:schemeClr>
                </a:solidFill>
                <a:latin typeface="+mn-lt"/>
              </a:rPr>
              <a:t>(LNC) is made up of local staff side representatives and BMA representation who meet on a quarterly basis with </a:t>
            </a:r>
            <a:r>
              <a:rPr lang="en-GB" sz="4800" dirty="0" smtClean="0">
                <a:solidFill>
                  <a:schemeClr val="accent5">
                    <a:lumMod val="25000"/>
                  </a:schemeClr>
                </a:solidFill>
                <a:latin typeface="+mn-lt"/>
              </a:rPr>
              <a:t>the</a:t>
            </a:r>
            <a:r>
              <a:rPr lang="en-GB" sz="4800" dirty="0">
                <a:solidFill>
                  <a:schemeClr val="accent5">
                    <a:lumMod val="25000"/>
                  </a:schemeClr>
                </a:solidFill>
                <a:latin typeface="+mn-lt"/>
              </a:rPr>
              <a:t> Lead </a:t>
            </a:r>
            <a:r>
              <a:rPr lang="en-GB" sz="4800" dirty="0" smtClean="0">
                <a:solidFill>
                  <a:schemeClr val="accent5">
                    <a:lumMod val="25000"/>
                  </a:schemeClr>
                </a:solidFill>
                <a:latin typeface="+mn-lt"/>
              </a:rPr>
              <a:t>Employer</a:t>
            </a:r>
            <a:r>
              <a:rPr lang="en-GB" sz="4800" dirty="0">
                <a:solidFill>
                  <a:schemeClr val="accent5">
                    <a:lumMod val="25000"/>
                  </a:schemeClr>
                </a:solidFill>
                <a:latin typeface="+mn-lt"/>
              </a:rPr>
              <a:t> to discuss contemporary issues on behalf of </a:t>
            </a:r>
            <a:r>
              <a:rPr lang="en-GB" sz="4800" dirty="0" smtClean="0">
                <a:solidFill>
                  <a:schemeClr val="accent5">
                    <a:lumMod val="25000"/>
                  </a:schemeClr>
                </a:solidFill>
                <a:latin typeface="+mn-lt"/>
              </a:rPr>
              <a:t>doctors in training employed by the Lead </a:t>
            </a:r>
            <a:r>
              <a:rPr lang="en-GB" sz="4800" dirty="0">
                <a:solidFill>
                  <a:schemeClr val="accent5">
                    <a:lumMod val="25000"/>
                  </a:schemeClr>
                </a:solidFill>
                <a:latin typeface="+mn-lt"/>
              </a:rPr>
              <a:t>Employer</a:t>
            </a:r>
            <a:r>
              <a:rPr lang="en-GB" sz="4800" dirty="0" smtClean="0">
                <a:solidFill>
                  <a:schemeClr val="accent5">
                    <a:lumMod val="25000"/>
                  </a:schemeClr>
                </a:solidFill>
                <a:latin typeface="+mn-lt"/>
              </a:rPr>
              <a:t>.</a:t>
            </a:r>
          </a:p>
          <a:p>
            <a:pPr marL="114300" indent="0">
              <a:buNone/>
            </a:pPr>
            <a:endParaRPr lang="en-GB" sz="4800" dirty="0" smtClean="0">
              <a:solidFill>
                <a:schemeClr val="accent5">
                  <a:lumMod val="25000"/>
                </a:schemeClr>
              </a:solidFill>
              <a:latin typeface="+mn-lt"/>
            </a:endParaRPr>
          </a:p>
          <a:p>
            <a:pPr marL="114300" indent="0">
              <a:buNone/>
            </a:pPr>
            <a:r>
              <a:rPr lang="en-GB" sz="4800" dirty="0" smtClean="0">
                <a:solidFill>
                  <a:schemeClr val="accent5">
                    <a:lumMod val="25000"/>
                  </a:schemeClr>
                </a:solidFill>
                <a:latin typeface="+mn-lt"/>
              </a:rPr>
              <a:t>If </a:t>
            </a:r>
            <a:r>
              <a:rPr lang="en-GB" sz="4800" dirty="0">
                <a:solidFill>
                  <a:schemeClr val="accent5">
                    <a:lumMod val="25000"/>
                  </a:schemeClr>
                </a:solidFill>
                <a:latin typeface="+mn-lt"/>
              </a:rPr>
              <a:t>you have any issues you wish to seek advice </a:t>
            </a:r>
            <a:r>
              <a:rPr lang="en-GB" sz="4800" dirty="0" smtClean="0">
                <a:solidFill>
                  <a:schemeClr val="accent5">
                    <a:lumMod val="25000"/>
                  </a:schemeClr>
                </a:solidFill>
                <a:latin typeface="+mn-lt"/>
              </a:rPr>
              <a:t>on, </a:t>
            </a:r>
            <a:r>
              <a:rPr lang="en-GB" sz="4800" dirty="0">
                <a:solidFill>
                  <a:schemeClr val="accent5">
                    <a:lumMod val="25000"/>
                  </a:schemeClr>
                </a:solidFill>
                <a:latin typeface="+mn-lt"/>
              </a:rPr>
              <a:t>your staff side representative can be contacted via </a:t>
            </a:r>
            <a:r>
              <a:rPr lang="en-GB" sz="4800" dirty="0" smtClean="0">
                <a:solidFill>
                  <a:schemeClr val="accent5">
                    <a:lumMod val="25000"/>
                  </a:schemeClr>
                </a:solidFill>
                <a:latin typeface="+mn-lt"/>
              </a:rPr>
              <a:t>e-mail at:  </a:t>
            </a:r>
            <a:r>
              <a:rPr lang="en-GB" sz="4800" dirty="0">
                <a:solidFill>
                  <a:schemeClr val="accent5">
                    <a:lumMod val="25000"/>
                  </a:schemeClr>
                </a:solidFill>
                <a:latin typeface="+mn-lt"/>
                <a:hlinkClick r:id="rId6"/>
              </a:rPr>
              <a:t>Mersey.lnc@nhs.net</a:t>
            </a:r>
            <a:endParaRPr lang="en-GB" sz="4800" dirty="0">
              <a:solidFill>
                <a:schemeClr val="accent5">
                  <a:lumMod val="25000"/>
                </a:schemeClr>
              </a:solidFill>
              <a:latin typeface="+mn-lt"/>
            </a:endParaRPr>
          </a:p>
          <a:p>
            <a:endParaRPr lang="en-GB" sz="4800" dirty="0" smtClean="0">
              <a:solidFill>
                <a:schemeClr val="accent5">
                  <a:lumMod val="25000"/>
                </a:schemeClr>
              </a:solidFill>
              <a:latin typeface="+mn-lt"/>
            </a:endParaRPr>
          </a:p>
          <a:p>
            <a:pPr marL="114300" indent="0">
              <a:buNone/>
            </a:pPr>
            <a:r>
              <a:rPr lang="en-GB" sz="4800" dirty="0" smtClean="0">
                <a:solidFill>
                  <a:schemeClr val="accent5">
                    <a:lumMod val="25000"/>
                  </a:schemeClr>
                </a:solidFill>
                <a:latin typeface="+mn-lt"/>
              </a:rPr>
              <a:t>Also</a:t>
            </a:r>
            <a:r>
              <a:rPr lang="en-GB" sz="4800" dirty="0">
                <a:solidFill>
                  <a:schemeClr val="accent5">
                    <a:lumMod val="25000"/>
                  </a:schemeClr>
                </a:solidFill>
                <a:latin typeface="+mn-lt"/>
              </a:rPr>
              <a:t>, minutes of the LNC are available on </a:t>
            </a:r>
            <a:r>
              <a:rPr lang="en-GB" sz="4800" dirty="0" smtClean="0">
                <a:solidFill>
                  <a:schemeClr val="accent5">
                    <a:lumMod val="25000"/>
                  </a:schemeClr>
                </a:solidFill>
                <a:latin typeface="+mn-lt"/>
              </a:rPr>
              <a:t>request. </a:t>
            </a:r>
            <a:r>
              <a:rPr lang="en-GB" sz="4800" dirty="0">
                <a:solidFill>
                  <a:schemeClr val="accent5">
                    <a:lumMod val="25000"/>
                  </a:schemeClr>
                </a:solidFill>
                <a:latin typeface="+mn-lt"/>
              </a:rPr>
              <a:t>P</a:t>
            </a:r>
            <a:r>
              <a:rPr lang="en-GB" sz="4800" dirty="0" smtClean="0">
                <a:solidFill>
                  <a:schemeClr val="accent5">
                    <a:lumMod val="25000"/>
                  </a:schemeClr>
                </a:solidFill>
                <a:latin typeface="+mn-lt"/>
              </a:rPr>
              <a:t>lease </a:t>
            </a:r>
            <a:r>
              <a:rPr lang="en-GB" sz="4800" dirty="0">
                <a:solidFill>
                  <a:schemeClr val="accent5">
                    <a:lumMod val="25000"/>
                  </a:schemeClr>
                </a:solidFill>
                <a:latin typeface="+mn-lt"/>
              </a:rPr>
              <a:t>contact your relevant staff side representative via e-mail </a:t>
            </a:r>
            <a:r>
              <a:rPr lang="en-GB" sz="4800" dirty="0" smtClean="0">
                <a:solidFill>
                  <a:schemeClr val="accent5">
                    <a:lumMod val="25000"/>
                  </a:schemeClr>
                </a:solidFill>
                <a:latin typeface="+mn-lt"/>
              </a:rPr>
              <a:t>: </a:t>
            </a:r>
            <a:r>
              <a:rPr lang="en-GB" sz="4800" dirty="0" smtClean="0">
                <a:solidFill>
                  <a:schemeClr val="accent5">
                    <a:lumMod val="25000"/>
                  </a:schemeClr>
                </a:solidFill>
                <a:latin typeface="+mn-lt"/>
                <a:hlinkClick r:id="rId7"/>
              </a:rPr>
              <a:t>Mersey.lnc@nhs.net</a:t>
            </a:r>
            <a:endParaRPr lang="en-GB" sz="4800" dirty="0" smtClean="0">
              <a:solidFill>
                <a:schemeClr val="accent5">
                  <a:lumMod val="25000"/>
                </a:schemeClr>
              </a:solidFill>
              <a:latin typeface="+mn-lt"/>
            </a:endParaRPr>
          </a:p>
          <a:p>
            <a:pPr marL="114300" indent="0">
              <a:buNone/>
            </a:pPr>
            <a:endParaRPr lang="en-GB" sz="5400" dirty="0">
              <a:solidFill>
                <a:schemeClr val="accent5">
                  <a:lumMod val="25000"/>
                </a:schemeClr>
              </a:solidFill>
              <a:effectLst/>
              <a:latin typeface="+mn-lt"/>
            </a:endParaRPr>
          </a:p>
          <a:p>
            <a:pPr marL="114300" indent="0">
              <a:buNone/>
            </a:pPr>
            <a:r>
              <a:rPr lang="en-GB" sz="5400" b="1" dirty="0" smtClean="0">
                <a:solidFill>
                  <a:schemeClr val="accent5">
                    <a:lumMod val="25000"/>
                  </a:schemeClr>
                </a:solidFill>
                <a:latin typeface="+mn-lt"/>
              </a:rPr>
              <a:t>Junior Doctors Advisory Team (JDAT)</a:t>
            </a:r>
          </a:p>
          <a:p>
            <a:pPr marL="114300" indent="0">
              <a:buNone/>
            </a:pPr>
            <a:endParaRPr lang="en-GB" sz="5400" b="1" dirty="0" smtClean="0">
              <a:solidFill>
                <a:schemeClr val="accent5">
                  <a:lumMod val="25000"/>
                </a:schemeClr>
              </a:solidFill>
              <a:effectLst/>
              <a:latin typeface="+mn-lt"/>
            </a:endParaRPr>
          </a:p>
          <a:p>
            <a:pPr marL="114300" indent="0">
              <a:buNone/>
            </a:pPr>
            <a:r>
              <a:rPr lang="en-GB" sz="4800" dirty="0">
                <a:solidFill>
                  <a:schemeClr val="accent5">
                    <a:lumMod val="25000"/>
                  </a:schemeClr>
                </a:solidFill>
                <a:latin typeface="+mn-lt"/>
              </a:rPr>
              <a:t>The Junior Doctor Advisory Team (JDAT) is an independent team of doctors working out-of-programme within Health Education North West.  The JDAT is a successor body to the local regional action teams which were formed to ensure all trust rotas became compliant with the rules on working hours within the new junior doctor contract (the New Deal) in 1991</a:t>
            </a:r>
            <a:r>
              <a:rPr lang="en-GB" sz="4800" dirty="0" smtClean="0">
                <a:solidFill>
                  <a:schemeClr val="accent5">
                    <a:lumMod val="25000"/>
                  </a:schemeClr>
                </a:solidFill>
                <a:latin typeface="+mn-lt"/>
              </a:rPr>
              <a:t>. Further information is available on </a:t>
            </a:r>
            <a:r>
              <a:rPr lang="en-GB" sz="4800" dirty="0" smtClean="0">
                <a:latin typeface="+mn-lt"/>
              </a:rPr>
              <a:t>HR Direct</a:t>
            </a:r>
            <a:endParaRPr lang="en-GB" sz="4800" dirty="0">
              <a:latin typeface="+mn-lt"/>
            </a:endParaRPr>
          </a:p>
          <a:p>
            <a:pPr marL="114300" indent="0">
              <a:buNone/>
            </a:pPr>
            <a:endParaRPr lang="en-GB" sz="5400" b="1" dirty="0">
              <a:solidFill>
                <a:schemeClr val="accent5">
                  <a:lumMod val="25000"/>
                </a:schemeClr>
              </a:solidFill>
              <a:effectLst/>
              <a:latin typeface="+mn-lt"/>
            </a:endParaRPr>
          </a:p>
          <a:p>
            <a:pPr marL="114300" indent="0">
              <a:buNone/>
            </a:pPr>
            <a:endParaRPr lang="en-GB" sz="4800" b="1" dirty="0">
              <a:solidFill>
                <a:schemeClr val="accent5">
                  <a:lumMod val="25000"/>
                </a:schemeClr>
              </a:solidFill>
              <a:effectLst/>
              <a:latin typeface="+mn-lt"/>
            </a:endParaRPr>
          </a:p>
        </p:txBody>
      </p:sp>
      <p:grpSp>
        <p:nvGrpSpPr>
          <p:cNvPr id="15" name="Group 14"/>
          <p:cNvGrpSpPr>
            <a:grpSpLocks/>
          </p:cNvGrpSpPr>
          <p:nvPr/>
        </p:nvGrpSpPr>
        <p:grpSpPr bwMode="auto">
          <a:xfrm>
            <a:off x="37201643" y="1616305"/>
            <a:ext cx="13603847" cy="3399192"/>
            <a:chOff x="1533" y="579"/>
            <a:chExt cx="8821" cy="1113"/>
          </a:xfrm>
        </p:grpSpPr>
        <p:pic>
          <p:nvPicPr>
            <p:cNvPr id="16" name="Picture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33" y="579"/>
              <a:ext cx="8821" cy="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 Box 2"/>
            <p:cNvSpPr txBox="1">
              <a:spLocks noChangeArrowheads="1"/>
            </p:cNvSpPr>
            <p:nvPr/>
          </p:nvSpPr>
          <p:spPr bwMode="auto">
            <a:xfrm>
              <a:off x="1629" y="1395"/>
              <a:ext cx="5332" cy="29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4400" b="1" i="0" u="none" strike="noStrike" cap="none" normalizeH="0" baseline="0" dirty="0" smtClean="0">
                  <a:ln>
                    <a:noFill/>
                  </a:ln>
                  <a:solidFill>
                    <a:srgbClr val="548DD4"/>
                  </a:solidFill>
                  <a:effectLst/>
                  <a:latin typeface="Arial" pitchFamily="34" charset="0"/>
                  <a:cs typeface="Arial" pitchFamily="34" charset="0"/>
                </a:rPr>
                <a:t>Lead Employer HENW (Mersey)</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81921" y="1465263"/>
            <a:ext cx="24338704" cy="4869409"/>
          </a:xfrm>
        </p:spPr>
        <p:txBody>
          <a:bodyPr>
            <a:scene3d>
              <a:camera prst="orthographicFront"/>
              <a:lightRig rig="threePt" dir="t"/>
            </a:scene3d>
            <a:sp3d extrusionH="57150">
              <a:bevelT w="38100" h="38100"/>
            </a:sp3d>
          </a:bodyPr>
          <a:lstStyle/>
          <a:p>
            <a:r>
              <a:rPr lang="en-GB" sz="18000" b="1" dirty="0" smtClean="0">
                <a:ln w="10541" cmpd="sng">
                  <a:solidFill>
                    <a:schemeClr val="accent1">
                      <a:lumMod val="75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About you</a:t>
            </a:r>
            <a:endParaRPr lang="en-GB" sz="18000" b="1" dirty="0">
              <a:ln w="10541" cmpd="sng">
                <a:solidFill>
                  <a:schemeClr val="accent1">
                    <a:lumMod val="75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Text Placeholder 2"/>
          <p:cNvSpPr>
            <a:spLocks noGrp="1"/>
          </p:cNvSpPr>
          <p:nvPr>
            <p:ph type="body" sz="half" idx="1"/>
          </p:nvPr>
        </p:nvSpPr>
        <p:spPr>
          <a:xfrm>
            <a:off x="14235373" y="9274737"/>
            <a:ext cx="10330101" cy="25194361"/>
          </a:xfrm>
        </p:spPr>
        <p:txBody>
          <a:bodyPr/>
          <a:lstStyle/>
          <a:p>
            <a:pPr marL="0" indent="0">
              <a:buNone/>
            </a:pPr>
            <a:r>
              <a:rPr lang="en-GB" sz="4400" b="1" dirty="0" smtClean="0">
                <a:solidFill>
                  <a:schemeClr val="accent5">
                    <a:lumMod val="25000"/>
                  </a:schemeClr>
                </a:solidFill>
                <a:latin typeface="+mj-lt"/>
              </a:rPr>
              <a:t>Induction at Host Organisation</a:t>
            </a:r>
            <a:endParaRPr lang="en-GB" sz="4400" dirty="0">
              <a:solidFill>
                <a:schemeClr val="accent5">
                  <a:lumMod val="25000"/>
                </a:schemeClr>
              </a:solidFill>
              <a:latin typeface="+mj-lt"/>
            </a:endParaRPr>
          </a:p>
          <a:p>
            <a:pPr marL="0" indent="0" algn="just">
              <a:buNone/>
            </a:pPr>
            <a:r>
              <a:rPr lang="en-GB" sz="4400" dirty="0">
                <a:solidFill>
                  <a:schemeClr val="accent5">
                    <a:lumMod val="25000"/>
                  </a:schemeClr>
                </a:solidFill>
                <a:latin typeface="+mj-lt"/>
              </a:rPr>
              <a:t>You will receive an induction at the </a:t>
            </a:r>
            <a:r>
              <a:rPr lang="en-GB" sz="4400" dirty="0" smtClean="0">
                <a:solidFill>
                  <a:schemeClr val="accent5">
                    <a:lumMod val="25000"/>
                  </a:schemeClr>
                </a:solidFill>
                <a:latin typeface="+mj-lt"/>
              </a:rPr>
              <a:t>host </a:t>
            </a:r>
            <a:r>
              <a:rPr lang="en-GB" sz="4400" dirty="0">
                <a:solidFill>
                  <a:schemeClr val="accent5">
                    <a:lumMod val="25000"/>
                  </a:schemeClr>
                </a:solidFill>
                <a:latin typeface="+mj-lt"/>
              </a:rPr>
              <a:t>o</a:t>
            </a:r>
            <a:r>
              <a:rPr lang="en-GB" sz="4400" dirty="0" smtClean="0">
                <a:solidFill>
                  <a:schemeClr val="accent5">
                    <a:lumMod val="25000"/>
                  </a:schemeClr>
                </a:solidFill>
                <a:latin typeface="+mj-lt"/>
              </a:rPr>
              <a:t>rganisation </a:t>
            </a:r>
            <a:r>
              <a:rPr lang="en-GB" sz="4400" dirty="0">
                <a:solidFill>
                  <a:schemeClr val="accent5">
                    <a:lumMod val="25000"/>
                  </a:schemeClr>
                </a:solidFill>
                <a:latin typeface="+mj-lt"/>
              </a:rPr>
              <a:t>each time you rotate, which you must attend. The </a:t>
            </a:r>
            <a:r>
              <a:rPr lang="en-GB" sz="4400" dirty="0" smtClean="0">
                <a:solidFill>
                  <a:schemeClr val="accent5">
                    <a:lumMod val="25000"/>
                  </a:schemeClr>
                </a:solidFill>
                <a:latin typeface="+mj-lt"/>
              </a:rPr>
              <a:t>host </a:t>
            </a:r>
            <a:r>
              <a:rPr lang="en-GB" sz="4400" dirty="0">
                <a:solidFill>
                  <a:schemeClr val="accent5">
                    <a:lumMod val="25000"/>
                  </a:schemeClr>
                </a:solidFill>
                <a:latin typeface="+mj-lt"/>
              </a:rPr>
              <a:t>o</a:t>
            </a:r>
            <a:r>
              <a:rPr lang="en-GB" sz="4400" dirty="0" smtClean="0">
                <a:solidFill>
                  <a:schemeClr val="accent5">
                    <a:lumMod val="25000"/>
                  </a:schemeClr>
                </a:solidFill>
                <a:latin typeface="+mj-lt"/>
              </a:rPr>
              <a:t>rganisation </a:t>
            </a:r>
            <a:r>
              <a:rPr lang="en-GB" sz="4400" dirty="0">
                <a:solidFill>
                  <a:schemeClr val="accent5">
                    <a:lumMod val="25000"/>
                  </a:schemeClr>
                </a:solidFill>
                <a:latin typeface="+mj-lt"/>
              </a:rPr>
              <a:t>will advise you regarding local and departmental policies and procedures. This will include information relating to accommodation, car parking, facilities, fees, ID badges etc. </a:t>
            </a:r>
            <a:endParaRPr lang="en-GB" sz="4400" dirty="0" smtClean="0">
              <a:solidFill>
                <a:schemeClr val="accent5">
                  <a:lumMod val="25000"/>
                </a:schemeClr>
              </a:solidFill>
              <a:latin typeface="+mj-lt"/>
            </a:endParaRPr>
          </a:p>
          <a:p>
            <a:pPr marL="0" indent="0">
              <a:buNone/>
            </a:pPr>
            <a:endParaRPr lang="en-GB" sz="4400" dirty="0">
              <a:solidFill>
                <a:schemeClr val="accent5">
                  <a:lumMod val="25000"/>
                </a:schemeClr>
              </a:solidFill>
              <a:latin typeface="+mj-lt"/>
            </a:endParaRPr>
          </a:p>
          <a:p>
            <a:pPr marL="0" indent="0">
              <a:buNone/>
            </a:pPr>
            <a:r>
              <a:rPr lang="en-GB" sz="4400" b="1" dirty="0" smtClean="0">
                <a:solidFill>
                  <a:schemeClr val="accent5">
                    <a:lumMod val="25000"/>
                  </a:schemeClr>
                </a:solidFill>
                <a:latin typeface="+mj-lt"/>
              </a:rPr>
              <a:t>Pay Bands/Rotas/Pattern of Work </a:t>
            </a:r>
            <a:endParaRPr lang="en-GB" sz="4400" dirty="0" smtClean="0">
              <a:solidFill>
                <a:schemeClr val="accent5">
                  <a:lumMod val="25000"/>
                </a:schemeClr>
              </a:solidFill>
              <a:latin typeface="+mj-lt"/>
            </a:endParaRPr>
          </a:p>
          <a:p>
            <a:pPr marL="0" indent="0" algn="just">
              <a:buNone/>
            </a:pPr>
            <a:r>
              <a:rPr lang="en-GB" sz="4400" dirty="0" smtClean="0">
                <a:solidFill>
                  <a:schemeClr val="accent5">
                    <a:lumMod val="25000"/>
                  </a:schemeClr>
                </a:solidFill>
                <a:latin typeface="+mj-lt"/>
              </a:rPr>
              <a:t>Queries </a:t>
            </a:r>
            <a:r>
              <a:rPr lang="en-GB" sz="4400" dirty="0">
                <a:solidFill>
                  <a:schemeClr val="accent5">
                    <a:lumMod val="25000"/>
                  </a:schemeClr>
                </a:solidFill>
                <a:latin typeface="+mj-lt"/>
              </a:rPr>
              <a:t>relating to the allocation of pay bands, rotas and patterns of work must be made to the Medical Personnel Department at the </a:t>
            </a:r>
            <a:r>
              <a:rPr lang="en-GB" sz="4400" dirty="0" smtClean="0">
                <a:solidFill>
                  <a:schemeClr val="accent5">
                    <a:lumMod val="25000"/>
                  </a:schemeClr>
                </a:solidFill>
                <a:latin typeface="+mj-lt"/>
              </a:rPr>
              <a:t>host </a:t>
            </a:r>
            <a:r>
              <a:rPr lang="en-GB" sz="4400" dirty="0">
                <a:solidFill>
                  <a:schemeClr val="accent5">
                    <a:lumMod val="25000"/>
                  </a:schemeClr>
                </a:solidFill>
                <a:latin typeface="+mj-lt"/>
              </a:rPr>
              <a:t>o</a:t>
            </a:r>
            <a:r>
              <a:rPr lang="en-GB" sz="4400" dirty="0" smtClean="0">
                <a:solidFill>
                  <a:schemeClr val="accent5">
                    <a:lumMod val="25000"/>
                  </a:schemeClr>
                </a:solidFill>
                <a:latin typeface="+mj-lt"/>
              </a:rPr>
              <a:t>rganisation </a:t>
            </a:r>
            <a:r>
              <a:rPr lang="en-GB" sz="4400" dirty="0">
                <a:solidFill>
                  <a:schemeClr val="accent5">
                    <a:lumMod val="25000"/>
                  </a:schemeClr>
                </a:solidFill>
                <a:latin typeface="+mj-lt"/>
              </a:rPr>
              <a:t>where you will be working. </a:t>
            </a:r>
            <a:endParaRPr lang="en-GB" sz="4400" dirty="0" smtClean="0">
              <a:solidFill>
                <a:schemeClr val="accent5">
                  <a:lumMod val="25000"/>
                </a:schemeClr>
              </a:solidFill>
              <a:latin typeface="+mj-lt"/>
            </a:endParaRPr>
          </a:p>
          <a:p>
            <a:pPr marL="0" indent="0" algn="just">
              <a:buNone/>
            </a:pPr>
            <a:endParaRPr lang="en-GB" sz="4400" dirty="0">
              <a:solidFill>
                <a:schemeClr val="accent5">
                  <a:lumMod val="25000"/>
                </a:schemeClr>
              </a:solidFill>
              <a:latin typeface="+mj-lt"/>
            </a:endParaRPr>
          </a:p>
          <a:p>
            <a:pPr marL="0" indent="0" algn="just">
              <a:buNone/>
            </a:pPr>
            <a:r>
              <a:rPr lang="en-GB" sz="4400" dirty="0" smtClean="0">
                <a:solidFill>
                  <a:schemeClr val="accent5">
                    <a:lumMod val="25000"/>
                  </a:schemeClr>
                </a:solidFill>
                <a:latin typeface="+mj-lt"/>
              </a:rPr>
              <a:t>Less </a:t>
            </a:r>
            <a:r>
              <a:rPr lang="en-GB" sz="4400" dirty="0">
                <a:solidFill>
                  <a:schemeClr val="accent5">
                    <a:lumMod val="25000"/>
                  </a:schemeClr>
                </a:solidFill>
                <a:latin typeface="+mj-lt"/>
              </a:rPr>
              <a:t>than full time trainees will receive pay band in line </a:t>
            </a:r>
            <a:r>
              <a:rPr lang="en-GB" sz="4400" dirty="0" smtClean="0">
                <a:solidFill>
                  <a:schemeClr val="accent5">
                    <a:lumMod val="25000"/>
                  </a:schemeClr>
                </a:solidFill>
                <a:latin typeface="+mj-lt"/>
              </a:rPr>
              <a:t>with  </a:t>
            </a:r>
            <a:r>
              <a:rPr lang="en-GB" sz="4400" dirty="0" smtClean="0">
                <a:latin typeface="+mj-lt"/>
              </a:rPr>
              <a:t>NHS Employers Equitable Pay Guidance </a:t>
            </a:r>
            <a:endParaRPr lang="en-GB" sz="4400" dirty="0">
              <a:latin typeface="+mj-lt"/>
            </a:endParaRPr>
          </a:p>
          <a:p>
            <a:pPr marL="0" indent="0" algn="just">
              <a:buNone/>
            </a:pPr>
            <a:endParaRPr lang="en-GB" sz="4400" dirty="0">
              <a:solidFill>
                <a:srgbClr val="FF0000"/>
              </a:solidFill>
              <a:latin typeface="+mj-lt"/>
            </a:endParaRPr>
          </a:p>
          <a:p>
            <a:pPr marL="0" indent="0" algn="just">
              <a:buNone/>
            </a:pPr>
            <a:r>
              <a:rPr lang="en-GB" sz="4400" b="1" dirty="0" smtClean="0">
                <a:solidFill>
                  <a:schemeClr val="accent5">
                    <a:lumMod val="25000"/>
                  </a:schemeClr>
                </a:solidFill>
                <a:latin typeface="+mj-lt"/>
              </a:rPr>
              <a:t>You </a:t>
            </a:r>
            <a:r>
              <a:rPr lang="en-GB" sz="4400" b="1" dirty="0">
                <a:solidFill>
                  <a:schemeClr val="accent5">
                    <a:lumMod val="25000"/>
                  </a:schemeClr>
                </a:solidFill>
                <a:latin typeface="+mj-lt"/>
              </a:rPr>
              <a:t>are </a:t>
            </a:r>
            <a:r>
              <a:rPr lang="en-GB" sz="4400" b="1" dirty="0" smtClean="0">
                <a:solidFill>
                  <a:schemeClr val="accent5">
                    <a:lumMod val="25000"/>
                  </a:schemeClr>
                </a:solidFill>
                <a:latin typeface="+mj-lt"/>
              </a:rPr>
              <a:t>reminded that you are contractually </a:t>
            </a:r>
            <a:r>
              <a:rPr lang="en-GB" sz="4400" b="1" dirty="0">
                <a:solidFill>
                  <a:schemeClr val="accent5">
                    <a:lumMod val="25000"/>
                  </a:schemeClr>
                </a:solidFill>
                <a:latin typeface="+mj-lt"/>
              </a:rPr>
              <a:t>required to work with </a:t>
            </a:r>
            <a:r>
              <a:rPr lang="en-GB" sz="4400" b="1" dirty="0" smtClean="0">
                <a:solidFill>
                  <a:schemeClr val="accent5">
                    <a:lumMod val="25000"/>
                  </a:schemeClr>
                </a:solidFill>
                <a:latin typeface="+mj-lt"/>
              </a:rPr>
              <a:t>host </a:t>
            </a:r>
            <a:r>
              <a:rPr lang="en-GB" sz="4400" b="1" dirty="0">
                <a:solidFill>
                  <a:schemeClr val="accent5">
                    <a:lumMod val="25000"/>
                  </a:schemeClr>
                </a:solidFill>
                <a:latin typeface="+mj-lt"/>
              </a:rPr>
              <a:t>o</a:t>
            </a:r>
            <a:r>
              <a:rPr lang="en-GB" sz="4400" b="1" dirty="0" smtClean="0">
                <a:solidFill>
                  <a:schemeClr val="accent5">
                    <a:lumMod val="25000"/>
                  </a:schemeClr>
                </a:solidFill>
                <a:latin typeface="+mj-lt"/>
              </a:rPr>
              <a:t>rganisations </a:t>
            </a:r>
            <a:r>
              <a:rPr lang="en-GB" sz="4400" b="1" dirty="0">
                <a:solidFill>
                  <a:schemeClr val="accent5">
                    <a:lumMod val="25000"/>
                  </a:schemeClr>
                </a:solidFill>
                <a:latin typeface="+mj-lt"/>
              </a:rPr>
              <a:t>in monitoring hours of work. </a:t>
            </a:r>
            <a:endParaRPr lang="en-GB" sz="4400" b="1" dirty="0" smtClean="0">
              <a:solidFill>
                <a:schemeClr val="accent5">
                  <a:lumMod val="25000"/>
                </a:schemeClr>
              </a:solidFill>
              <a:latin typeface="+mj-lt"/>
            </a:endParaRPr>
          </a:p>
          <a:p>
            <a:pPr marL="0" indent="0" algn="just">
              <a:buNone/>
            </a:pPr>
            <a:endParaRPr lang="en-GB" sz="4400" b="1" dirty="0">
              <a:solidFill>
                <a:schemeClr val="accent5">
                  <a:lumMod val="25000"/>
                </a:schemeClr>
              </a:solidFill>
              <a:latin typeface="+mj-lt"/>
            </a:endParaRPr>
          </a:p>
          <a:p>
            <a:pPr marL="0" indent="0">
              <a:buNone/>
            </a:pPr>
            <a:r>
              <a:rPr lang="en-GB" sz="4400" b="1" dirty="0" smtClean="0">
                <a:solidFill>
                  <a:schemeClr val="accent5">
                    <a:lumMod val="25000"/>
                  </a:schemeClr>
                </a:solidFill>
              </a:rPr>
              <a:t>Notification of Placements </a:t>
            </a:r>
            <a:endParaRPr lang="en-GB" sz="4400" dirty="0" smtClean="0">
              <a:solidFill>
                <a:schemeClr val="accent5">
                  <a:lumMod val="25000"/>
                </a:schemeClr>
              </a:solidFill>
            </a:endParaRPr>
          </a:p>
          <a:p>
            <a:pPr marL="0" indent="0">
              <a:buNone/>
            </a:pPr>
            <a:r>
              <a:rPr lang="en-GB" sz="4400" dirty="0" smtClean="0">
                <a:solidFill>
                  <a:schemeClr val="accent5">
                    <a:lumMod val="25000"/>
                  </a:schemeClr>
                </a:solidFill>
              </a:rPr>
              <a:t>If </a:t>
            </a:r>
            <a:r>
              <a:rPr lang="en-GB" sz="4400" dirty="0">
                <a:solidFill>
                  <a:schemeClr val="accent5">
                    <a:lumMod val="25000"/>
                  </a:schemeClr>
                </a:solidFill>
              </a:rPr>
              <a:t>required </a:t>
            </a:r>
            <a:r>
              <a:rPr lang="en-GB" sz="4400" dirty="0" smtClean="0">
                <a:solidFill>
                  <a:schemeClr val="accent5">
                    <a:lumMod val="25000"/>
                  </a:schemeClr>
                </a:solidFill>
              </a:rPr>
              <a:t>, you </a:t>
            </a:r>
            <a:r>
              <a:rPr lang="en-GB" sz="4400" dirty="0">
                <a:solidFill>
                  <a:schemeClr val="accent5">
                    <a:lumMod val="25000"/>
                  </a:schemeClr>
                </a:solidFill>
              </a:rPr>
              <a:t>will </a:t>
            </a:r>
            <a:r>
              <a:rPr lang="en-GB" sz="4400" dirty="0" smtClean="0">
                <a:solidFill>
                  <a:schemeClr val="accent5">
                    <a:lumMod val="25000"/>
                  </a:schemeClr>
                </a:solidFill>
              </a:rPr>
              <a:t>rotate </a:t>
            </a:r>
            <a:r>
              <a:rPr lang="en-GB" sz="4400" dirty="0">
                <a:solidFill>
                  <a:schemeClr val="accent5">
                    <a:lumMod val="25000"/>
                  </a:schemeClr>
                </a:solidFill>
              </a:rPr>
              <a:t>to various work locations throughout your employment. Future rotational placements will be confirmed </a:t>
            </a:r>
            <a:r>
              <a:rPr lang="en-GB" sz="4400" dirty="0" smtClean="0">
                <a:solidFill>
                  <a:schemeClr val="accent5">
                    <a:lumMod val="25000"/>
                  </a:schemeClr>
                </a:solidFill>
              </a:rPr>
              <a:t>8 weeks prior. Further details are available on </a:t>
            </a:r>
            <a:r>
              <a:rPr lang="en-GB" sz="4400" dirty="0" smtClean="0"/>
              <a:t>HR Direct </a:t>
            </a:r>
          </a:p>
          <a:p>
            <a:pPr marL="0" indent="0">
              <a:buNone/>
            </a:pPr>
            <a:endParaRPr lang="en-GB" sz="4400" dirty="0">
              <a:solidFill>
                <a:schemeClr val="accent5">
                  <a:lumMod val="25000"/>
                </a:schemeClr>
              </a:solidFill>
            </a:endParaRPr>
          </a:p>
          <a:p>
            <a:pPr marL="0" indent="0">
              <a:buNone/>
            </a:pPr>
            <a:r>
              <a:rPr lang="en-GB" sz="4400" dirty="0">
                <a:solidFill>
                  <a:schemeClr val="accent5">
                    <a:lumMod val="25000"/>
                  </a:schemeClr>
                </a:solidFill>
              </a:rPr>
              <a:t>The </a:t>
            </a:r>
            <a:r>
              <a:rPr lang="en-GB" sz="4400" dirty="0" smtClean="0">
                <a:solidFill>
                  <a:schemeClr val="accent5">
                    <a:lumMod val="25000"/>
                  </a:schemeClr>
                </a:solidFill>
              </a:rPr>
              <a:t>host </a:t>
            </a:r>
            <a:r>
              <a:rPr lang="en-GB" sz="4400" dirty="0">
                <a:solidFill>
                  <a:schemeClr val="accent5">
                    <a:lumMod val="25000"/>
                  </a:schemeClr>
                </a:solidFill>
              </a:rPr>
              <a:t>o</a:t>
            </a:r>
            <a:r>
              <a:rPr lang="en-GB" sz="4400" dirty="0" smtClean="0">
                <a:solidFill>
                  <a:schemeClr val="accent5">
                    <a:lumMod val="25000"/>
                  </a:schemeClr>
                </a:solidFill>
              </a:rPr>
              <a:t>rganisation </a:t>
            </a:r>
            <a:r>
              <a:rPr lang="en-GB" sz="4400" dirty="0">
                <a:solidFill>
                  <a:schemeClr val="accent5">
                    <a:lumMod val="25000"/>
                  </a:schemeClr>
                </a:solidFill>
              </a:rPr>
              <a:t>will provide you with the name of your </a:t>
            </a:r>
            <a:r>
              <a:rPr lang="en-GB" sz="4400" dirty="0" smtClean="0">
                <a:solidFill>
                  <a:schemeClr val="accent5">
                    <a:lumMod val="25000"/>
                  </a:schemeClr>
                </a:solidFill>
              </a:rPr>
              <a:t>assigned </a:t>
            </a:r>
            <a:r>
              <a:rPr lang="en-GB" sz="4400" dirty="0">
                <a:solidFill>
                  <a:schemeClr val="accent5">
                    <a:lumMod val="25000"/>
                  </a:schemeClr>
                </a:solidFill>
              </a:rPr>
              <a:t>e</a:t>
            </a:r>
            <a:r>
              <a:rPr lang="en-GB" sz="4400" dirty="0" smtClean="0">
                <a:solidFill>
                  <a:schemeClr val="accent5">
                    <a:lumMod val="25000"/>
                  </a:schemeClr>
                </a:solidFill>
              </a:rPr>
              <a:t>ducational </a:t>
            </a:r>
            <a:r>
              <a:rPr lang="en-GB" sz="4400" dirty="0">
                <a:solidFill>
                  <a:schemeClr val="accent5">
                    <a:lumMod val="25000"/>
                  </a:schemeClr>
                </a:solidFill>
              </a:rPr>
              <a:t>s</a:t>
            </a:r>
            <a:r>
              <a:rPr lang="en-GB" sz="4400" dirty="0" smtClean="0">
                <a:solidFill>
                  <a:schemeClr val="accent5">
                    <a:lumMod val="25000"/>
                  </a:schemeClr>
                </a:solidFill>
              </a:rPr>
              <a:t>upervisor</a:t>
            </a:r>
            <a:r>
              <a:rPr lang="en-GB" sz="4400" dirty="0">
                <a:solidFill>
                  <a:schemeClr val="accent5">
                    <a:lumMod val="25000"/>
                  </a:schemeClr>
                </a:solidFill>
              </a:rPr>
              <a:t>. </a:t>
            </a:r>
          </a:p>
          <a:p>
            <a:pPr marL="0" indent="0" algn="just">
              <a:buNone/>
            </a:pPr>
            <a:endParaRPr lang="en-GB" sz="4400" dirty="0">
              <a:solidFill>
                <a:schemeClr val="accent5">
                  <a:lumMod val="25000"/>
                </a:schemeClr>
              </a:solidFill>
              <a:latin typeface="+mj-lt"/>
            </a:endParaRPr>
          </a:p>
          <a:p>
            <a:pPr marL="0" indent="0">
              <a:buNone/>
            </a:pPr>
            <a:endParaRPr lang="en-GB" sz="4400" dirty="0">
              <a:solidFill>
                <a:schemeClr val="accent5">
                  <a:lumMod val="25000"/>
                </a:schemeClr>
              </a:solidFill>
              <a:latin typeface="+mj-lt"/>
            </a:endParaRPr>
          </a:p>
        </p:txBody>
      </p:sp>
      <p:sp>
        <p:nvSpPr>
          <p:cNvPr id="6" name="Rectangle 5"/>
          <p:cNvSpPr/>
          <p:nvPr/>
        </p:nvSpPr>
        <p:spPr>
          <a:xfrm>
            <a:off x="1336504" y="7990856"/>
            <a:ext cx="11089232" cy="30155948"/>
          </a:xfrm>
          <a:prstGeom prst="rect">
            <a:avLst/>
          </a:prstGeom>
        </p:spPr>
        <p:txBody>
          <a:bodyPr wrap="square">
            <a:spAutoFit/>
          </a:bodyPr>
          <a:lstStyle/>
          <a:p>
            <a:pPr>
              <a:buNone/>
            </a:pPr>
            <a:r>
              <a:rPr lang="en-GB" sz="4400" b="1" dirty="0" smtClean="0">
                <a:solidFill>
                  <a:schemeClr val="accent5">
                    <a:lumMod val="25000"/>
                  </a:schemeClr>
                </a:solidFill>
                <a:latin typeface="+mj-lt"/>
              </a:rPr>
              <a:t>Changes to </a:t>
            </a:r>
            <a:r>
              <a:rPr lang="en-GB" sz="4400" b="1" dirty="0">
                <a:solidFill>
                  <a:schemeClr val="accent5">
                    <a:lumMod val="25000"/>
                  </a:schemeClr>
                </a:solidFill>
                <a:latin typeface="+mj-lt"/>
              </a:rPr>
              <a:t>y</a:t>
            </a:r>
            <a:r>
              <a:rPr lang="en-GB" sz="4400" b="1" dirty="0" smtClean="0">
                <a:solidFill>
                  <a:schemeClr val="accent5">
                    <a:lumMod val="25000"/>
                  </a:schemeClr>
                </a:solidFill>
                <a:latin typeface="+mj-lt"/>
              </a:rPr>
              <a:t>our Personal Information </a:t>
            </a:r>
            <a:endParaRPr lang="en-GB" sz="4400" dirty="0" smtClean="0">
              <a:solidFill>
                <a:schemeClr val="accent5">
                  <a:lumMod val="25000"/>
                </a:schemeClr>
              </a:solidFill>
              <a:latin typeface="+mj-lt"/>
            </a:endParaRPr>
          </a:p>
          <a:p>
            <a:pPr>
              <a:buNone/>
            </a:pPr>
            <a:r>
              <a:rPr lang="en-GB" sz="4400" dirty="0" smtClean="0">
                <a:solidFill>
                  <a:schemeClr val="accent5">
                    <a:lumMod val="25000"/>
                  </a:schemeClr>
                </a:solidFill>
                <a:latin typeface="+mj-lt"/>
              </a:rPr>
              <a:t>All </a:t>
            </a:r>
            <a:r>
              <a:rPr lang="en-GB" sz="4400" dirty="0">
                <a:solidFill>
                  <a:schemeClr val="accent5">
                    <a:lumMod val="25000"/>
                  </a:schemeClr>
                </a:solidFill>
                <a:latin typeface="+mj-lt"/>
              </a:rPr>
              <a:t>employees are requested to notify the Lead </a:t>
            </a:r>
            <a:r>
              <a:rPr lang="en-GB" sz="4400" dirty="0" smtClean="0">
                <a:solidFill>
                  <a:schemeClr val="accent5">
                    <a:lumMod val="25000"/>
                  </a:schemeClr>
                </a:solidFill>
                <a:latin typeface="+mj-lt"/>
              </a:rPr>
              <a:t>Employer </a:t>
            </a:r>
            <a:r>
              <a:rPr lang="en-GB" sz="4400" dirty="0">
                <a:solidFill>
                  <a:schemeClr val="accent5">
                    <a:lumMod val="25000"/>
                  </a:schemeClr>
                </a:solidFill>
                <a:latin typeface="+mj-lt"/>
              </a:rPr>
              <a:t>in writing of the following changes: </a:t>
            </a:r>
          </a:p>
          <a:p>
            <a:pPr marL="571500" indent="-571500">
              <a:buFont typeface="Wingdings" pitchFamily="2" charset="2"/>
              <a:buChar char="Ø"/>
            </a:pPr>
            <a:r>
              <a:rPr lang="en-GB" sz="4400" dirty="0">
                <a:solidFill>
                  <a:schemeClr val="accent5">
                    <a:lumMod val="25000"/>
                  </a:schemeClr>
                </a:solidFill>
                <a:latin typeface="+mj-lt"/>
              </a:rPr>
              <a:t>Change of address </a:t>
            </a:r>
          </a:p>
          <a:p>
            <a:pPr marL="571500" indent="-571500">
              <a:buFont typeface="Wingdings" pitchFamily="2" charset="2"/>
              <a:buChar char="Ø"/>
            </a:pPr>
            <a:r>
              <a:rPr lang="en-GB" sz="4400" dirty="0">
                <a:solidFill>
                  <a:schemeClr val="accent5">
                    <a:lumMod val="25000"/>
                  </a:schemeClr>
                </a:solidFill>
                <a:latin typeface="+mj-lt"/>
              </a:rPr>
              <a:t>Change of name </a:t>
            </a:r>
          </a:p>
          <a:p>
            <a:pPr marL="571500" indent="-571500">
              <a:buFont typeface="Wingdings" pitchFamily="2" charset="2"/>
              <a:buChar char="Ø"/>
            </a:pPr>
            <a:r>
              <a:rPr lang="en-GB" sz="4400" dirty="0">
                <a:solidFill>
                  <a:schemeClr val="accent5">
                    <a:lumMod val="25000"/>
                  </a:schemeClr>
                </a:solidFill>
                <a:latin typeface="+mj-lt"/>
              </a:rPr>
              <a:t>Change of email address </a:t>
            </a:r>
          </a:p>
          <a:p>
            <a:pPr marL="571500" indent="-571500">
              <a:buFont typeface="Wingdings" pitchFamily="2" charset="2"/>
              <a:buChar char="Ø"/>
            </a:pPr>
            <a:r>
              <a:rPr lang="en-GB" sz="4400" dirty="0">
                <a:solidFill>
                  <a:schemeClr val="accent5">
                    <a:lumMod val="25000"/>
                  </a:schemeClr>
                </a:solidFill>
                <a:latin typeface="+mj-lt"/>
              </a:rPr>
              <a:t>Change of telephone numbers </a:t>
            </a:r>
          </a:p>
          <a:p>
            <a:pPr marL="571500" indent="-571500">
              <a:buFont typeface="Wingdings" pitchFamily="2" charset="2"/>
              <a:buChar char="Ø"/>
            </a:pPr>
            <a:r>
              <a:rPr lang="en-GB" sz="4400" dirty="0">
                <a:solidFill>
                  <a:schemeClr val="accent5">
                    <a:lumMod val="25000"/>
                  </a:schemeClr>
                </a:solidFill>
                <a:latin typeface="+mj-lt"/>
              </a:rPr>
              <a:t>Change of bank details. </a:t>
            </a:r>
          </a:p>
          <a:p>
            <a:endParaRPr lang="en-GB" sz="4400" dirty="0">
              <a:solidFill>
                <a:schemeClr val="accent5">
                  <a:lumMod val="25000"/>
                </a:schemeClr>
              </a:solidFill>
              <a:latin typeface="+mj-lt"/>
            </a:endParaRPr>
          </a:p>
          <a:p>
            <a:pPr>
              <a:buNone/>
            </a:pPr>
            <a:r>
              <a:rPr lang="en-GB" sz="4400" dirty="0">
                <a:solidFill>
                  <a:schemeClr val="accent5">
                    <a:lumMod val="25000"/>
                  </a:schemeClr>
                </a:solidFill>
                <a:latin typeface="+mj-lt"/>
              </a:rPr>
              <a:t>All changes should be emailed </a:t>
            </a:r>
            <a:r>
              <a:rPr lang="en-GB" sz="4400" dirty="0" smtClean="0">
                <a:solidFill>
                  <a:schemeClr val="accent5">
                    <a:lumMod val="25000"/>
                  </a:schemeClr>
                </a:solidFill>
                <a:latin typeface="+mj-lt"/>
              </a:rPr>
              <a:t>to </a:t>
            </a:r>
            <a:r>
              <a:rPr lang="en-GB" sz="4400" dirty="0" smtClean="0">
                <a:solidFill>
                  <a:schemeClr val="accent5">
                    <a:lumMod val="25000"/>
                  </a:schemeClr>
                </a:solidFill>
                <a:latin typeface="+mj-lt"/>
                <a:hlinkClick r:id="rId2"/>
              </a:rPr>
              <a:t>lead.employer@sthk.nhs.uk</a:t>
            </a:r>
            <a:r>
              <a:rPr lang="en-GB" sz="4400" dirty="0" smtClean="0">
                <a:solidFill>
                  <a:schemeClr val="accent5">
                    <a:lumMod val="25000"/>
                  </a:schemeClr>
                </a:solidFill>
                <a:latin typeface="+mj-lt"/>
              </a:rPr>
              <a:t> </a:t>
            </a:r>
          </a:p>
          <a:p>
            <a:pPr>
              <a:buNone/>
            </a:pPr>
            <a:endParaRPr lang="en-GB" sz="4400" dirty="0" smtClean="0">
              <a:solidFill>
                <a:schemeClr val="accent5">
                  <a:lumMod val="25000"/>
                </a:schemeClr>
              </a:solidFill>
              <a:latin typeface="+mj-lt"/>
            </a:endParaRPr>
          </a:p>
          <a:p>
            <a:pPr>
              <a:buNone/>
            </a:pPr>
            <a:r>
              <a:rPr lang="en-GB" sz="4400" b="1" dirty="0" smtClean="0">
                <a:solidFill>
                  <a:schemeClr val="accent5">
                    <a:lumMod val="25000"/>
                  </a:schemeClr>
                </a:solidFill>
                <a:latin typeface="+mn-lt"/>
              </a:rPr>
              <a:t>Visa Information </a:t>
            </a:r>
            <a:endParaRPr lang="en-GB" sz="4400" dirty="0" smtClean="0">
              <a:solidFill>
                <a:schemeClr val="accent5">
                  <a:lumMod val="25000"/>
                </a:schemeClr>
              </a:solidFill>
              <a:latin typeface="+mn-lt"/>
            </a:endParaRPr>
          </a:p>
          <a:p>
            <a:pPr>
              <a:buNone/>
            </a:pPr>
            <a:r>
              <a:rPr lang="en-GB" sz="4400" dirty="0" smtClean="0">
                <a:solidFill>
                  <a:schemeClr val="accent5">
                    <a:lumMod val="25000"/>
                  </a:schemeClr>
                </a:solidFill>
                <a:latin typeface="+mn-lt"/>
              </a:rPr>
              <a:t>If </a:t>
            </a:r>
            <a:r>
              <a:rPr lang="en-GB" sz="4400" dirty="0">
                <a:solidFill>
                  <a:schemeClr val="accent5">
                    <a:lumMod val="25000"/>
                  </a:schemeClr>
                </a:solidFill>
                <a:latin typeface="+mn-lt"/>
              </a:rPr>
              <a:t>you do not hold a British or EEA passport, you must inform us immediately about any changes to your immigration status, and we always need to receive a copy of any renewed visa </a:t>
            </a:r>
            <a:r>
              <a:rPr lang="en-GB" sz="4400" dirty="0" smtClean="0">
                <a:solidFill>
                  <a:schemeClr val="accent5">
                    <a:lumMod val="25000"/>
                  </a:schemeClr>
                </a:solidFill>
                <a:latin typeface="+mn-lt"/>
              </a:rPr>
              <a:t> AND </a:t>
            </a:r>
            <a:r>
              <a:rPr lang="en-GB" sz="4400" dirty="0">
                <a:solidFill>
                  <a:schemeClr val="accent5">
                    <a:lumMod val="25000"/>
                  </a:schemeClr>
                </a:solidFill>
                <a:latin typeface="+mn-lt"/>
              </a:rPr>
              <a:t>passport, regardless of your v</a:t>
            </a:r>
            <a:r>
              <a:rPr lang="en-GB" sz="4400" dirty="0" smtClean="0">
                <a:solidFill>
                  <a:schemeClr val="accent5">
                    <a:lumMod val="25000"/>
                  </a:schemeClr>
                </a:solidFill>
                <a:latin typeface="+mn-lt"/>
              </a:rPr>
              <a:t>isa </a:t>
            </a:r>
            <a:r>
              <a:rPr lang="en-GB" sz="4400" dirty="0">
                <a:solidFill>
                  <a:schemeClr val="accent5">
                    <a:lumMod val="25000"/>
                  </a:schemeClr>
                </a:solidFill>
                <a:latin typeface="+mn-lt"/>
              </a:rPr>
              <a:t>expiry date. </a:t>
            </a:r>
            <a:endParaRPr lang="en-GB" sz="4400" dirty="0" smtClean="0">
              <a:solidFill>
                <a:schemeClr val="accent5">
                  <a:lumMod val="25000"/>
                </a:schemeClr>
              </a:solidFill>
              <a:latin typeface="+mn-lt"/>
            </a:endParaRPr>
          </a:p>
          <a:p>
            <a:pPr algn="just">
              <a:buNone/>
            </a:pPr>
            <a:endParaRPr lang="en-GB" sz="4400" dirty="0" smtClean="0">
              <a:solidFill>
                <a:schemeClr val="accent5">
                  <a:lumMod val="25000"/>
                </a:schemeClr>
              </a:solidFill>
              <a:latin typeface="+mj-lt"/>
            </a:endParaRPr>
          </a:p>
          <a:p>
            <a:pPr>
              <a:buNone/>
            </a:pPr>
            <a:r>
              <a:rPr lang="en-GB" sz="4400" b="1" dirty="0" smtClean="0">
                <a:solidFill>
                  <a:schemeClr val="accent5">
                    <a:lumMod val="25000"/>
                  </a:schemeClr>
                </a:solidFill>
                <a:latin typeface="+mn-lt"/>
              </a:rPr>
              <a:t>Letters Confirming Employment </a:t>
            </a:r>
            <a:endParaRPr lang="en-GB" sz="4400" dirty="0" smtClean="0">
              <a:solidFill>
                <a:schemeClr val="accent5">
                  <a:lumMod val="25000"/>
                </a:schemeClr>
              </a:solidFill>
              <a:latin typeface="+mn-lt"/>
            </a:endParaRPr>
          </a:p>
          <a:p>
            <a:pPr>
              <a:buNone/>
            </a:pPr>
            <a:r>
              <a:rPr lang="en-GB" sz="4400" dirty="0" smtClean="0">
                <a:solidFill>
                  <a:schemeClr val="accent5">
                    <a:lumMod val="25000"/>
                  </a:schemeClr>
                </a:solidFill>
                <a:latin typeface="+mn-lt"/>
              </a:rPr>
              <a:t>Requests for letters to confirm employment for </a:t>
            </a:r>
            <a:r>
              <a:rPr lang="en-GB" sz="4400" dirty="0">
                <a:solidFill>
                  <a:schemeClr val="accent5">
                    <a:lumMod val="25000"/>
                  </a:schemeClr>
                </a:solidFill>
                <a:latin typeface="+mn-lt"/>
              </a:rPr>
              <a:t>the purpose of visas need to be </a:t>
            </a:r>
            <a:r>
              <a:rPr lang="en-GB" sz="4400" dirty="0" smtClean="0">
                <a:solidFill>
                  <a:schemeClr val="accent5">
                    <a:lumMod val="25000"/>
                  </a:schemeClr>
                </a:solidFill>
                <a:latin typeface="+mn-lt"/>
              </a:rPr>
              <a:t>requested by emailing  </a:t>
            </a:r>
            <a:r>
              <a:rPr lang="en-GB" sz="4400" dirty="0" smtClean="0">
                <a:solidFill>
                  <a:schemeClr val="accent5">
                    <a:lumMod val="25000"/>
                  </a:schemeClr>
                </a:solidFill>
                <a:latin typeface="+mn-lt"/>
                <a:hlinkClick r:id="rId3"/>
              </a:rPr>
              <a:t>Lead.employer@sthk.nhs.uk</a:t>
            </a:r>
            <a:r>
              <a:rPr lang="en-GB" sz="4400" dirty="0" smtClean="0">
                <a:solidFill>
                  <a:schemeClr val="accent5">
                    <a:lumMod val="25000"/>
                  </a:schemeClr>
                </a:solidFill>
                <a:latin typeface="+mn-lt"/>
              </a:rPr>
              <a:t> in </a:t>
            </a:r>
            <a:r>
              <a:rPr lang="en-GB" sz="4400" dirty="0">
                <a:solidFill>
                  <a:schemeClr val="accent5">
                    <a:lumMod val="25000"/>
                  </a:schemeClr>
                </a:solidFill>
                <a:latin typeface="+mn-lt"/>
              </a:rPr>
              <a:t>the first instance. </a:t>
            </a:r>
          </a:p>
          <a:p>
            <a:pPr>
              <a:buNone/>
            </a:pPr>
            <a:endParaRPr lang="en-GB" sz="4400" dirty="0">
              <a:solidFill>
                <a:schemeClr val="accent5">
                  <a:lumMod val="25000"/>
                </a:schemeClr>
              </a:solidFill>
              <a:latin typeface="+mn-lt"/>
            </a:endParaRPr>
          </a:p>
          <a:p>
            <a:pPr>
              <a:buNone/>
            </a:pPr>
            <a:r>
              <a:rPr lang="en-GB" sz="4400" b="1" dirty="0" smtClean="0">
                <a:solidFill>
                  <a:schemeClr val="accent5">
                    <a:lumMod val="25000"/>
                  </a:schemeClr>
                </a:solidFill>
                <a:latin typeface="+mn-lt"/>
              </a:rPr>
              <a:t>Registration and Licence to Practise </a:t>
            </a:r>
            <a:endParaRPr lang="en-GB" sz="4400" dirty="0" smtClean="0">
              <a:solidFill>
                <a:schemeClr val="accent5">
                  <a:lumMod val="25000"/>
                </a:schemeClr>
              </a:solidFill>
              <a:latin typeface="+mn-lt"/>
            </a:endParaRPr>
          </a:p>
          <a:p>
            <a:pPr>
              <a:buNone/>
            </a:pPr>
            <a:r>
              <a:rPr lang="en-GB" sz="4400" dirty="0" smtClean="0">
                <a:solidFill>
                  <a:schemeClr val="accent5">
                    <a:lumMod val="25000"/>
                  </a:schemeClr>
                </a:solidFill>
                <a:latin typeface="+mn-lt"/>
              </a:rPr>
              <a:t>For all trainees excluding non-medic Public Health trainees, you </a:t>
            </a:r>
            <a:r>
              <a:rPr lang="en-GB" sz="4400" dirty="0">
                <a:solidFill>
                  <a:schemeClr val="accent5">
                    <a:lumMod val="25000"/>
                  </a:schemeClr>
                </a:solidFill>
                <a:latin typeface="+mn-lt"/>
              </a:rPr>
              <a:t>are required to hold a current Licence to Practise and to be registered with the General Medical Council </a:t>
            </a:r>
            <a:r>
              <a:rPr lang="en-GB" sz="4400" dirty="0" smtClean="0">
                <a:solidFill>
                  <a:schemeClr val="accent5">
                    <a:lumMod val="25000"/>
                  </a:schemeClr>
                </a:solidFill>
                <a:latin typeface="+mn-lt"/>
              </a:rPr>
              <a:t>or, </a:t>
            </a:r>
            <a:r>
              <a:rPr lang="en-GB" sz="4400" dirty="0">
                <a:solidFill>
                  <a:schemeClr val="accent5">
                    <a:lumMod val="25000"/>
                  </a:schemeClr>
                </a:solidFill>
                <a:latin typeface="+mn-lt"/>
              </a:rPr>
              <a:t>where required, the General Dental Council throughout the duration of your employment </a:t>
            </a:r>
            <a:endParaRPr lang="en-GB" sz="4400" dirty="0" smtClean="0">
              <a:solidFill>
                <a:schemeClr val="accent5">
                  <a:lumMod val="25000"/>
                </a:schemeClr>
              </a:solidFill>
              <a:latin typeface="+mn-lt"/>
            </a:endParaRPr>
          </a:p>
          <a:p>
            <a:pPr>
              <a:buNone/>
            </a:pPr>
            <a:endParaRPr lang="en-GB" sz="4400" dirty="0">
              <a:solidFill>
                <a:schemeClr val="accent5">
                  <a:lumMod val="25000"/>
                </a:schemeClr>
              </a:solidFill>
              <a:latin typeface="+mn-lt"/>
            </a:endParaRPr>
          </a:p>
          <a:p>
            <a:pPr>
              <a:buNone/>
            </a:pPr>
            <a:r>
              <a:rPr lang="en-GB" sz="4400" dirty="0" smtClean="0">
                <a:solidFill>
                  <a:schemeClr val="accent5">
                    <a:lumMod val="25000"/>
                  </a:schemeClr>
                </a:solidFill>
                <a:latin typeface="+mn-lt"/>
              </a:rPr>
              <a:t>If there are any changes to your registration with the GMC or GDC, you must advise us immediately by emailing: </a:t>
            </a:r>
            <a:r>
              <a:rPr lang="en-GB" sz="4400" dirty="0" smtClean="0">
                <a:solidFill>
                  <a:schemeClr val="accent5">
                    <a:lumMod val="25000"/>
                  </a:schemeClr>
                </a:solidFill>
                <a:latin typeface="+mn-lt"/>
                <a:hlinkClick r:id="rId4"/>
              </a:rPr>
              <a:t>lead.emplyer@sthk.nhs.uk</a:t>
            </a:r>
            <a:r>
              <a:rPr lang="en-GB" sz="4400" dirty="0" smtClean="0">
                <a:solidFill>
                  <a:schemeClr val="accent5">
                    <a:lumMod val="25000"/>
                  </a:schemeClr>
                </a:solidFill>
                <a:latin typeface="+mn-lt"/>
              </a:rPr>
              <a:t> </a:t>
            </a:r>
            <a:endParaRPr lang="en-GB" sz="4400" dirty="0">
              <a:solidFill>
                <a:schemeClr val="accent5">
                  <a:lumMod val="25000"/>
                </a:schemeClr>
              </a:solidFill>
              <a:latin typeface="+mn-lt"/>
            </a:endParaRPr>
          </a:p>
          <a:p>
            <a:pPr algn="just">
              <a:buNone/>
            </a:pPr>
            <a:endParaRPr lang="en-GB" sz="4400" dirty="0">
              <a:solidFill>
                <a:schemeClr val="accent5">
                  <a:lumMod val="25000"/>
                </a:schemeClr>
              </a:solidFill>
              <a:latin typeface="+mj-lt"/>
            </a:endParaRPr>
          </a:p>
          <a:p>
            <a:pPr>
              <a:buNone/>
            </a:pPr>
            <a:endParaRPr lang="en-GB" sz="4400" b="1" dirty="0" smtClean="0">
              <a:solidFill>
                <a:schemeClr val="accent5">
                  <a:lumMod val="25000"/>
                </a:schemeClr>
              </a:solidFill>
              <a:latin typeface="+mj-lt"/>
            </a:endParaRPr>
          </a:p>
        </p:txBody>
      </p:sp>
      <p:sp>
        <p:nvSpPr>
          <p:cNvPr id="8" name="Text Placeholder 2"/>
          <p:cNvSpPr txBox="1">
            <a:spLocks/>
          </p:cNvSpPr>
          <p:nvPr/>
        </p:nvSpPr>
        <p:spPr bwMode="auto">
          <a:xfrm>
            <a:off x="27179609" y="8361336"/>
            <a:ext cx="10297146" cy="24419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2" tIns="45696" rIns="91392" bIns="45696" numCol="1" anchor="t" anchorCtr="0" compatLnSpc="1">
            <a:prstTxWarp prst="textNoShape">
              <a:avLst/>
            </a:prstTxWarp>
          </a:bodyPr>
          <a:lstStyle>
            <a:lvl1pPr marL="339725" indent="-339725" algn="l" rtl="0" eaLnBrk="1" fontAlgn="base" hangingPunct="1">
              <a:spcBef>
                <a:spcPct val="20000"/>
              </a:spcBef>
              <a:spcAft>
                <a:spcPct val="0"/>
              </a:spcAft>
              <a:buChar char="•"/>
              <a:defRPr sz="3300">
                <a:solidFill>
                  <a:schemeClr val="tx1"/>
                </a:solidFill>
                <a:latin typeface="+mn-lt"/>
                <a:ea typeface="+mn-ea"/>
                <a:cs typeface="+mn-cs"/>
              </a:defRPr>
            </a:lvl1pPr>
            <a:lvl2pPr marL="739775" indent="-287338" algn="l" rtl="0" eaLnBrk="1" fontAlgn="base" hangingPunct="1">
              <a:spcBef>
                <a:spcPct val="20000"/>
              </a:spcBef>
              <a:spcAft>
                <a:spcPct val="0"/>
              </a:spcAft>
              <a:buChar char="–"/>
              <a:defRPr sz="2700">
                <a:solidFill>
                  <a:schemeClr val="tx1"/>
                </a:solidFill>
                <a:latin typeface="+mn-lt"/>
              </a:defRPr>
            </a:lvl2pPr>
            <a:lvl3pPr marL="1141413" indent="-227013" algn="l" rtl="0" eaLnBrk="1" fontAlgn="base" hangingPunct="1">
              <a:spcBef>
                <a:spcPct val="20000"/>
              </a:spcBef>
              <a:spcAft>
                <a:spcPct val="0"/>
              </a:spcAft>
              <a:buChar char="•"/>
              <a:defRPr sz="2200">
                <a:solidFill>
                  <a:schemeClr val="tx1"/>
                </a:solidFill>
                <a:latin typeface="+mn-lt"/>
              </a:defRPr>
            </a:lvl3pPr>
            <a:lvl4pPr marL="1601788" indent="-234950" algn="l" rtl="0" eaLnBrk="1" fontAlgn="base" hangingPunct="1">
              <a:spcBef>
                <a:spcPct val="20000"/>
              </a:spcBef>
              <a:spcAft>
                <a:spcPct val="0"/>
              </a:spcAft>
              <a:buChar char="–"/>
              <a:defRPr sz="2200">
                <a:solidFill>
                  <a:schemeClr val="tx1"/>
                </a:solidFill>
                <a:latin typeface="+mn-lt"/>
              </a:defRPr>
            </a:lvl4pPr>
            <a:lvl5pPr marL="2055813" indent="-227013" algn="l" rtl="0" eaLnBrk="1" fontAlgn="base" hangingPunct="1">
              <a:spcBef>
                <a:spcPct val="20000"/>
              </a:spcBef>
              <a:spcAft>
                <a:spcPct val="0"/>
              </a:spcAft>
              <a:buChar char="»"/>
              <a:defRPr sz="2200">
                <a:solidFill>
                  <a:schemeClr val="tx1"/>
                </a:solidFill>
                <a:latin typeface="+mn-lt"/>
              </a:defRPr>
            </a:lvl5pPr>
            <a:lvl6pPr marL="2513013" indent="-227013" algn="l" rtl="0" eaLnBrk="1" fontAlgn="base" hangingPunct="1">
              <a:spcBef>
                <a:spcPct val="20000"/>
              </a:spcBef>
              <a:spcAft>
                <a:spcPct val="0"/>
              </a:spcAft>
              <a:buChar char="»"/>
              <a:defRPr sz="2200">
                <a:solidFill>
                  <a:schemeClr val="tx1"/>
                </a:solidFill>
                <a:latin typeface="+mn-lt"/>
              </a:defRPr>
            </a:lvl6pPr>
            <a:lvl7pPr marL="2970213" indent="-227013" algn="l" rtl="0" eaLnBrk="1" fontAlgn="base" hangingPunct="1">
              <a:spcBef>
                <a:spcPct val="20000"/>
              </a:spcBef>
              <a:spcAft>
                <a:spcPct val="0"/>
              </a:spcAft>
              <a:buChar char="»"/>
              <a:defRPr sz="2200">
                <a:solidFill>
                  <a:schemeClr val="tx1"/>
                </a:solidFill>
                <a:latin typeface="+mn-lt"/>
              </a:defRPr>
            </a:lvl7pPr>
            <a:lvl8pPr marL="3427413" indent="-227013" algn="l" rtl="0" eaLnBrk="1" fontAlgn="base" hangingPunct="1">
              <a:spcBef>
                <a:spcPct val="20000"/>
              </a:spcBef>
              <a:spcAft>
                <a:spcPct val="0"/>
              </a:spcAft>
              <a:buChar char="»"/>
              <a:defRPr sz="2200">
                <a:solidFill>
                  <a:schemeClr val="tx1"/>
                </a:solidFill>
                <a:latin typeface="+mn-lt"/>
              </a:defRPr>
            </a:lvl8pPr>
            <a:lvl9pPr marL="3884613" indent="-227013" algn="l" rtl="0" eaLnBrk="1" fontAlgn="base" hangingPunct="1">
              <a:spcBef>
                <a:spcPct val="20000"/>
              </a:spcBef>
              <a:spcAft>
                <a:spcPct val="0"/>
              </a:spcAft>
              <a:buChar char="»"/>
              <a:defRPr sz="2200">
                <a:solidFill>
                  <a:schemeClr val="tx1"/>
                </a:solidFill>
                <a:latin typeface="+mn-lt"/>
              </a:defRPr>
            </a:lvl9pPr>
          </a:lstStyle>
          <a:p>
            <a:pPr marL="0" indent="0">
              <a:buNone/>
            </a:pPr>
            <a:r>
              <a:rPr lang="en-GB" sz="4400" b="1" dirty="0" smtClean="0">
                <a:solidFill>
                  <a:schemeClr val="accent5">
                    <a:lumMod val="25000"/>
                  </a:schemeClr>
                </a:solidFill>
                <a:latin typeface="+mj-lt"/>
              </a:rPr>
              <a:t>Annual Leave </a:t>
            </a:r>
            <a:endParaRPr lang="en-GB" sz="4400" dirty="0" smtClean="0">
              <a:solidFill>
                <a:schemeClr val="accent5">
                  <a:lumMod val="25000"/>
                </a:schemeClr>
              </a:solidFill>
              <a:latin typeface="+mj-lt"/>
            </a:endParaRPr>
          </a:p>
          <a:p>
            <a:pPr marL="0" indent="0">
              <a:buNone/>
            </a:pPr>
            <a:r>
              <a:rPr lang="en-GB" sz="4400" dirty="0" smtClean="0">
                <a:solidFill>
                  <a:schemeClr val="accent5">
                    <a:lumMod val="25000"/>
                  </a:schemeClr>
                </a:solidFill>
                <a:latin typeface="+mj-lt"/>
              </a:rPr>
              <a:t>The annual leave year runs from first Wednesday </a:t>
            </a:r>
            <a:r>
              <a:rPr lang="en-GB" sz="4400" smtClean="0">
                <a:solidFill>
                  <a:schemeClr val="accent5">
                    <a:lumMod val="25000"/>
                  </a:schemeClr>
                </a:solidFill>
                <a:latin typeface="+mj-lt"/>
              </a:rPr>
              <a:t>in August. </a:t>
            </a:r>
            <a:r>
              <a:rPr lang="en-GB" sz="4400" dirty="0" smtClean="0">
                <a:solidFill>
                  <a:schemeClr val="accent5">
                    <a:lumMod val="25000"/>
                  </a:schemeClr>
                </a:solidFill>
                <a:latin typeface="+mj-lt"/>
              </a:rPr>
              <a:t>Your </a:t>
            </a:r>
            <a:r>
              <a:rPr lang="en-GB" sz="4400" dirty="0">
                <a:solidFill>
                  <a:schemeClr val="accent5">
                    <a:lumMod val="25000"/>
                  </a:schemeClr>
                </a:solidFill>
                <a:latin typeface="+mj-lt"/>
              </a:rPr>
              <a:t>entitlement to annual leave will </a:t>
            </a:r>
            <a:r>
              <a:rPr lang="en-GB" sz="4400" dirty="0" smtClean="0">
                <a:solidFill>
                  <a:schemeClr val="accent5">
                    <a:lumMod val="25000"/>
                  </a:schemeClr>
                </a:solidFill>
                <a:latin typeface="+mj-lt"/>
              </a:rPr>
              <a:t>be:</a:t>
            </a:r>
            <a:endParaRPr lang="en-GB" sz="4400" dirty="0">
              <a:solidFill>
                <a:schemeClr val="accent5">
                  <a:lumMod val="25000"/>
                </a:schemeClr>
              </a:solidFill>
              <a:latin typeface="+mj-lt"/>
            </a:endParaRPr>
          </a:p>
          <a:p>
            <a:pPr marL="0" indent="0">
              <a:buNone/>
            </a:pPr>
            <a:endParaRPr lang="en-GB" sz="4400" dirty="0" smtClean="0">
              <a:solidFill>
                <a:schemeClr val="accent5">
                  <a:lumMod val="25000"/>
                </a:schemeClr>
              </a:solidFill>
              <a:latin typeface="+mj-lt"/>
            </a:endParaRPr>
          </a:p>
          <a:p>
            <a:pPr marL="0" indent="0">
              <a:buNone/>
            </a:pPr>
            <a:endParaRPr lang="en-GB" sz="4400" dirty="0">
              <a:solidFill>
                <a:schemeClr val="accent5">
                  <a:lumMod val="25000"/>
                </a:schemeClr>
              </a:solidFill>
              <a:latin typeface="+mj-lt"/>
            </a:endParaRPr>
          </a:p>
          <a:p>
            <a:pPr marL="0" indent="0">
              <a:buNone/>
            </a:pPr>
            <a:endParaRPr lang="en-GB" sz="4400" dirty="0" smtClean="0">
              <a:solidFill>
                <a:schemeClr val="accent5">
                  <a:lumMod val="25000"/>
                </a:schemeClr>
              </a:solidFill>
              <a:latin typeface="+mj-lt"/>
            </a:endParaRPr>
          </a:p>
          <a:p>
            <a:pPr marL="0" indent="0">
              <a:buNone/>
            </a:pPr>
            <a:endParaRPr lang="en-GB" sz="4400" dirty="0">
              <a:solidFill>
                <a:schemeClr val="accent5">
                  <a:lumMod val="25000"/>
                </a:schemeClr>
              </a:solidFill>
              <a:latin typeface="+mj-lt"/>
            </a:endParaRPr>
          </a:p>
          <a:p>
            <a:pPr marL="0" indent="0" algn="just">
              <a:buNone/>
            </a:pPr>
            <a:endParaRPr lang="en-GB" sz="800" dirty="0" smtClean="0">
              <a:solidFill>
                <a:schemeClr val="accent5">
                  <a:lumMod val="25000"/>
                </a:schemeClr>
              </a:solidFill>
              <a:latin typeface="+mj-lt"/>
            </a:endParaRPr>
          </a:p>
          <a:p>
            <a:pPr marL="0" indent="0" algn="just">
              <a:buNone/>
            </a:pPr>
            <a:endParaRPr lang="en-GB" sz="4400" dirty="0" smtClean="0">
              <a:solidFill>
                <a:schemeClr val="accent5">
                  <a:lumMod val="25000"/>
                </a:schemeClr>
              </a:solidFill>
              <a:latin typeface="+mj-lt"/>
            </a:endParaRPr>
          </a:p>
          <a:p>
            <a:pPr marL="0" indent="0" algn="just">
              <a:buNone/>
            </a:pPr>
            <a:r>
              <a:rPr lang="en-GB" sz="4400" dirty="0" smtClean="0">
                <a:solidFill>
                  <a:schemeClr val="accent5">
                    <a:lumMod val="25000"/>
                  </a:schemeClr>
                </a:solidFill>
                <a:latin typeface="+mj-lt"/>
              </a:rPr>
              <a:t>For non-medic Public Health trainees, the annual leave year runs from 1</a:t>
            </a:r>
            <a:r>
              <a:rPr lang="en-GB" sz="4400" baseline="30000" dirty="0" smtClean="0">
                <a:solidFill>
                  <a:schemeClr val="accent5">
                    <a:lumMod val="25000"/>
                  </a:schemeClr>
                </a:solidFill>
                <a:latin typeface="+mj-lt"/>
              </a:rPr>
              <a:t>st</a:t>
            </a:r>
            <a:r>
              <a:rPr lang="en-GB" sz="4400" dirty="0" smtClean="0">
                <a:solidFill>
                  <a:schemeClr val="accent5">
                    <a:lumMod val="25000"/>
                  </a:schemeClr>
                </a:solidFill>
                <a:latin typeface="+mj-lt"/>
              </a:rPr>
              <a:t> April – 31</a:t>
            </a:r>
            <a:r>
              <a:rPr lang="en-GB" sz="4400" baseline="30000" dirty="0" smtClean="0">
                <a:solidFill>
                  <a:schemeClr val="accent5">
                    <a:lumMod val="25000"/>
                  </a:schemeClr>
                </a:solidFill>
                <a:latin typeface="+mj-lt"/>
              </a:rPr>
              <a:t>st</a:t>
            </a:r>
            <a:r>
              <a:rPr lang="en-GB" sz="4400" dirty="0" smtClean="0">
                <a:solidFill>
                  <a:schemeClr val="accent5">
                    <a:lumMod val="25000"/>
                  </a:schemeClr>
                </a:solidFill>
                <a:latin typeface="+mj-lt"/>
              </a:rPr>
              <a:t> March. Entitlement to annual leave is:</a:t>
            </a:r>
          </a:p>
          <a:p>
            <a:pPr marL="0" indent="0" algn="just">
              <a:buNone/>
            </a:pPr>
            <a:endParaRPr lang="en-GB" sz="4400" dirty="0" smtClean="0">
              <a:solidFill>
                <a:schemeClr val="accent5">
                  <a:lumMod val="25000"/>
                </a:schemeClr>
              </a:solidFill>
              <a:latin typeface="+mj-lt"/>
            </a:endParaRPr>
          </a:p>
          <a:p>
            <a:pPr marL="0" indent="0" algn="just">
              <a:buNone/>
            </a:pPr>
            <a:endParaRPr lang="en-GB" sz="4400" dirty="0" smtClean="0">
              <a:solidFill>
                <a:schemeClr val="accent5">
                  <a:lumMod val="25000"/>
                </a:schemeClr>
              </a:solidFill>
              <a:latin typeface="+mj-lt"/>
            </a:endParaRPr>
          </a:p>
          <a:p>
            <a:pPr marL="0" indent="0" algn="just">
              <a:buNone/>
            </a:pPr>
            <a:endParaRPr lang="en-GB" sz="4400" dirty="0" smtClean="0">
              <a:solidFill>
                <a:schemeClr val="accent5">
                  <a:lumMod val="25000"/>
                </a:schemeClr>
              </a:solidFill>
              <a:latin typeface="+mj-lt"/>
            </a:endParaRPr>
          </a:p>
          <a:p>
            <a:pPr marL="0" indent="0" algn="just">
              <a:buNone/>
            </a:pPr>
            <a:endParaRPr lang="en-GB" sz="4400" dirty="0">
              <a:solidFill>
                <a:schemeClr val="accent5">
                  <a:lumMod val="25000"/>
                </a:schemeClr>
              </a:solidFill>
              <a:latin typeface="+mj-lt"/>
            </a:endParaRPr>
          </a:p>
          <a:p>
            <a:pPr marL="0" indent="0" algn="just">
              <a:buNone/>
            </a:pPr>
            <a:endParaRPr lang="en-GB" sz="4400" dirty="0">
              <a:solidFill>
                <a:schemeClr val="accent5">
                  <a:lumMod val="25000"/>
                </a:schemeClr>
              </a:solidFill>
              <a:latin typeface="+mj-lt"/>
            </a:endParaRPr>
          </a:p>
          <a:p>
            <a:pPr marL="0" indent="0" algn="just">
              <a:buNone/>
            </a:pPr>
            <a:endParaRPr lang="en-GB" sz="4400" dirty="0" smtClean="0">
              <a:solidFill>
                <a:schemeClr val="accent5">
                  <a:lumMod val="25000"/>
                </a:schemeClr>
              </a:solidFill>
              <a:latin typeface="+mj-lt"/>
            </a:endParaRPr>
          </a:p>
          <a:p>
            <a:pPr marL="0" indent="0" algn="just">
              <a:buNone/>
            </a:pPr>
            <a:r>
              <a:rPr lang="en-GB" sz="4400" dirty="0" smtClean="0">
                <a:solidFill>
                  <a:schemeClr val="accent5">
                    <a:lumMod val="25000"/>
                  </a:schemeClr>
                </a:solidFill>
                <a:latin typeface="+mj-lt"/>
              </a:rPr>
              <a:t>All </a:t>
            </a:r>
            <a:r>
              <a:rPr lang="en-GB" sz="4400" dirty="0">
                <a:solidFill>
                  <a:schemeClr val="accent5">
                    <a:lumMod val="25000"/>
                  </a:schemeClr>
                </a:solidFill>
                <a:latin typeface="+mj-lt"/>
              </a:rPr>
              <a:t>annual leave must be arranged with prior permission and in accordance with the arrangements of your </a:t>
            </a:r>
            <a:r>
              <a:rPr lang="en-GB" sz="4400" dirty="0" smtClean="0">
                <a:solidFill>
                  <a:schemeClr val="accent5">
                    <a:lumMod val="25000"/>
                  </a:schemeClr>
                </a:solidFill>
                <a:latin typeface="+mj-lt"/>
              </a:rPr>
              <a:t>host </a:t>
            </a:r>
            <a:r>
              <a:rPr lang="en-GB" sz="4400" dirty="0">
                <a:solidFill>
                  <a:schemeClr val="accent5">
                    <a:lumMod val="25000"/>
                  </a:schemeClr>
                </a:solidFill>
                <a:latin typeface="+mj-lt"/>
              </a:rPr>
              <a:t>o</a:t>
            </a:r>
            <a:r>
              <a:rPr lang="en-GB" sz="4400" dirty="0" smtClean="0">
                <a:solidFill>
                  <a:schemeClr val="accent5">
                    <a:lumMod val="25000"/>
                  </a:schemeClr>
                </a:solidFill>
                <a:latin typeface="+mj-lt"/>
              </a:rPr>
              <a:t>rganisation</a:t>
            </a:r>
            <a:r>
              <a:rPr lang="en-GB" sz="4400" dirty="0">
                <a:solidFill>
                  <a:schemeClr val="accent5">
                    <a:lumMod val="25000"/>
                  </a:schemeClr>
                </a:solidFill>
                <a:latin typeface="+mj-lt"/>
              </a:rPr>
              <a:t>. </a:t>
            </a:r>
            <a:endParaRPr lang="en-GB" sz="4400" dirty="0" smtClean="0">
              <a:solidFill>
                <a:schemeClr val="accent5">
                  <a:lumMod val="25000"/>
                </a:schemeClr>
              </a:solidFill>
              <a:latin typeface="+mj-lt"/>
            </a:endParaRPr>
          </a:p>
          <a:p>
            <a:pPr marL="0" indent="0" algn="just">
              <a:buNone/>
            </a:pPr>
            <a:endParaRPr lang="en-GB" sz="1200" dirty="0">
              <a:solidFill>
                <a:schemeClr val="accent5">
                  <a:lumMod val="25000"/>
                </a:schemeClr>
              </a:solidFill>
              <a:latin typeface="+mj-lt"/>
            </a:endParaRPr>
          </a:p>
          <a:p>
            <a:pPr marL="0" indent="0" algn="just">
              <a:buNone/>
            </a:pPr>
            <a:r>
              <a:rPr lang="en-GB" sz="4400" dirty="0">
                <a:solidFill>
                  <a:schemeClr val="accent5">
                    <a:lumMod val="25000"/>
                  </a:schemeClr>
                </a:solidFill>
                <a:latin typeface="+mj-lt"/>
              </a:rPr>
              <a:t>Where annual leave requests overlap a period of rotation between two </a:t>
            </a:r>
            <a:r>
              <a:rPr lang="en-GB" sz="4400" dirty="0" smtClean="0">
                <a:solidFill>
                  <a:schemeClr val="accent5">
                    <a:lumMod val="25000"/>
                  </a:schemeClr>
                </a:solidFill>
                <a:latin typeface="+mj-lt"/>
              </a:rPr>
              <a:t>host </a:t>
            </a:r>
            <a:r>
              <a:rPr lang="en-GB" sz="4400" dirty="0">
                <a:solidFill>
                  <a:schemeClr val="accent5">
                    <a:lumMod val="25000"/>
                  </a:schemeClr>
                </a:solidFill>
                <a:latin typeface="+mj-lt"/>
              </a:rPr>
              <a:t>o</a:t>
            </a:r>
            <a:r>
              <a:rPr lang="en-GB" sz="4400" dirty="0" smtClean="0">
                <a:solidFill>
                  <a:schemeClr val="accent5">
                    <a:lumMod val="25000"/>
                  </a:schemeClr>
                </a:solidFill>
                <a:latin typeface="+mj-lt"/>
              </a:rPr>
              <a:t>rganisations</a:t>
            </a:r>
            <a:r>
              <a:rPr lang="en-GB" sz="4400" dirty="0">
                <a:solidFill>
                  <a:schemeClr val="accent5">
                    <a:lumMod val="25000"/>
                  </a:schemeClr>
                </a:solidFill>
                <a:latin typeface="+mj-lt"/>
              </a:rPr>
              <a:t>, you must ensure prior authorisation is obtained by the appropriate representatives of both </a:t>
            </a:r>
            <a:r>
              <a:rPr lang="en-GB" sz="4400" dirty="0" smtClean="0">
                <a:solidFill>
                  <a:schemeClr val="accent5">
                    <a:lumMod val="25000"/>
                  </a:schemeClr>
                </a:solidFill>
                <a:latin typeface="+mj-lt"/>
              </a:rPr>
              <a:t>host </a:t>
            </a:r>
            <a:r>
              <a:rPr lang="en-GB" sz="4400" dirty="0">
                <a:solidFill>
                  <a:schemeClr val="accent5">
                    <a:lumMod val="25000"/>
                  </a:schemeClr>
                </a:solidFill>
                <a:latin typeface="+mj-lt"/>
              </a:rPr>
              <a:t>o</a:t>
            </a:r>
            <a:r>
              <a:rPr lang="en-GB" sz="4400" dirty="0" smtClean="0">
                <a:solidFill>
                  <a:schemeClr val="accent5">
                    <a:lumMod val="25000"/>
                  </a:schemeClr>
                </a:solidFill>
                <a:latin typeface="+mj-lt"/>
              </a:rPr>
              <a:t>rganisations</a:t>
            </a:r>
            <a:r>
              <a:rPr lang="en-GB" sz="4400" dirty="0">
                <a:solidFill>
                  <a:schemeClr val="accent5">
                    <a:lumMod val="25000"/>
                  </a:schemeClr>
                </a:solidFill>
                <a:latin typeface="+mj-lt"/>
              </a:rPr>
              <a:t>. </a:t>
            </a:r>
            <a:endParaRPr lang="en-GB" sz="4400" dirty="0" smtClean="0">
              <a:solidFill>
                <a:schemeClr val="accent5">
                  <a:lumMod val="25000"/>
                </a:schemeClr>
              </a:solidFill>
              <a:latin typeface="+mj-lt"/>
            </a:endParaRPr>
          </a:p>
          <a:p>
            <a:pPr marL="0" indent="0" algn="just">
              <a:buNone/>
            </a:pPr>
            <a:endParaRPr lang="en-GB" sz="4400" dirty="0">
              <a:solidFill>
                <a:schemeClr val="accent5">
                  <a:lumMod val="25000"/>
                </a:schemeClr>
              </a:solidFill>
              <a:latin typeface="+mj-lt"/>
            </a:endParaRPr>
          </a:p>
          <a:p>
            <a:pPr marL="0" indent="0" algn="just">
              <a:buNone/>
            </a:pPr>
            <a:r>
              <a:rPr lang="en-GB" sz="4400" b="1" dirty="0" smtClean="0">
                <a:solidFill>
                  <a:schemeClr val="accent5">
                    <a:lumMod val="25000"/>
                  </a:schemeClr>
                </a:solidFill>
                <a:latin typeface="+mj-lt"/>
              </a:rPr>
              <a:t>Public Holidays </a:t>
            </a:r>
            <a:endParaRPr lang="en-GB" sz="4400" dirty="0" smtClean="0">
              <a:solidFill>
                <a:schemeClr val="accent5">
                  <a:lumMod val="25000"/>
                </a:schemeClr>
              </a:solidFill>
              <a:latin typeface="+mj-lt"/>
            </a:endParaRPr>
          </a:p>
          <a:p>
            <a:pPr marL="0" indent="0" algn="just">
              <a:buNone/>
            </a:pPr>
            <a:r>
              <a:rPr lang="en-GB" sz="4400" dirty="0" smtClean="0">
                <a:solidFill>
                  <a:schemeClr val="accent5">
                    <a:lumMod val="25000"/>
                  </a:schemeClr>
                </a:solidFill>
                <a:latin typeface="+mj-lt"/>
              </a:rPr>
              <a:t>You </a:t>
            </a:r>
            <a:r>
              <a:rPr lang="en-GB" sz="4400" dirty="0">
                <a:solidFill>
                  <a:schemeClr val="accent5">
                    <a:lumMod val="25000"/>
                  </a:schemeClr>
                </a:solidFill>
                <a:latin typeface="+mj-lt"/>
              </a:rPr>
              <a:t>are entitled to </a:t>
            </a:r>
            <a:r>
              <a:rPr lang="en-GB" sz="4400" dirty="0" smtClean="0">
                <a:solidFill>
                  <a:schemeClr val="accent5">
                    <a:lumMod val="25000"/>
                  </a:schemeClr>
                </a:solidFill>
                <a:latin typeface="+mj-lt"/>
              </a:rPr>
              <a:t>8 </a:t>
            </a:r>
            <a:r>
              <a:rPr lang="en-GB" sz="4400" dirty="0">
                <a:solidFill>
                  <a:schemeClr val="accent5">
                    <a:lumMod val="25000"/>
                  </a:schemeClr>
                </a:solidFill>
                <a:latin typeface="+mj-lt"/>
              </a:rPr>
              <a:t>days public holidays per year, pro rata for </a:t>
            </a:r>
            <a:r>
              <a:rPr lang="en-GB" sz="4400" dirty="0" smtClean="0">
                <a:solidFill>
                  <a:schemeClr val="accent5">
                    <a:lumMod val="25000"/>
                  </a:schemeClr>
                </a:solidFill>
                <a:latin typeface="+mj-lt"/>
              </a:rPr>
              <a:t>less </a:t>
            </a:r>
            <a:r>
              <a:rPr lang="en-GB" sz="4400" dirty="0">
                <a:solidFill>
                  <a:schemeClr val="accent5">
                    <a:lumMod val="25000"/>
                  </a:schemeClr>
                </a:solidFill>
                <a:latin typeface="+mj-lt"/>
              </a:rPr>
              <a:t>than full time employees. </a:t>
            </a:r>
            <a:endParaRPr lang="en-GB" sz="4400" dirty="0" smtClean="0">
              <a:solidFill>
                <a:schemeClr val="accent5">
                  <a:lumMod val="25000"/>
                </a:schemeClr>
              </a:solidFill>
              <a:latin typeface="+mj-lt"/>
            </a:endParaRPr>
          </a:p>
          <a:p>
            <a:pPr marL="0" indent="0" algn="just">
              <a:buNone/>
            </a:pPr>
            <a:endParaRPr lang="en-GB" sz="4400" dirty="0">
              <a:solidFill>
                <a:schemeClr val="accent5">
                  <a:lumMod val="25000"/>
                </a:schemeClr>
              </a:solidFill>
              <a:latin typeface="+mj-lt"/>
            </a:endParaRPr>
          </a:p>
          <a:p>
            <a:pPr marL="0" indent="0" algn="just">
              <a:buNone/>
            </a:pPr>
            <a:r>
              <a:rPr lang="en-GB" sz="4400" b="1" dirty="0" smtClean="0">
                <a:solidFill>
                  <a:schemeClr val="accent5">
                    <a:lumMod val="25000"/>
                  </a:schemeClr>
                </a:solidFill>
                <a:latin typeface="+mj-lt"/>
              </a:rPr>
              <a:t>Study Leave </a:t>
            </a:r>
            <a:endParaRPr lang="en-GB" sz="4400" dirty="0" smtClean="0">
              <a:solidFill>
                <a:schemeClr val="accent5">
                  <a:lumMod val="25000"/>
                </a:schemeClr>
              </a:solidFill>
              <a:latin typeface="+mj-lt"/>
            </a:endParaRPr>
          </a:p>
          <a:p>
            <a:pPr marL="0" indent="0" algn="just">
              <a:buNone/>
            </a:pPr>
            <a:r>
              <a:rPr lang="en-GB" sz="4400" dirty="0" smtClean="0">
                <a:solidFill>
                  <a:schemeClr val="accent5">
                    <a:lumMod val="25000"/>
                  </a:schemeClr>
                </a:solidFill>
                <a:latin typeface="+mj-lt"/>
              </a:rPr>
              <a:t>Please refer to HENW Mersey website: </a:t>
            </a:r>
            <a:r>
              <a:rPr lang="en-GB" sz="4400" dirty="0" smtClean="0">
                <a:solidFill>
                  <a:schemeClr val="accent5">
                    <a:lumMod val="25000"/>
                  </a:schemeClr>
                </a:solidFill>
                <a:latin typeface="+mj-lt"/>
                <a:hlinkClick r:id="rId5"/>
              </a:rPr>
              <a:t>www.merseydeanery.nhs.uk/studyleave</a:t>
            </a:r>
            <a:r>
              <a:rPr lang="en-GB" sz="4400" dirty="0" smtClean="0">
                <a:solidFill>
                  <a:schemeClr val="accent5">
                    <a:lumMod val="25000"/>
                  </a:schemeClr>
                </a:solidFill>
                <a:latin typeface="+mj-lt"/>
              </a:rPr>
              <a:t> </a:t>
            </a:r>
          </a:p>
          <a:p>
            <a:pPr marL="0" indent="0" algn="just">
              <a:buNone/>
            </a:pPr>
            <a:endParaRPr lang="en-GB" sz="4400" dirty="0" smtClean="0">
              <a:solidFill>
                <a:schemeClr val="accent5">
                  <a:lumMod val="25000"/>
                </a:schemeClr>
              </a:solidFill>
              <a:latin typeface="+mj-lt"/>
            </a:endParaRPr>
          </a:p>
          <a:p>
            <a:pPr marL="0" indent="0">
              <a:buNone/>
            </a:pPr>
            <a:endParaRPr lang="en-GB" sz="4400" dirty="0">
              <a:solidFill>
                <a:schemeClr val="accent5">
                  <a:lumMod val="25000"/>
                </a:schemeClr>
              </a:solidFill>
              <a:latin typeface="+mj-lt"/>
            </a:endParaRPr>
          </a:p>
          <a:p>
            <a:pPr marL="0" indent="0">
              <a:buNone/>
            </a:pPr>
            <a:endParaRPr lang="en-GB" sz="4400" dirty="0" smtClean="0">
              <a:solidFill>
                <a:schemeClr val="accent5">
                  <a:lumMod val="25000"/>
                </a:schemeClr>
              </a:solidFill>
              <a:latin typeface="+mj-lt"/>
            </a:endParaRPr>
          </a:p>
          <a:p>
            <a:pPr marL="0" indent="0">
              <a:buNone/>
            </a:pPr>
            <a:endParaRPr lang="en-GB" sz="4400" dirty="0">
              <a:solidFill>
                <a:schemeClr val="accent5">
                  <a:lumMod val="25000"/>
                </a:schemeClr>
              </a:solidFill>
              <a:latin typeface="+mj-lt"/>
            </a:endParaRPr>
          </a:p>
        </p:txBody>
      </p:sp>
      <p:graphicFrame>
        <p:nvGraphicFramePr>
          <p:cNvPr id="7" name="Table 6"/>
          <p:cNvGraphicFramePr>
            <a:graphicFrameLocks noGrp="1"/>
          </p:cNvGraphicFramePr>
          <p:nvPr>
            <p:extLst>
              <p:ext uri="{D42A27DB-BD31-4B8C-83A1-F6EECF244321}">
                <p14:modId xmlns:p14="http://schemas.microsoft.com/office/powerpoint/2010/main" val="1094981798"/>
              </p:ext>
            </p:extLst>
          </p:nvPr>
        </p:nvGraphicFramePr>
        <p:xfrm>
          <a:off x="28619770" y="11519248"/>
          <a:ext cx="7416824" cy="3424809"/>
        </p:xfrm>
        <a:graphic>
          <a:graphicData uri="http://schemas.openxmlformats.org/drawingml/2006/table">
            <a:tbl>
              <a:tblPr firstRow="1" firstCol="1" bandRow="1">
                <a:tableStyleId>{5C22544A-7EE6-4342-B048-85BDC9FD1C3A}</a:tableStyleId>
              </a:tblPr>
              <a:tblGrid>
                <a:gridCol w="3528392"/>
                <a:gridCol w="3888432"/>
              </a:tblGrid>
              <a:tr h="2054885">
                <a:tc>
                  <a:txBody>
                    <a:bodyPr/>
                    <a:lstStyle/>
                    <a:p>
                      <a:pPr hangingPunct="0">
                        <a:spcAft>
                          <a:spcPts val="0"/>
                        </a:spcAft>
                      </a:pPr>
                      <a:r>
                        <a:rPr lang="en-GB" sz="4400" dirty="0">
                          <a:effectLst/>
                        </a:rPr>
                        <a:t>Point of </a:t>
                      </a:r>
                      <a:r>
                        <a:rPr lang="en-GB" sz="4400" dirty="0" smtClean="0">
                          <a:effectLst/>
                        </a:rPr>
                        <a:t>salary </a:t>
                      </a:r>
                      <a:r>
                        <a:rPr lang="en-GB" sz="4400" dirty="0">
                          <a:effectLst/>
                        </a:rPr>
                        <a:t>Scale </a:t>
                      </a:r>
                      <a:endParaRPr lang="en-GB" sz="44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hangingPunct="0">
                        <a:spcAft>
                          <a:spcPts val="0"/>
                        </a:spcAft>
                      </a:pPr>
                      <a:r>
                        <a:rPr lang="en-GB" sz="4400" dirty="0">
                          <a:effectLst/>
                        </a:rPr>
                        <a:t>Annual Leave Entitlement </a:t>
                      </a:r>
                    </a:p>
                    <a:p>
                      <a:pPr hangingPunct="0">
                        <a:spcAft>
                          <a:spcPts val="0"/>
                        </a:spcAft>
                      </a:pPr>
                      <a:r>
                        <a:rPr lang="en-GB" sz="4400" dirty="0">
                          <a:effectLst/>
                        </a:rPr>
                        <a:t> </a:t>
                      </a:r>
                      <a:endParaRPr lang="en-GB" sz="44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84962">
                <a:tc>
                  <a:txBody>
                    <a:bodyPr/>
                    <a:lstStyle/>
                    <a:p>
                      <a:pPr hangingPunct="0">
                        <a:spcAft>
                          <a:spcPts val="0"/>
                        </a:spcAft>
                      </a:pPr>
                      <a:r>
                        <a:rPr lang="en-GB" sz="4400" dirty="0">
                          <a:effectLst/>
                        </a:rPr>
                        <a:t>Point 00 – 02</a:t>
                      </a:r>
                      <a:endParaRPr lang="en-GB" sz="44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hangingPunct="0">
                        <a:spcAft>
                          <a:spcPts val="0"/>
                        </a:spcAft>
                      </a:pPr>
                      <a:r>
                        <a:rPr lang="en-GB" sz="4400">
                          <a:effectLst/>
                        </a:rPr>
                        <a:t>27 Days </a:t>
                      </a:r>
                      <a:endParaRPr lang="en-GB" sz="440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84962">
                <a:tc>
                  <a:txBody>
                    <a:bodyPr/>
                    <a:lstStyle/>
                    <a:p>
                      <a:pPr hangingPunct="0">
                        <a:spcAft>
                          <a:spcPts val="0"/>
                        </a:spcAft>
                      </a:pPr>
                      <a:r>
                        <a:rPr lang="en-GB" sz="4400" dirty="0">
                          <a:effectLst/>
                        </a:rPr>
                        <a:t>Point 03 – 09</a:t>
                      </a:r>
                      <a:endParaRPr lang="en-GB" sz="44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hangingPunct="0">
                        <a:spcAft>
                          <a:spcPts val="0"/>
                        </a:spcAft>
                      </a:pPr>
                      <a:r>
                        <a:rPr lang="en-GB" sz="4400" dirty="0">
                          <a:effectLst/>
                        </a:rPr>
                        <a:t>32 Days </a:t>
                      </a:r>
                      <a:endParaRPr lang="en-GB" sz="44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TextBox 9"/>
          <p:cNvSpPr txBox="1"/>
          <p:nvPr/>
        </p:nvSpPr>
        <p:spPr>
          <a:xfrm>
            <a:off x="27149630" y="7212917"/>
            <a:ext cx="10297146" cy="1107996"/>
          </a:xfrm>
          <a:prstGeom prst="rect">
            <a:avLst/>
          </a:prstGeom>
          <a:noFill/>
        </p:spPr>
        <p:txBody>
          <a:bodyPr wrap="square" rtlCol="0">
            <a:spAutoFit/>
          </a:bodyPr>
          <a:lstStyle/>
          <a:p>
            <a:pPr algn="ctr">
              <a:buNone/>
            </a:pPr>
            <a:r>
              <a:rPr lang="en-GB" sz="6600" b="1" dirty="0" smtClean="0">
                <a:solidFill>
                  <a:schemeClr val="accent5">
                    <a:lumMod val="25000"/>
                  </a:schemeClr>
                </a:solidFill>
                <a:latin typeface="+mj-lt"/>
              </a:rPr>
              <a:t>Leave</a:t>
            </a:r>
            <a:endParaRPr lang="en-GB" sz="6600" b="1" dirty="0">
              <a:solidFill>
                <a:schemeClr val="accent5">
                  <a:lumMod val="25000"/>
                </a:schemeClr>
              </a:solidFill>
              <a:latin typeface="+mj-lt"/>
            </a:endParaRPr>
          </a:p>
        </p:txBody>
      </p:sp>
      <p:sp>
        <p:nvSpPr>
          <p:cNvPr id="12" name="TextBox 11"/>
          <p:cNvSpPr txBox="1"/>
          <p:nvPr/>
        </p:nvSpPr>
        <p:spPr>
          <a:xfrm>
            <a:off x="14235373" y="7253340"/>
            <a:ext cx="10297146" cy="1107996"/>
          </a:xfrm>
          <a:prstGeom prst="rect">
            <a:avLst/>
          </a:prstGeom>
          <a:noFill/>
        </p:spPr>
        <p:txBody>
          <a:bodyPr wrap="square" rtlCol="0">
            <a:spAutoFit/>
          </a:bodyPr>
          <a:lstStyle/>
          <a:p>
            <a:pPr algn="ctr">
              <a:buNone/>
            </a:pPr>
            <a:r>
              <a:rPr lang="en-GB" sz="6600" b="1" dirty="0" smtClean="0">
                <a:solidFill>
                  <a:schemeClr val="accent5">
                    <a:lumMod val="25000"/>
                  </a:schemeClr>
                </a:solidFill>
                <a:latin typeface="+mj-lt"/>
              </a:rPr>
              <a:t>Rotation</a:t>
            </a:r>
            <a:endParaRPr lang="en-GB" sz="6600" b="1" dirty="0">
              <a:solidFill>
                <a:schemeClr val="accent5">
                  <a:lumMod val="25000"/>
                </a:schemeClr>
              </a:solidFill>
              <a:latin typeface="+mj-lt"/>
            </a:endParaRPr>
          </a:p>
        </p:txBody>
      </p:sp>
      <p:pic>
        <p:nvPicPr>
          <p:cNvPr id="15" name="Picture 7" descr="MPj03858100000[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76464" y="2077471"/>
            <a:ext cx="2282825" cy="3496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16" name="Picture 16" descr="MPj03057040000[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71340" y="2175124"/>
            <a:ext cx="2909888" cy="34434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17" name="Picture 55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40516" y="2175124"/>
            <a:ext cx="5191209" cy="3443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Box 10"/>
          <p:cNvSpPr txBox="1"/>
          <p:nvPr/>
        </p:nvSpPr>
        <p:spPr>
          <a:xfrm>
            <a:off x="39136783" y="7990856"/>
            <a:ext cx="10369152" cy="26770405"/>
          </a:xfrm>
          <a:prstGeom prst="rect">
            <a:avLst/>
          </a:prstGeom>
          <a:noFill/>
        </p:spPr>
        <p:txBody>
          <a:bodyPr wrap="square" rtlCol="0">
            <a:spAutoFit/>
          </a:bodyPr>
          <a:lstStyle/>
          <a:p>
            <a:pPr lvl="0" algn="just">
              <a:buNone/>
            </a:pPr>
            <a:r>
              <a:rPr lang="en-GB" sz="4400" b="1" dirty="0">
                <a:solidFill>
                  <a:srgbClr val="DAEDEF">
                    <a:lumMod val="25000"/>
                  </a:srgbClr>
                </a:solidFill>
                <a:latin typeface="Calibri"/>
              </a:rPr>
              <a:t>Out Of Programme </a:t>
            </a:r>
            <a:endParaRPr lang="en-GB" sz="4400" dirty="0">
              <a:solidFill>
                <a:srgbClr val="DAEDEF">
                  <a:lumMod val="25000"/>
                </a:srgbClr>
              </a:solidFill>
              <a:latin typeface="Calibri"/>
            </a:endParaRPr>
          </a:p>
          <a:p>
            <a:pPr lvl="0" algn="just">
              <a:buNone/>
            </a:pPr>
            <a:r>
              <a:rPr lang="en-GB" sz="4400" dirty="0">
                <a:solidFill>
                  <a:srgbClr val="DAEDEF">
                    <a:lumMod val="25000"/>
                  </a:srgbClr>
                </a:solidFill>
                <a:latin typeface="Calibri"/>
              </a:rPr>
              <a:t>Please refer to the  </a:t>
            </a:r>
            <a:r>
              <a:rPr lang="en-GB" sz="4400" dirty="0" smtClean="0">
                <a:solidFill>
                  <a:srgbClr val="DAEDEF">
                    <a:lumMod val="25000"/>
                  </a:srgbClr>
                </a:solidFill>
                <a:latin typeface="Calibri"/>
              </a:rPr>
              <a:t>HENW Mersey website</a:t>
            </a:r>
            <a:r>
              <a:rPr lang="en-GB" sz="4400" dirty="0">
                <a:solidFill>
                  <a:srgbClr val="DAEDEF">
                    <a:lumMod val="25000"/>
                  </a:srgbClr>
                </a:solidFill>
                <a:latin typeface="Calibri"/>
              </a:rPr>
              <a:t>: </a:t>
            </a:r>
            <a:r>
              <a:rPr lang="en-GB" sz="4400" dirty="0">
                <a:solidFill>
                  <a:srgbClr val="DAEDEF">
                    <a:lumMod val="25000"/>
                  </a:srgbClr>
                </a:solidFill>
                <a:latin typeface="Calibri"/>
                <a:hlinkClick r:id="rId9"/>
              </a:rPr>
              <a:t>www.merseydeanery.nhs.uk/out-of-programme-experience</a:t>
            </a:r>
            <a:r>
              <a:rPr lang="en-GB" sz="4400" dirty="0">
                <a:solidFill>
                  <a:srgbClr val="DAEDEF">
                    <a:lumMod val="25000"/>
                  </a:srgbClr>
                </a:solidFill>
                <a:latin typeface="Calibri"/>
              </a:rPr>
              <a:t> </a:t>
            </a:r>
            <a:endParaRPr lang="en-GB" sz="4400" b="1" dirty="0" smtClean="0">
              <a:solidFill>
                <a:schemeClr val="accent5">
                  <a:lumMod val="25000"/>
                </a:schemeClr>
              </a:solidFill>
              <a:latin typeface="+mn-lt"/>
            </a:endParaRPr>
          </a:p>
          <a:p>
            <a:pPr>
              <a:buNone/>
            </a:pPr>
            <a:endParaRPr lang="en-GB" sz="4400" b="1" dirty="0">
              <a:solidFill>
                <a:schemeClr val="accent5">
                  <a:lumMod val="25000"/>
                </a:schemeClr>
              </a:solidFill>
              <a:latin typeface="+mn-lt"/>
            </a:endParaRPr>
          </a:p>
          <a:p>
            <a:pPr>
              <a:buNone/>
            </a:pPr>
            <a:r>
              <a:rPr lang="en-GB" sz="4400" b="1" dirty="0" smtClean="0">
                <a:solidFill>
                  <a:schemeClr val="accent5">
                    <a:lumMod val="25000"/>
                  </a:schemeClr>
                </a:solidFill>
                <a:latin typeface="+mn-lt"/>
              </a:rPr>
              <a:t>Policies </a:t>
            </a:r>
            <a:r>
              <a:rPr lang="en-GB" sz="4400" b="1" dirty="0">
                <a:solidFill>
                  <a:schemeClr val="accent5">
                    <a:lumMod val="25000"/>
                  </a:schemeClr>
                </a:solidFill>
                <a:latin typeface="+mn-lt"/>
              </a:rPr>
              <a:t>a</a:t>
            </a:r>
            <a:r>
              <a:rPr lang="en-GB" sz="4400" b="1" dirty="0" smtClean="0">
                <a:solidFill>
                  <a:schemeClr val="accent5">
                    <a:lumMod val="25000"/>
                  </a:schemeClr>
                </a:solidFill>
                <a:latin typeface="+mn-lt"/>
              </a:rPr>
              <a:t>nd Procedures </a:t>
            </a:r>
            <a:endParaRPr lang="en-GB" sz="4400" dirty="0" smtClean="0">
              <a:solidFill>
                <a:schemeClr val="accent5">
                  <a:lumMod val="25000"/>
                </a:schemeClr>
              </a:solidFill>
              <a:latin typeface="+mn-lt"/>
            </a:endParaRPr>
          </a:p>
          <a:p>
            <a:pPr>
              <a:buNone/>
            </a:pPr>
            <a:r>
              <a:rPr lang="en-GB" sz="4400" dirty="0" smtClean="0">
                <a:solidFill>
                  <a:schemeClr val="accent5">
                    <a:lumMod val="25000"/>
                  </a:schemeClr>
                </a:solidFill>
                <a:latin typeface="+mn-lt"/>
              </a:rPr>
              <a:t>Policies </a:t>
            </a:r>
            <a:r>
              <a:rPr lang="en-GB" sz="4400" dirty="0">
                <a:solidFill>
                  <a:schemeClr val="accent5">
                    <a:lumMod val="25000"/>
                  </a:schemeClr>
                </a:solidFill>
                <a:latin typeface="+mn-lt"/>
              </a:rPr>
              <a:t>which are applicable </a:t>
            </a:r>
            <a:r>
              <a:rPr lang="en-GB" sz="4400" dirty="0" smtClean="0">
                <a:solidFill>
                  <a:schemeClr val="accent5">
                    <a:lumMod val="25000"/>
                  </a:schemeClr>
                </a:solidFill>
                <a:latin typeface="+mn-lt"/>
              </a:rPr>
              <a:t> to </a:t>
            </a:r>
            <a:r>
              <a:rPr lang="en-GB" sz="4400" dirty="0">
                <a:solidFill>
                  <a:schemeClr val="accent5">
                    <a:lumMod val="25000"/>
                  </a:schemeClr>
                </a:solidFill>
                <a:latin typeface="+mn-lt"/>
              </a:rPr>
              <a:t>you during your employment with the Lead Employer </a:t>
            </a:r>
            <a:r>
              <a:rPr lang="en-GB" sz="4400" dirty="0" smtClean="0">
                <a:solidFill>
                  <a:schemeClr val="accent5">
                    <a:lumMod val="25000"/>
                  </a:schemeClr>
                </a:solidFill>
                <a:latin typeface="+mn-lt"/>
              </a:rPr>
              <a:t>Service </a:t>
            </a:r>
            <a:r>
              <a:rPr lang="en-GB" sz="4400" dirty="0">
                <a:solidFill>
                  <a:schemeClr val="accent5">
                    <a:lumMod val="25000"/>
                  </a:schemeClr>
                </a:solidFill>
                <a:latin typeface="+mn-lt"/>
              </a:rPr>
              <a:t>may be found </a:t>
            </a:r>
            <a:r>
              <a:rPr lang="en-GB" sz="4400" dirty="0" smtClean="0">
                <a:solidFill>
                  <a:schemeClr val="accent5">
                    <a:lumMod val="25000"/>
                  </a:schemeClr>
                </a:solidFill>
                <a:latin typeface="+mn-lt"/>
              </a:rPr>
              <a:t>on </a:t>
            </a:r>
            <a:r>
              <a:rPr lang="en-GB" sz="4400" dirty="0" smtClean="0">
                <a:latin typeface="+mn-lt"/>
              </a:rPr>
              <a:t>HR Direct</a:t>
            </a:r>
            <a:endParaRPr lang="en-GB" sz="4400" dirty="0">
              <a:latin typeface="+mn-lt"/>
            </a:endParaRPr>
          </a:p>
          <a:p>
            <a:pPr>
              <a:buNone/>
            </a:pPr>
            <a:endParaRPr lang="en-GB" sz="4400" b="1" dirty="0" smtClean="0">
              <a:solidFill>
                <a:schemeClr val="accent5">
                  <a:lumMod val="25000"/>
                </a:schemeClr>
              </a:solidFill>
              <a:latin typeface="+mn-lt"/>
            </a:endParaRPr>
          </a:p>
          <a:p>
            <a:pPr>
              <a:buNone/>
            </a:pPr>
            <a:r>
              <a:rPr lang="en-GB" sz="4400" b="1" dirty="0" smtClean="0">
                <a:solidFill>
                  <a:schemeClr val="accent5">
                    <a:lumMod val="25000"/>
                  </a:schemeClr>
                </a:solidFill>
                <a:latin typeface="+mn-lt"/>
              </a:rPr>
              <a:t>Less than Full Time Training </a:t>
            </a:r>
            <a:endParaRPr lang="en-GB" sz="4400" dirty="0" smtClean="0">
              <a:solidFill>
                <a:schemeClr val="accent5">
                  <a:lumMod val="25000"/>
                </a:schemeClr>
              </a:solidFill>
              <a:latin typeface="+mn-lt"/>
            </a:endParaRPr>
          </a:p>
          <a:p>
            <a:pPr>
              <a:buNone/>
            </a:pPr>
            <a:r>
              <a:rPr lang="en-GB" sz="4400" dirty="0" smtClean="0">
                <a:solidFill>
                  <a:schemeClr val="accent5">
                    <a:lumMod val="25000"/>
                  </a:schemeClr>
                </a:solidFill>
                <a:latin typeface="+mn-lt"/>
              </a:rPr>
              <a:t>Please </a:t>
            </a:r>
            <a:r>
              <a:rPr lang="en-GB" sz="4400" dirty="0">
                <a:solidFill>
                  <a:schemeClr val="accent5">
                    <a:lumMod val="25000"/>
                  </a:schemeClr>
                </a:solidFill>
                <a:latin typeface="+mn-lt"/>
              </a:rPr>
              <a:t>refer to </a:t>
            </a:r>
            <a:r>
              <a:rPr lang="en-GB" sz="4400" dirty="0" smtClean="0">
                <a:solidFill>
                  <a:schemeClr val="accent5">
                    <a:lumMod val="25000"/>
                  </a:schemeClr>
                </a:solidFill>
                <a:latin typeface="+mn-lt"/>
              </a:rPr>
              <a:t> HENW (Mersey) website:  </a:t>
            </a:r>
            <a:r>
              <a:rPr lang="en-GB" sz="4400" dirty="0" smtClean="0">
                <a:solidFill>
                  <a:schemeClr val="accent5">
                    <a:lumMod val="25000"/>
                  </a:schemeClr>
                </a:solidFill>
                <a:latin typeface="+mn-lt"/>
                <a:hlinkClick r:id="rId10"/>
              </a:rPr>
              <a:t>www.merseydeanery.nhs.uk/ltftt</a:t>
            </a:r>
            <a:r>
              <a:rPr lang="en-GB" sz="4400" dirty="0" smtClean="0">
                <a:solidFill>
                  <a:schemeClr val="accent5">
                    <a:lumMod val="25000"/>
                  </a:schemeClr>
                </a:solidFill>
                <a:latin typeface="+mn-lt"/>
              </a:rPr>
              <a:t> </a:t>
            </a:r>
            <a:endParaRPr lang="en-GB" sz="4400" dirty="0">
              <a:solidFill>
                <a:schemeClr val="accent5">
                  <a:lumMod val="25000"/>
                </a:schemeClr>
              </a:solidFill>
              <a:latin typeface="+mn-lt"/>
            </a:endParaRPr>
          </a:p>
          <a:p>
            <a:pPr>
              <a:buNone/>
            </a:pPr>
            <a:endParaRPr lang="en-GB" sz="4400" dirty="0" smtClean="0">
              <a:solidFill>
                <a:schemeClr val="accent5">
                  <a:lumMod val="25000"/>
                </a:schemeClr>
              </a:solidFill>
              <a:latin typeface="+mn-lt"/>
            </a:endParaRPr>
          </a:p>
          <a:p>
            <a:pPr>
              <a:buNone/>
            </a:pPr>
            <a:r>
              <a:rPr lang="en-GB" sz="4400" dirty="0" smtClean="0">
                <a:solidFill>
                  <a:schemeClr val="accent5">
                    <a:lumMod val="25000"/>
                  </a:schemeClr>
                </a:solidFill>
                <a:latin typeface="+mn-lt"/>
              </a:rPr>
              <a:t>You will receive a pro-rata leave entitlement, for further information please visit </a:t>
            </a:r>
            <a:r>
              <a:rPr lang="en-GB" sz="4400" dirty="0" smtClean="0">
                <a:latin typeface="+mn-lt"/>
              </a:rPr>
              <a:t>HR Direct</a:t>
            </a:r>
            <a:endParaRPr lang="en-GB" sz="4400" dirty="0">
              <a:latin typeface="+mn-lt"/>
            </a:endParaRPr>
          </a:p>
          <a:p>
            <a:pPr>
              <a:buNone/>
            </a:pPr>
            <a:endParaRPr lang="en-GB" sz="4400" u="sng" dirty="0">
              <a:solidFill>
                <a:srgbClr val="FF0000"/>
              </a:solidFill>
              <a:latin typeface="+mn-lt"/>
            </a:endParaRPr>
          </a:p>
          <a:p>
            <a:pPr>
              <a:buNone/>
            </a:pPr>
            <a:r>
              <a:rPr lang="en-GB" sz="4400" b="1" dirty="0" smtClean="0">
                <a:solidFill>
                  <a:schemeClr val="accent5">
                    <a:lumMod val="25000"/>
                  </a:schemeClr>
                </a:solidFill>
                <a:latin typeface="+mn-lt"/>
              </a:rPr>
              <a:t>Inter-Deanery Transfers </a:t>
            </a:r>
            <a:endParaRPr lang="en-GB" sz="4400" dirty="0" smtClean="0">
              <a:solidFill>
                <a:schemeClr val="accent5">
                  <a:lumMod val="25000"/>
                </a:schemeClr>
              </a:solidFill>
              <a:latin typeface="+mn-lt"/>
            </a:endParaRPr>
          </a:p>
          <a:p>
            <a:pPr marL="0" indent="0" algn="just">
              <a:buNone/>
            </a:pPr>
            <a:r>
              <a:rPr lang="en-GB" sz="4400" dirty="0" smtClean="0">
                <a:solidFill>
                  <a:schemeClr val="accent5">
                    <a:lumMod val="25000"/>
                  </a:schemeClr>
                </a:solidFill>
                <a:latin typeface="+mn-lt"/>
              </a:rPr>
              <a:t>Please </a:t>
            </a:r>
            <a:r>
              <a:rPr lang="en-GB" sz="4400" dirty="0">
                <a:solidFill>
                  <a:schemeClr val="accent5">
                    <a:lumMod val="25000"/>
                  </a:schemeClr>
                </a:solidFill>
                <a:latin typeface="+mn-lt"/>
              </a:rPr>
              <a:t>refer </a:t>
            </a:r>
            <a:r>
              <a:rPr lang="en-GB" sz="4400" dirty="0" smtClean="0">
                <a:solidFill>
                  <a:schemeClr val="accent5">
                    <a:lumMod val="25000"/>
                  </a:schemeClr>
                </a:solidFill>
                <a:latin typeface="+mn-lt"/>
              </a:rPr>
              <a:t>to HENW Mersey website: </a:t>
            </a:r>
            <a:r>
              <a:rPr lang="en-GB" sz="4400" dirty="0" smtClean="0">
                <a:solidFill>
                  <a:schemeClr val="accent5">
                    <a:lumMod val="25000"/>
                  </a:schemeClr>
                </a:solidFill>
                <a:latin typeface="+mn-lt"/>
                <a:hlinkClick r:id="rId11"/>
              </a:rPr>
              <a:t>www.merseydeanery.nhs.uk/inter-deanery-transfer</a:t>
            </a:r>
            <a:r>
              <a:rPr lang="en-GB" sz="4400" dirty="0" smtClean="0">
                <a:solidFill>
                  <a:schemeClr val="accent5">
                    <a:lumMod val="25000"/>
                  </a:schemeClr>
                </a:solidFill>
                <a:latin typeface="+mn-lt"/>
              </a:rPr>
              <a:t> </a:t>
            </a:r>
          </a:p>
          <a:p>
            <a:pPr marL="0" indent="0" algn="just">
              <a:buNone/>
            </a:pPr>
            <a:endParaRPr lang="en-GB" sz="4400" dirty="0">
              <a:solidFill>
                <a:schemeClr val="accent5">
                  <a:lumMod val="25000"/>
                </a:schemeClr>
              </a:solidFill>
              <a:latin typeface="+mn-lt"/>
            </a:endParaRPr>
          </a:p>
          <a:p>
            <a:pPr algn="just">
              <a:buNone/>
            </a:pPr>
            <a:r>
              <a:rPr lang="en-GB" sz="4400" b="1" dirty="0" smtClean="0">
                <a:solidFill>
                  <a:schemeClr val="accent5">
                    <a:lumMod val="25000"/>
                  </a:schemeClr>
                </a:solidFill>
                <a:latin typeface="+mn-lt"/>
              </a:rPr>
              <a:t>Resignation From Employment </a:t>
            </a:r>
            <a:endParaRPr lang="en-GB" sz="4400" dirty="0" smtClean="0">
              <a:solidFill>
                <a:schemeClr val="accent5">
                  <a:lumMod val="25000"/>
                </a:schemeClr>
              </a:solidFill>
              <a:latin typeface="+mn-lt"/>
            </a:endParaRPr>
          </a:p>
          <a:p>
            <a:pPr algn="just">
              <a:buNone/>
            </a:pPr>
            <a:r>
              <a:rPr lang="en-GB" sz="4400" dirty="0">
                <a:solidFill>
                  <a:schemeClr val="accent5">
                    <a:lumMod val="25000"/>
                  </a:schemeClr>
                </a:solidFill>
                <a:latin typeface="+mn-lt"/>
              </a:rPr>
              <a:t>I</a:t>
            </a:r>
            <a:r>
              <a:rPr lang="en-GB" sz="4400" dirty="0" smtClean="0">
                <a:solidFill>
                  <a:schemeClr val="accent5">
                    <a:lumMod val="25000"/>
                  </a:schemeClr>
                </a:solidFill>
                <a:latin typeface="+mn-lt"/>
              </a:rPr>
              <a:t>n </a:t>
            </a:r>
            <a:r>
              <a:rPr lang="en-GB" sz="4400" dirty="0">
                <a:solidFill>
                  <a:schemeClr val="accent5">
                    <a:lumMod val="25000"/>
                  </a:schemeClr>
                </a:solidFill>
                <a:latin typeface="+mn-lt"/>
              </a:rPr>
              <a:t>line with your appointment, you are entitled to receive the following notice of termination of employment and are required to give the Trust the same notice as detailed below: </a:t>
            </a:r>
          </a:p>
          <a:p>
            <a:pPr algn="just">
              <a:buNone/>
            </a:pPr>
            <a:endParaRPr lang="en-GB" sz="4400" dirty="0">
              <a:solidFill>
                <a:schemeClr val="accent5">
                  <a:lumMod val="25000"/>
                </a:schemeClr>
              </a:solidFill>
              <a:latin typeface="+mn-lt"/>
            </a:endParaRPr>
          </a:p>
          <a:p>
            <a:pPr marL="571500" indent="-571500" algn="just">
              <a:buFont typeface="Wingdings" pitchFamily="2" charset="2"/>
              <a:buChar char="Ø"/>
            </a:pPr>
            <a:r>
              <a:rPr lang="en-GB" sz="4400" dirty="0" smtClean="0">
                <a:solidFill>
                  <a:schemeClr val="accent5">
                    <a:lumMod val="25000"/>
                  </a:schemeClr>
                </a:solidFill>
                <a:latin typeface="+mn-lt"/>
              </a:rPr>
              <a:t>Core Training (CT): </a:t>
            </a:r>
            <a:r>
              <a:rPr lang="en-GB" sz="4400" dirty="0">
                <a:solidFill>
                  <a:schemeClr val="accent5">
                    <a:lumMod val="25000"/>
                  </a:schemeClr>
                </a:solidFill>
                <a:latin typeface="+mn-lt"/>
              </a:rPr>
              <a:t>1 month </a:t>
            </a:r>
          </a:p>
          <a:p>
            <a:pPr marL="571500" indent="-571500" algn="just">
              <a:buFont typeface="Wingdings" pitchFamily="2" charset="2"/>
              <a:buChar char="Ø"/>
            </a:pPr>
            <a:r>
              <a:rPr lang="en-GB" sz="4400" dirty="0">
                <a:solidFill>
                  <a:schemeClr val="accent5">
                    <a:lumMod val="25000"/>
                  </a:schemeClr>
                </a:solidFill>
                <a:latin typeface="+mn-lt"/>
              </a:rPr>
              <a:t>Specialty or Specialist Registrar: 3 months </a:t>
            </a:r>
          </a:p>
          <a:p>
            <a:pPr>
              <a:buNone/>
            </a:pPr>
            <a:endParaRPr lang="en-GB" sz="4400" dirty="0">
              <a:solidFill>
                <a:schemeClr val="accent5">
                  <a:lumMod val="25000"/>
                </a:schemeClr>
              </a:solidFill>
              <a:latin typeface="+mn-lt"/>
            </a:endParaRPr>
          </a:p>
          <a:p>
            <a:pPr>
              <a:buNone/>
            </a:pPr>
            <a:r>
              <a:rPr lang="en-GB" sz="4400" b="1" dirty="0">
                <a:solidFill>
                  <a:schemeClr val="accent5">
                    <a:lumMod val="25000"/>
                  </a:schemeClr>
                </a:solidFill>
                <a:latin typeface="+mn-lt"/>
              </a:rPr>
              <a:t>All resignation letters should be emailed to </a:t>
            </a:r>
            <a:endParaRPr lang="en-GB" sz="4400" dirty="0">
              <a:solidFill>
                <a:schemeClr val="accent5">
                  <a:lumMod val="25000"/>
                </a:schemeClr>
              </a:solidFill>
              <a:latin typeface="+mn-lt"/>
            </a:endParaRPr>
          </a:p>
          <a:p>
            <a:pPr>
              <a:buNone/>
            </a:pPr>
            <a:r>
              <a:rPr lang="en-GB" sz="4400" b="1" dirty="0">
                <a:solidFill>
                  <a:schemeClr val="accent5">
                    <a:lumMod val="25000"/>
                  </a:schemeClr>
                </a:solidFill>
                <a:latin typeface="+mn-lt"/>
                <a:hlinkClick r:id="rId3"/>
              </a:rPr>
              <a:t>Lead.employer@sthk.nhs.uk</a:t>
            </a:r>
            <a:endParaRPr lang="en-GB" sz="4400" b="1" dirty="0">
              <a:solidFill>
                <a:schemeClr val="accent5">
                  <a:lumMod val="25000"/>
                </a:schemeClr>
              </a:solidFill>
              <a:latin typeface="+mn-lt"/>
            </a:endParaRPr>
          </a:p>
          <a:p>
            <a:pPr marL="0" indent="0" algn="just">
              <a:buNone/>
            </a:pPr>
            <a:endParaRPr lang="en-GB" sz="4400" dirty="0">
              <a:solidFill>
                <a:schemeClr val="accent5">
                  <a:lumMod val="25000"/>
                </a:schemeClr>
              </a:solidFill>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4206998286"/>
              </p:ext>
            </p:extLst>
          </p:nvPr>
        </p:nvGraphicFramePr>
        <p:xfrm>
          <a:off x="28796377" y="17711936"/>
          <a:ext cx="7063610" cy="3992880"/>
        </p:xfrm>
        <a:graphic>
          <a:graphicData uri="http://schemas.openxmlformats.org/drawingml/2006/table">
            <a:tbl>
              <a:tblPr firstRow="1" bandRow="1">
                <a:tableStyleId>{5C22544A-7EE6-4342-B048-85BDC9FD1C3A}</a:tableStyleId>
              </a:tblPr>
              <a:tblGrid>
                <a:gridCol w="3531805"/>
                <a:gridCol w="3531805"/>
              </a:tblGrid>
              <a:tr h="731398">
                <a:tc>
                  <a:txBody>
                    <a:bodyPr/>
                    <a:lstStyle/>
                    <a:p>
                      <a:r>
                        <a:rPr lang="en-GB" sz="4400" dirty="0" smtClean="0"/>
                        <a:t>NHS Years Service</a:t>
                      </a:r>
                      <a:endParaRPr lang="en-GB" sz="4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0">
                        <a:lnSpc>
                          <a:spcPct val="100000"/>
                        </a:lnSpc>
                        <a:spcBef>
                          <a:spcPts val="0"/>
                        </a:spcBef>
                        <a:spcAft>
                          <a:spcPts val="0"/>
                        </a:spcAft>
                        <a:buClrTx/>
                        <a:buSzTx/>
                        <a:buFontTx/>
                        <a:buNone/>
                        <a:tabLst/>
                        <a:defRPr/>
                      </a:pPr>
                      <a:r>
                        <a:rPr kumimoji="0" lang="en-GB" sz="4400" b="1" i="0" u="none" strike="noStrike" kern="1200" cap="none" spc="0" normalizeH="0" baseline="0" noProof="0" dirty="0" smtClean="0">
                          <a:ln>
                            <a:noFill/>
                          </a:ln>
                          <a:solidFill>
                            <a:srgbClr val="FFFFFF"/>
                          </a:solidFill>
                          <a:effectLst/>
                          <a:uLnTx/>
                          <a:uFillTx/>
                          <a:latin typeface="+mn-lt"/>
                          <a:ea typeface="+mn-ea"/>
                          <a:cs typeface="+mn-cs"/>
                        </a:rPr>
                        <a:t>Annual Leave Entitlement </a:t>
                      </a:r>
                    </a:p>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31398">
                <a:tc>
                  <a:txBody>
                    <a:bodyPr/>
                    <a:lstStyle/>
                    <a:p>
                      <a:r>
                        <a:rPr lang="en-GB" sz="4400" b="1" dirty="0" smtClean="0">
                          <a:solidFill>
                            <a:srgbClr val="FFFFFF"/>
                          </a:solidFill>
                        </a:rPr>
                        <a:t>0</a:t>
                      </a:r>
                      <a:r>
                        <a:rPr lang="en-GB" sz="4400" b="1" baseline="0" dirty="0" smtClean="0">
                          <a:solidFill>
                            <a:srgbClr val="FFFFFF"/>
                          </a:solidFill>
                        </a:rPr>
                        <a:t> - </a:t>
                      </a:r>
                      <a:r>
                        <a:rPr lang="en-GB" sz="4400" b="1" dirty="0" smtClean="0">
                          <a:solidFill>
                            <a:srgbClr val="FFFFFF"/>
                          </a:solidFill>
                        </a:rPr>
                        <a:t>4</a:t>
                      </a:r>
                      <a:endParaRPr lang="en-GB" sz="4400" b="1"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r>
                        <a:rPr lang="en-GB" sz="4400" dirty="0" smtClean="0"/>
                        <a:t>27 days</a:t>
                      </a:r>
                      <a:endParaRPr lang="en-GB" sz="4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31398">
                <a:tc>
                  <a:txBody>
                    <a:bodyPr/>
                    <a:lstStyle/>
                    <a:p>
                      <a:r>
                        <a:rPr lang="en-GB" sz="4400" b="1" dirty="0" smtClean="0">
                          <a:solidFill>
                            <a:srgbClr val="FFFFFF"/>
                          </a:solidFill>
                        </a:rPr>
                        <a:t>5</a:t>
                      </a:r>
                      <a:r>
                        <a:rPr lang="en-GB" sz="4400" b="1" baseline="0" dirty="0" smtClean="0">
                          <a:solidFill>
                            <a:srgbClr val="FFFFFF"/>
                          </a:solidFill>
                        </a:rPr>
                        <a:t> - </a:t>
                      </a:r>
                      <a:r>
                        <a:rPr lang="en-GB" sz="4400" b="1" dirty="0" smtClean="0">
                          <a:solidFill>
                            <a:srgbClr val="FFFFFF"/>
                          </a:solidFill>
                        </a:rPr>
                        <a:t>9</a:t>
                      </a:r>
                      <a:endParaRPr lang="en-GB" sz="4400" b="1"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r>
                        <a:rPr lang="en-GB" sz="4400" dirty="0" smtClean="0"/>
                        <a:t>29 days</a:t>
                      </a:r>
                      <a:endParaRPr lang="en-GB" sz="4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31398">
                <a:tc>
                  <a:txBody>
                    <a:bodyPr/>
                    <a:lstStyle/>
                    <a:p>
                      <a:r>
                        <a:rPr lang="en-GB" sz="4400" b="1" dirty="0" smtClean="0">
                          <a:solidFill>
                            <a:srgbClr val="FFFFFF"/>
                          </a:solidFill>
                        </a:rPr>
                        <a:t>10+</a:t>
                      </a:r>
                      <a:endParaRPr lang="en-GB" sz="4400" b="1" dirty="0">
                        <a:solidFill>
                          <a:srgbClr val="FFFFFF"/>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60000"/>
                        <a:lumOff val="40000"/>
                      </a:schemeClr>
                    </a:solidFill>
                  </a:tcPr>
                </a:tc>
                <a:tc>
                  <a:txBody>
                    <a:bodyPr/>
                    <a:lstStyle/>
                    <a:p>
                      <a:r>
                        <a:rPr lang="en-GB" sz="4400" dirty="0" smtClean="0"/>
                        <a:t>33 days</a:t>
                      </a:r>
                      <a:endParaRPr lang="en-GB" sz="4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pSp>
        <p:nvGrpSpPr>
          <p:cNvPr id="14" name="Group 13"/>
          <p:cNvGrpSpPr>
            <a:grpSpLocks/>
          </p:cNvGrpSpPr>
          <p:nvPr/>
        </p:nvGrpSpPr>
        <p:grpSpPr bwMode="auto">
          <a:xfrm>
            <a:off x="37051963" y="1616305"/>
            <a:ext cx="13753528" cy="3399192"/>
            <a:chOff x="1533" y="579"/>
            <a:chExt cx="8821" cy="1113"/>
          </a:xfrm>
        </p:grpSpPr>
        <p:pic>
          <p:nvPicPr>
            <p:cNvPr id="18" name="Picture 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533" y="579"/>
              <a:ext cx="8821" cy="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 Box 2"/>
            <p:cNvSpPr txBox="1">
              <a:spLocks noChangeArrowheads="1"/>
            </p:cNvSpPr>
            <p:nvPr/>
          </p:nvSpPr>
          <p:spPr bwMode="auto">
            <a:xfrm>
              <a:off x="1629" y="1395"/>
              <a:ext cx="5332" cy="29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4400" b="1" i="0" u="none" strike="noStrike" cap="none" normalizeH="0" baseline="0" dirty="0" smtClean="0">
                  <a:ln>
                    <a:noFill/>
                  </a:ln>
                  <a:solidFill>
                    <a:srgbClr val="548DD4"/>
                  </a:solidFill>
                  <a:effectLst/>
                  <a:latin typeface="Arial" pitchFamily="34" charset="0"/>
                  <a:cs typeface="Arial" pitchFamily="34" charset="0"/>
                </a:rPr>
                <a:t>Lead Employer HENW (Mersey)</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768420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1408512" y="8350896"/>
            <a:ext cx="10801200" cy="24105418"/>
          </a:xfrm>
        </p:spPr>
        <p:txBody>
          <a:bodyPr/>
          <a:lstStyle/>
          <a:p>
            <a:pPr marL="0" indent="0" algn="just">
              <a:buNone/>
            </a:pPr>
            <a:r>
              <a:rPr lang="en-GB" sz="4400" dirty="0">
                <a:solidFill>
                  <a:schemeClr val="accent5">
                    <a:lumMod val="25000"/>
                  </a:schemeClr>
                </a:solidFill>
              </a:rPr>
              <a:t>The European Working Time </a:t>
            </a:r>
            <a:r>
              <a:rPr lang="en-GB" sz="4400" dirty="0" smtClean="0">
                <a:solidFill>
                  <a:schemeClr val="accent5">
                    <a:lumMod val="25000"/>
                  </a:schemeClr>
                </a:solidFill>
              </a:rPr>
              <a:t>Directive (EWTD) </a:t>
            </a:r>
            <a:r>
              <a:rPr lang="en-GB" sz="4400" dirty="0">
                <a:solidFill>
                  <a:schemeClr val="accent5">
                    <a:lumMod val="25000"/>
                  </a:schemeClr>
                </a:solidFill>
              </a:rPr>
              <a:t>determines the maximum weekly working time, patterns of work and holidays plus the daily and weekly rest periods. It was enacted into UK Law as the Working Time Regulations from October 1998. </a:t>
            </a:r>
            <a:endParaRPr lang="en-GB" sz="4400" dirty="0" smtClean="0">
              <a:solidFill>
                <a:schemeClr val="accent5">
                  <a:lumMod val="25000"/>
                </a:schemeClr>
              </a:solidFill>
            </a:endParaRPr>
          </a:p>
          <a:p>
            <a:pPr marL="0" indent="0" algn="just">
              <a:buNone/>
            </a:pPr>
            <a:endParaRPr lang="en-GB" sz="4400" dirty="0">
              <a:solidFill>
                <a:schemeClr val="accent5">
                  <a:lumMod val="25000"/>
                </a:schemeClr>
              </a:solidFill>
            </a:endParaRPr>
          </a:p>
          <a:p>
            <a:pPr marL="0" indent="0" algn="just">
              <a:buNone/>
            </a:pPr>
            <a:r>
              <a:rPr lang="en-GB" sz="4400" dirty="0">
                <a:solidFill>
                  <a:schemeClr val="accent5">
                    <a:lumMod val="25000"/>
                  </a:schemeClr>
                </a:solidFill>
              </a:rPr>
              <a:t>It is a contractual requirement of </a:t>
            </a:r>
            <a:r>
              <a:rPr lang="en-GB" sz="4400" dirty="0" smtClean="0">
                <a:solidFill>
                  <a:schemeClr val="accent5">
                    <a:lumMod val="25000"/>
                  </a:schemeClr>
                </a:solidFill>
              </a:rPr>
              <a:t>doctors </a:t>
            </a:r>
            <a:r>
              <a:rPr lang="en-GB" sz="4400" dirty="0">
                <a:solidFill>
                  <a:schemeClr val="accent5">
                    <a:lumMod val="25000"/>
                  </a:schemeClr>
                </a:solidFill>
              </a:rPr>
              <a:t>in </a:t>
            </a:r>
            <a:r>
              <a:rPr lang="en-GB" sz="4400" dirty="0" smtClean="0">
                <a:solidFill>
                  <a:schemeClr val="accent5">
                    <a:lumMod val="25000"/>
                  </a:schemeClr>
                </a:solidFill>
              </a:rPr>
              <a:t>training </a:t>
            </a:r>
            <a:r>
              <a:rPr lang="en-GB" sz="4400" dirty="0">
                <a:solidFill>
                  <a:schemeClr val="accent5">
                    <a:lumMod val="25000"/>
                  </a:schemeClr>
                </a:solidFill>
              </a:rPr>
              <a:t>not to breach Working Time Regulations. </a:t>
            </a:r>
          </a:p>
          <a:p>
            <a:pPr marL="0" indent="0">
              <a:buNone/>
            </a:pPr>
            <a:endParaRPr lang="en-GB" dirty="0">
              <a:solidFill>
                <a:schemeClr val="accent5">
                  <a:lumMod val="25000"/>
                </a:schemeClr>
              </a:solidFill>
            </a:endParaRPr>
          </a:p>
          <a:p>
            <a:endParaRPr lang="en-GB" dirty="0" smtClean="0">
              <a:solidFill>
                <a:schemeClr val="accent5">
                  <a:lumMod val="25000"/>
                </a:schemeClr>
              </a:solidFill>
            </a:endParaRPr>
          </a:p>
          <a:p>
            <a:pPr marL="0" indent="0">
              <a:buNone/>
            </a:pPr>
            <a:r>
              <a:rPr lang="en-GB" sz="4400" b="1" dirty="0" smtClean="0">
                <a:solidFill>
                  <a:schemeClr val="accent5">
                    <a:lumMod val="25000"/>
                  </a:schemeClr>
                </a:solidFill>
              </a:rPr>
              <a:t>Are You Regularly Working Over 48hrs Per Week? </a:t>
            </a:r>
            <a:endParaRPr lang="en-GB" sz="4400" dirty="0" smtClean="0">
              <a:solidFill>
                <a:schemeClr val="accent5">
                  <a:lumMod val="25000"/>
                </a:schemeClr>
              </a:solidFill>
            </a:endParaRPr>
          </a:p>
          <a:p>
            <a:pPr marL="0" indent="0">
              <a:buNone/>
            </a:pPr>
            <a:r>
              <a:rPr lang="en-GB" sz="4400" dirty="0" smtClean="0">
                <a:solidFill>
                  <a:schemeClr val="accent5">
                    <a:lumMod val="25000"/>
                  </a:schemeClr>
                </a:solidFill>
              </a:rPr>
              <a:t>If </a:t>
            </a:r>
            <a:r>
              <a:rPr lang="en-GB" sz="4400" dirty="0">
                <a:solidFill>
                  <a:schemeClr val="accent5">
                    <a:lumMod val="25000"/>
                  </a:schemeClr>
                </a:solidFill>
              </a:rPr>
              <a:t>your answer is “Yes”, </a:t>
            </a:r>
            <a:r>
              <a:rPr lang="en-GB" sz="4400" dirty="0" smtClean="0">
                <a:solidFill>
                  <a:schemeClr val="accent5">
                    <a:lumMod val="25000"/>
                  </a:schemeClr>
                </a:solidFill>
              </a:rPr>
              <a:t>please contact </a:t>
            </a:r>
            <a:r>
              <a:rPr lang="en-GB" sz="4400" dirty="0" smtClean="0">
                <a:solidFill>
                  <a:schemeClr val="accent5">
                    <a:lumMod val="25000"/>
                  </a:schemeClr>
                </a:solidFill>
                <a:hlinkClick r:id="rId2"/>
              </a:rPr>
              <a:t>lead.employer@sthk.nhs.uk</a:t>
            </a:r>
            <a:r>
              <a:rPr lang="en-GB" sz="4400" dirty="0" smtClean="0">
                <a:solidFill>
                  <a:schemeClr val="accent5">
                    <a:lumMod val="25000"/>
                  </a:schemeClr>
                </a:solidFill>
              </a:rPr>
              <a:t> </a:t>
            </a:r>
            <a:endParaRPr lang="en-GB" dirty="0">
              <a:solidFill>
                <a:schemeClr val="accent5">
                  <a:lumMod val="25000"/>
                </a:schemeClr>
              </a:solidFill>
            </a:endParaRPr>
          </a:p>
        </p:txBody>
      </p:sp>
      <p:sp>
        <p:nvSpPr>
          <p:cNvPr id="4" name="Content Placeholder 3"/>
          <p:cNvSpPr>
            <a:spLocks noGrp="1"/>
          </p:cNvSpPr>
          <p:nvPr>
            <p:ph sz="quarter" idx="2"/>
          </p:nvPr>
        </p:nvSpPr>
        <p:spPr>
          <a:xfrm>
            <a:off x="14081920" y="7846840"/>
            <a:ext cx="10801200" cy="26930992"/>
          </a:xfrm>
        </p:spPr>
        <p:txBody>
          <a:bodyPr/>
          <a:lstStyle/>
          <a:p>
            <a:pPr marL="0" indent="0">
              <a:spcAft>
                <a:spcPts val="600"/>
              </a:spcAft>
              <a:buNone/>
            </a:pPr>
            <a:r>
              <a:rPr lang="en-GB" sz="4400" b="1" dirty="0" smtClean="0">
                <a:solidFill>
                  <a:schemeClr val="accent5">
                    <a:lumMod val="25000"/>
                  </a:schemeClr>
                </a:solidFill>
              </a:rPr>
              <a:t>EWTD</a:t>
            </a:r>
          </a:p>
          <a:p>
            <a:pPr marL="0" indent="0">
              <a:spcAft>
                <a:spcPts val="600"/>
              </a:spcAft>
              <a:buNone/>
            </a:pPr>
            <a:r>
              <a:rPr lang="en-GB" sz="4400" dirty="0" smtClean="0">
                <a:solidFill>
                  <a:schemeClr val="accent5">
                    <a:lumMod val="25000"/>
                  </a:schemeClr>
                </a:solidFill>
              </a:rPr>
              <a:t>In </a:t>
            </a:r>
            <a:r>
              <a:rPr lang="en-GB" sz="4400" dirty="0">
                <a:solidFill>
                  <a:schemeClr val="accent5">
                    <a:lumMod val="25000"/>
                  </a:schemeClr>
                </a:solidFill>
              </a:rPr>
              <a:t>summary, the main features of the Working Time Directive for </a:t>
            </a:r>
            <a:r>
              <a:rPr lang="en-GB" sz="4400" dirty="0" smtClean="0">
                <a:solidFill>
                  <a:schemeClr val="accent5">
                    <a:lumMod val="25000"/>
                  </a:schemeClr>
                </a:solidFill>
              </a:rPr>
              <a:t>doctors </a:t>
            </a:r>
            <a:r>
              <a:rPr lang="en-GB" sz="4400" dirty="0">
                <a:solidFill>
                  <a:schemeClr val="accent5">
                    <a:lumMod val="25000"/>
                  </a:schemeClr>
                </a:solidFill>
              </a:rPr>
              <a:t>in </a:t>
            </a:r>
            <a:r>
              <a:rPr lang="en-GB" sz="4400" dirty="0" smtClean="0">
                <a:solidFill>
                  <a:schemeClr val="accent5">
                    <a:lumMod val="25000"/>
                  </a:schemeClr>
                </a:solidFill>
              </a:rPr>
              <a:t>training </a:t>
            </a:r>
            <a:r>
              <a:rPr lang="en-GB" sz="4400" dirty="0">
                <a:solidFill>
                  <a:schemeClr val="accent5">
                    <a:lumMod val="25000"/>
                  </a:schemeClr>
                </a:solidFill>
              </a:rPr>
              <a:t>are: </a:t>
            </a:r>
            <a:endParaRPr lang="en-GB" sz="4400" dirty="0" smtClean="0">
              <a:solidFill>
                <a:schemeClr val="accent5">
                  <a:lumMod val="25000"/>
                </a:schemeClr>
              </a:solidFill>
            </a:endParaRPr>
          </a:p>
          <a:p>
            <a:pPr marL="0" indent="0">
              <a:spcAft>
                <a:spcPts val="600"/>
              </a:spcAft>
              <a:buNone/>
            </a:pPr>
            <a:endParaRPr lang="en-GB" sz="4400" dirty="0" smtClean="0">
              <a:solidFill>
                <a:schemeClr val="accent5">
                  <a:lumMod val="25000"/>
                </a:schemeClr>
              </a:solidFill>
            </a:endParaRPr>
          </a:p>
          <a:p>
            <a:pPr marL="0" indent="0">
              <a:spcAft>
                <a:spcPts val="600"/>
              </a:spcAft>
              <a:buNone/>
            </a:pPr>
            <a:r>
              <a:rPr lang="en-GB" sz="4400" dirty="0" smtClean="0">
                <a:solidFill>
                  <a:schemeClr val="accent5">
                    <a:lumMod val="25000"/>
                  </a:schemeClr>
                </a:solidFill>
              </a:rPr>
              <a:t>A </a:t>
            </a:r>
            <a:r>
              <a:rPr lang="en-GB" sz="4400" dirty="0">
                <a:solidFill>
                  <a:schemeClr val="accent5">
                    <a:lumMod val="25000"/>
                  </a:schemeClr>
                </a:solidFill>
              </a:rPr>
              <a:t>limit of an average of 48 hours working time each week, measured over a reference period of 26 weeks (a </a:t>
            </a:r>
            <a:r>
              <a:rPr lang="en-GB" sz="4400" dirty="0" smtClean="0">
                <a:solidFill>
                  <a:schemeClr val="accent5">
                    <a:lumMod val="25000"/>
                  </a:schemeClr>
                </a:solidFill>
              </a:rPr>
              <a:t>rolling </a:t>
            </a:r>
            <a:r>
              <a:rPr lang="en-GB" sz="4400" dirty="0">
                <a:solidFill>
                  <a:schemeClr val="accent5">
                    <a:lumMod val="25000"/>
                  </a:schemeClr>
                </a:solidFill>
              </a:rPr>
              <a:t>r</a:t>
            </a:r>
            <a:r>
              <a:rPr lang="en-GB" sz="4400" dirty="0" smtClean="0">
                <a:solidFill>
                  <a:schemeClr val="accent5">
                    <a:lumMod val="25000"/>
                  </a:schemeClr>
                </a:solidFill>
              </a:rPr>
              <a:t>eference </a:t>
            </a:r>
            <a:r>
              <a:rPr lang="en-GB" sz="4400" dirty="0">
                <a:solidFill>
                  <a:schemeClr val="accent5">
                    <a:lumMod val="25000"/>
                  </a:schemeClr>
                </a:solidFill>
              </a:rPr>
              <a:t>period). </a:t>
            </a:r>
            <a:endParaRPr lang="en-GB" sz="4400" dirty="0" smtClean="0">
              <a:solidFill>
                <a:schemeClr val="accent5">
                  <a:lumMod val="25000"/>
                </a:schemeClr>
              </a:solidFill>
            </a:endParaRPr>
          </a:p>
          <a:p>
            <a:pPr marL="0" indent="0">
              <a:spcAft>
                <a:spcPts val="600"/>
              </a:spcAft>
              <a:buNone/>
            </a:pPr>
            <a:endParaRPr lang="en-GB" sz="4400" dirty="0">
              <a:solidFill>
                <a:schemeClr val="accent5">
                  <a:lumMod val="25000"/>
                </a:schemeClr>
              </a:solidFill>
            </a:endParaRPr>
          </a:p>
          <a:p>
            <a:pPr marL="0" indent="0">
              <a:spcAft>
                <a:spcPts val="600"/>
              </a:spcAft>
              <a:buNone/>
            </a:pPr>
            <a:r>
              <a:rPr lang="en-GB" sz="4400" dirty="0" smtClean="0">
                <a:solidFill>
                  <a:schemeClr val="accent5">
                    <a:lumMod val="25000"/>
                  </a:schemeClr>
                </a:solidFill>
              </a:rPr>
              <a:t>A </a:t>
            </a:r>
            <a:r>
              <a:rPr lang="en-GB" sz="4400" dirty="0">
                <a:solidFill>
                  <a:schemeClr val="accent5">
                    <a:lumMod val="25000"/>
                  </a:schemeClr>
                </a:solidFill>
              </a:rPr>
              <a:t>d</a:t>
            </a:r>
            <a:r>
              <a:rPr lang="en-GB" sz="4400" dirty="0" smtClean="0">
                <a:solidFill>
                  <a:schemeClr val="accent5">
                    <a:lumMod val="25000"/>
                  </a:schemeClr>
                </a:solidFill>
              </a:rPr>
              <a:t>octor </a:t>
            </a:r>
            <a:r>
              <a:rPr lang="en-GB" sz="4400" dirty="0">
                <a:solidFill>
                  <a:schemeClr val="accent5">
                    <a:lumMod val="25000"/>
                  </a:schemeClr>
                </a:solidFill>
              </a:rPr>
              <a:t>in </a:t>
            </a:r>
            <a:r>
              <a:rPr lang="en-GB" sz="4400" dirty="0" smtClean="0">
                <a:solidFill>
                  <a:schemeClr val="accent5">
                    <a:lumMod val="25000"/>
                  </a:schemeClr>
                </a:solidFill>
              </a:rPr>
              <a:t>training </a:t>
            </a:r>
            <a:r>
              <a:rPr lang="en-GB" sz="4400" dirty="0">
                <a:solidFill>
                  <a:schemeClr val="accent5">
                    <a:lumMod val="25000"/>
                  </a:schemeClr>
                </a:solidFill>
              </a:rPr>
              <a:t>may choose to work longer by “opting out”. However, they can only work for a maximum of up to 56 hours a week as per The New Deal restrictions, </a:t>
            </a:r>
            <a:r>
              <a:rPr lang="en-GB" sz="4400" dirty="0" smtClean="0">
                <a:solidFill>
                  <a:schemeClr val="accent5">
                    <a:lumMod val="25000"/>
                  </a:schemeClr>
                </a:solidFill>
              </a:rPr>
              <a:t> you must notify the Lead Employer if this is the case by emailing: </a:t>
            </a:r>
            <a:r>
              <a:rPr lang="en-GB" sz="4400" dirty="0" smtClean="0">
                <a:solidFill>
                  <a:schemeClr val="accent5">
                    <a:lumMod val="25000"/>
                  </a:schemeClr>
                </a:solidFill>
                <a:hlinkClick r:id="rId2"/>
              </a:rPr>
              <a:t>lead.employer@sthk.nhs.uk</a:t>
            </a:r>
            <a:r>
              <a:rPr lang="en-GB" sz="4400" dirty="0" smtClean="0">
                <a:solidFill>
                  <a:schemeClr val="accent5">
                    <a:lumMod val="25000"/>
                  </a:schemeClr>
                </a:solidFill>
              </a:rPr>
              <a:t> It is essential that you still </a:t>
            </a:r>
            <a:r>
              <a:rPr lang="en-GB" sz="4400" dirty="0">
                <a:solidFill>
                  <a:schemeClr val="accent5">
                    <a:lumMod val="25000"/>
                  </a:schemeClr>
                </a:solidFill>
              </a:rPr>
              <a:t>meet the required leave and daily &amp; weekly rest requirements, which are: </a:t>
            </a:r>
            <a:endParaRPr lang="en-GB" sz="4400" dirty="0" smtClean="0">
              <a:solidFill>
                <a:schemeClr val="accent5">
                  <a:lumMod val="25000"/>
                </a:schemeClr>
              </a:solidFill>
            </a:endParaRPr>
          </a:p>
          <a:p>
            <a:pPr marL="0" indent="0">
              <a:spcAft>
                <a:spcPts val="600"/>
              </a:spcAft>
              <a:buNone/>
            </a:pPr>
            <a:endParaRPr lang="en-GB" sz="4400" dirty="0">
              <a:solidFill>
                <a:schemeClr val="accent5">
                  <a:lumMod val="25000"/>
                </a:schemeClr>
              </a:solidFill>
            </a:endParaRPr>
          </a:p>
          <a:p>
            <a:pPr>
              <a:spcAft>
                <a:spcPts val="600"/>
              </a:spcAft>
            </a:pPr>
            <a:r>
              <a:rPr lang="en-GB" sz="4400" dirty="0">
                <a:solidFill>
                  <a:schemeClr val="accent5">
                    <a:lumMod val="25000"/>
                  </a:schemeClr>
                </a:solidFill>
              </a:rPr>
              <a:t>11 hours continuous rest in any 24 hour period </a:t>
            </a:r>
          </a:p>
          <a:p>
            <a:pPr>
              <a:spcAft>
                <a:spcPts val="600"/>
              </a:spcAft>
            </a:pPr>
            <a:r>
              <a:rPr lang="en-GB" sz="4400" dirty="0">
                <a:solidFill>
                  <a:schemeClr val="accent5">
                    <a:lumMod val="25000"/>
                  </a:schemeClr>
                </a:solidFill>
              </a:rPr>
              <a:t>24 hours continuous rest in 7 days (or 48 hours in 14 days) </a:t>
            </a:r>
          </a:p>
          <a:p>
            <a:pPr>
              <a:spcAft>
                <a:spcPts val="600"/>
              </a:spcAft>
            </a:pPr>
            <a:r>
              <a:rPr lang="en-GB" sz="4400" dirty="0" smtClean="0">
                <a:solidFill>
                  <a:schemeClr val="accent5">
                    <a:lumMod val="25000"/>
                  </a:schemeClr>
                </a:solidFill>
              </a:rPr>
              <a:t>A period </a:t>
            </a:r>
            <a:r>
              <a:rPr lang="en-GB" sz="4400" dirty="0">
                <a:solidFill>
                  <a:schemeClr val="accent5">
                    <a:lumMod val="25000"/>
                  </a:schemeClr>
                </a:solidFill>
              </a:rPr>
              <a:t>of 30 minutes of paid relief (rest) for natural breaks taken approximately after every 4 hours of work, e.g. if a </a:t>
            </a:r>
            <a:r>
              <a:rPr lang="en-GB" sz="4400" dirty="0" smtClean="0">
                <a:solidFill>
                  <a:schemeClr val="accent5">
                    <a:lumMod val="25000"/>
                  </a:schemeClr>
                </a:solidFill>
              </a:rPr>
              <a:t>doctor </a:t>
            </a:r>
            <a:r>
              <a:rPr lang="en-GB" sz="4400" dirty="0">
                <a:solidFill>
                  <a:schemeClr val="accent5">
                    <a:lumMod val="25000"/>
                  </a:schemeClr>
                </a:solidFill>
              </a:rPr>
              <a:t>in </a:t>
            </a:r>
            <a:r>
              <a:rPr lang="en-GB" sz="4400" dirty="0" smtClean="0">
                <a:solidFill>
                  <a:schemeClr val="accent5">
                    <a:lumMod val="25000"/>
                  </a:schemeClr>
                </a:solidFill>
              </a:rPr>
              <a:t>training </a:t>
            </a:r>
            <a:r>
              <a:rPr lang="en-GB" sz="4400" dirty="0">
                <a:solidFill>
                  <a:schemeClr val="accent5">
                    <a:lumMod val="25000"/>
                  </a:schemeClr>
                </a:solidFill>
              </a:rPr>
              <a:t>works 8 hours they should get one break, if they work a 12 hour shift, it should be two. </a:t>
            </a:r>
          </a:p>
          <a:p>
            <a:pPr>
              <a:spcAft>
                <a:spcPts val="600"/>
              </a:spcAft>
            </a:pPr>
            <a:r>
              <a:rPr lang="en-GB" sz="4400" dirty="0">
                <a:solidFill>
                  <a:schemeClr val="accent5">
                    <a:lumMod val="25000"/>
                  </a:schemeClr>
                </a:solidFill>
              </a:rPr>
              <a:t>5.6 weeks leave, which must be work free (you cannot cover locums with the NHS or any agency during the 5.6 week leave (work free period). </a:t>
            </a:r>
          </a:p>
          <a:p>
            <a:pPr>
              <a:spcAft>
                <a:spcPts val="600"/>
              </a:spcAft>
            </a:pPr>
            <a:r>
              <a:rPr lang="en-GB" sz="4400" dirty="0" smtClean="0">
                <a:solidFill>
                  <a:schemeClr val="accent5">
                    <a:lumMod val="25000"/>
                  </a:schemeClr>
                </a:solidFill>
              </a:rPr>
              <a:t>Rest </a:t>
            </a:r>
            <a:r>
              <a:rPr lang="en-GB" sz="4400" dirty="0">
                <a:solidFill>
                  <a:schemeClr val="accent5">
                    <a:lumMod val="25000"/>
                  </a:schemeClr>
                </a:solidFill>
              </a:rPr>
              <a:t>requirements must be met by law. The Lead </a:t>
            </a:r>
            <a:r>
              <a:rPr lang="en-GB" sz="4400" dirty="0" smtClean="0">
                <a:solidFill>
                  <a:schemeClr val="accent5">
                    <a:lumMod val="25000"/>
                  </a:schemeClr>
                </a:solidFill>
              </a:rPr>
              <a:t>Employer </a:t>
            </a:r>
            <a:r>
              <a:rPr lang="en-GB" sz="4400" dirty="0">
                <a:solidFill>
                  <a:schemeClr val="accent5">
                    <a:lumMod val="25000"/>
                  </a:schemeClr>
                </a:solidFill>
              </a:rPr>
              <a:t>may consider disciplinary action against anyone who breaches the EWTD/New Deal </a:t>
            </a:r>
            <a:r>
              <a:rPr lang="en-GB" sz="4400" dirty="0" smtClean="0">
                <a:solidFill>
                  <a:schemeClr val="accent5">
                    <a:lumMod val="25000"/>
                  </a:schemeClr>
                </a:solidFill>
              </a:rPr>
              <a:t>regulations</a:t>
            </a:r>
            <a:r>
              <a:rPr lang="en-GB" sz="4400" dirty="0">
                <a:solidFill>
                  <a:schemeClr val="accent5">
                    <a:lumMod val="25000"/>
                  </a:schemeClr>
                </a:solidFill>
              </a:rPr>
              <a:t>. </a:t>
            </a:r>
            <a:endParaRPr lang="en-GB" sz="4400" dirty="0" smtClean="0">
              <a:solidFill>
                <a:schemeClr val="accent5">
                  <a:lumMod val="25000"/>
                </a:schemeClr>
              </a:solidFill>
            </a:endParaRPr>
          </a:p>
          <a:p>
            <a:pPr marL="0" indent="0">
              <a:buNone/>
            </a:pPr>
            <a:endParaRPr lang="en-GB" dirty="0">
              <a:solidFill>
                <a:schemeClr val="accent5">
                  <a:lumMod val="25000"/>
                </a:schemeClr>
              </a:solidFill>
            </a:endParaRPr>
          </a:p>
        </p:txBody>
      </p:sp>
      <p:sp>
        <p:nvSpPr>
          <p:cNvPr id="5" name="Content Placeholder 4"/>
          <p:cNvSpPr>
            <a:spLocks noGrp="1"/>
          </p:cNvSpPr>
          <p:nvPr>
            <p:ph sz="quarter" idx="3"/>
          </p:nvPr>
        </p:nvSpPr>
        <p:spPr>
          <a:xfrm>
            <a:off x="26539303" y="7774832"/>
            <a:ext cx="11305257" cy="25922880"/>
          </a:xfrm>
        </p:spPr>
        <p:txBody>
          <a:bodyPr/>
          <a:lstStyle/>
          <a:p>
            <a:pPr marL="0" indent="0">
              <a:buNone/>
            </a:pPr>
            <a:r>
              <a:rPr lang="en-GB" sz="4400" b="1" dirty="0">
                <a:solidFill>
                  <a:schemeClr val="accent5">
                    <a:lumMod val="25000"/>
                  </a:schemeClr>
                </a:solidFill>
              </a:rPr>
              <a:t>LOCUM WORK </a:t>
            </a:r>
            <a:endParaRPr lang="en-GB" sz="4400" dirty="0">
              <a:solidFill>
                <a:schemeClr val="accent5">
                  <a:lumMod val="25000"/>
                </a:schemeClr>
              </a:solidFill>
            </a:endParaRPr>
          </a:p>
          <a:p>
            <a:pPr marL="0" indent="0">
              <a:spcAft>
                <a:spcPts val="600"/>
              </a:spcAft>
              <a:buNone/>
            </a:pPr>
            <a:r>
              <a:rPr lang="en-GB" sz="4400" dirty="0">
                <a:solidFill>
                  <a:schemeClr val="accent5">
                    <a:lumMod val="25000"/>
                  </a:schemeClr>
                </a:solidFill>
              </a:rPr>
              <a:t>As part of your </a:t>
            </a:r>
            <a:r>
              <a:rPr lang="en-GB" sz="4400" dirty="0" smtClean="0">
                <a:solidFill>
                  <a:schemeClr val="accent5">
                    <a:lumMod val="25000"/>
                  </a:schemeClr>
                </a:solidFill>
              </a:rPr>
              <a:t>terms </a:t>
            </a:r>
            <a:r>
              <a:rPr lang="en-GB" sz="4400" dirty="0">
                <a:solidFill>
                  <a:schemeClr val="accent5">
                    <a:lumMod val="25000"/>
                  </a:schemeClr>
                </a:solidFill>
              </a:rPr>
              <a:t>&amp; </a:t>
            </a:r>
            <a:r>
              <a:rPr lang="en-GB" sz="4400" dirty="0" smtClean="0">
                <a:solidFill>
                  <a:schemeClr val="accent5">
                    <a:lumMod val="25000"/>
                  </a:schemeClr>
                </a:solidFill>
              </a:rPr>
              <a:t>conditions</a:t>
            </a:r>
            <a:r>
              <a:rPr lang="en-GB" sz="4400" dirty="0">
                <a:solidFill>
                  <a:schemeClr val="accent5">
                    <a:lumMod val="25000"/>
                  </a:schemeClr>
                </a:solidFill>
              </a:rPr>
              <a:t>, you agree not to undertake locum medical or dental work for this or any other employer where such work would cause your contracted hours (or actual hours of work) to breach the controls set out in </a:t>
            </a:r>
            <a:r>
              <a:rPr lang="en-GB" sz="4400" dirty="0"/>
              <a:t>paragraph 20 of the Terms and Conditions of Service. </a:t>
            </a:r>
            <a:endParaRPr lang="en-GB" sz="4400" dirty="0" smtClean="0"/>
          </a:p>
          <a:p>
            <a:pPr marL="0" indent="0">
              <a:spcAft>
                <a:spcPts val="600"/>
              </a:spcAft>
              <a:buNone/>
            </a:pPr>
            <a:endParaRPr lang="en-GB" sz="4400" dirty="0">
              <a:solidFill>
                <a:schemeClr val="accent5">
                  <a:lumMod val="25000"/>
                </a:schemeClr>
              </a:solidFill>
            </a:endParaRPr>
          </a:p>
          <a:p>
            <a:pPr marL="0" indent="0">
              <a:spcAft>
                <a:spcPts val="600"/>
              </a:spcAft>
              <a:buNone/>
            </a:pPr>
            <a:r>
              <a:rPr lang="en-GB" sz="4400" dirty="0" smtClean="0">
                <a:solidFill>
                  <a:schemeClr val="accent5">
                    <a:lumMod val="25000"/>
                  </a:schemeClr>
                </a:solidFill>
              </a:rPr>
              <a:t>Should </a:t>
            </a:r>
            <a:r>
              <a:rPr lang="en-GB" sz="4400" dirty="0">
                <a:solidFill>
                  <a:schemeClr val="accent5">
                    <a:lumMod val="25000"/>
                  </a:schemeClr>
                </a:solidFill>
              </a:rPr>
              <a:t>you be approached to undertake locum duties at a higher grade, you must (where practicable) obtain prior clearance to undertake such duties from the TPD/TPDC Chairman and Postgraduate Dean. </a:t>
            </a:r>
            <a:endParaRPr lang="en-GB" sz="4400" dirty="0" smtClean="0">
              <a:solidFill>
                <a:schemeClr val="accent5">
                  <a:lumMod val="25000"/>
                </a:schemeClr>
              </a:solidFill>
            </a:endParaRPr>
          </a:p>
          <a:p>
            <a:pPr marL="0" indent="0">
              <a:spcAft>
                <a:spcPts val="600"/>
              </a:spcAft>
              <a:buNone/>
            </a:pPr>
            <a:endParaRPr lang="en-GB" sz="4400" dirty="0" smtClean="0">
              <a:solidFill>
                <a:schemeClr val="accent5">
                  <a:lumMod val="25000"/>
                </a:schemeClr>
              </a:solidFill>
            </a:endParaRPr>
          </a:p>
          <a:p>
            <a:pPr marL="0" indent="0">
              <a:spcAft>
                <a:spcPts val="600"/>
              </a:spcAft>
              <a:buNone/>
            </a:pPr>
            <a:r>
              <a:rPr lang="en-GB" sz="4800" b="1" dirty="0" smtClean="0">
                <a:solidFill>
                  <a:schemeClr val="accent5">
                    <a:lumMod val="25000"/>
                  </a:schemeClr>
                </a:solidFill>
              </a:rPr>
              <a:t>GMC Code of Good Medical Practice</a:t>
            </a:r>
          </a:p>
          <a:p>
            <a:pPr marL="0" indent="0">
              <a:spcAft>
                <a:spcPts val="600"/>
              </a:spcAft>
              <a:buNone/>
            </a:pPr>
            <a:endParaRPr lang="en-GB" sz="4800" b="1" dirty="0">
              <a:solidFill>
                <a:schemeClr val="accent5">
                  <a:lumMod val="25000"/>
                </a:schemeClr>
              </a:solidFill>
            </a:endParaRPr>
          </a:p>
          <a:p>
            <a:pPr marL="0" indent="0">
              <a:spcAft>
                <a:spcPts val="600"/>
              </a:spcAft>
              <a:buNone/>
            </a:pPr>
            <a:r>
              <a:rPr lang="en-GB" sz="4800" dirty="0" smtClean="0">
                <a:solidFill>
                  <a:schemeClr val="accent5">
                    <a:lumMod val="25000"/>
                  </a:schemeClr>
                </a:solidFill>
              </a:rPr>
              <a:t>The GMC Code of Good Medical Practice details the standards that doctors registered with the GMC are required to adhere to as part of their registration and employment. This includes the requirement to declare any criminal proceedings to Lead Employer as your employer.</a:t>
            </a:r>
          </a:p>
          <a:p>
            <a:pPr marL="0" indent="0">
              <a:spcAft>
                <a:spcPts val="600"/>
              </a:spcAft>
              <a:buNone/>
            </a:pPr>
            <a:endParaRPr lang="en-GB" sz="4800" dirty="0">
              <a:solidFill>
                <a:schemeClr val="accent5">
                  <a:lumMod val="25000"/>
                </a:schemeClr>
              </a:solidFill>
            </a:endParaRPr>
          </a:p>
          <a:p>
            <a:pPr marL="0" indent="0">
              <a:spcAft>
                <a:spcPts val="600"/>
              </a:spcAft>
              <a:buNone/>
            </a:pPr>
            <a:r>
              <a:rPr lang="en-GB" sz="4800" dirty="0" smtClean="0">
                <a:solidFill>
                  <a:schemeClr val="accent5">
                    <a:lumMod val="25000"/>
                  </a:schemeClr>
                </a:solidFill>
              </a:rPr>
              <a:t>Further information is available from the </a:t>
            </a:r>
            <a:r>
              <a:rPr lang="en-GB" sz="4800" dirty="0" smtClean="0">
                <a:solidFill>
                  <a:schemeClr val="accent5">
                    <a:lumMod val="25000"/>
                  </a:schemeClr>
                </a:solidFill>
                <a:hlinkClick r:id="rId3"/>
              </a:rPr>
              <a:t>GMC website</a:t>
            </a:r>
            <a:endParaRPr lang="en-GB" sz="4800" dirty="0" smtClean="0">
              <a:solidFill>
                <a:schemeClr val="accent5">
                  <a:lumMod val="25000"/>
                </a:schemeClr>
              </a:solidFill>
            </a:endParaRPr>
          </a:p>
          <a:p>
            <a:pPr marL="0" indent="0">
              <a:spcAft>
                <a:spcPts val="600"/>
              </a:spcAft>
              <a:buNone/>
            </a:pPr>
            <a:endParaRPr lang="en-GB" sz="4800" b="1" dirty="0">
              <a:solidFill>
                <a:schemeClr val="accent5">
                  <a:lumMod val="25000"/>
                </a:schemeClr>
              </a:solidFill>
            </a:endParaRPr>
          </a:p>
          <a:p>
            <a:endParaRPr lang="en-GB" b="1" dirty="0" smtClean="0">
              <a:solidFill>
                <a:schemeClr val="accent5">
                  <a:lumMod val="25000"/>
                </a:schemeClr>
              </a:solidFill>
            </a:endParaRPr>
          </a:p>
          <a:p>
            <a:pPr marL="0" indent="0">
              <a:buNone/>
            </a:pPr>
            <a:endParaRPr lang="en-GB" sz="4400" u="sng" dirty="0">
              <a:solidFill>
                <a:srgbClr val="FF0000"/>
              </a:solidFill>
            </a:endParaRPr>
          </a:p>
          <a:p>
            <a:pPr marL="0" indent="0">
              <a:buNone/>
            </a:pPr>
            <a:endParaRPr lang="en-GB" sz="4400" u="sng" dirty="0">
              <a:solidFill>
                <a:srgbClr val="FF0000"/>
              </a:solidFill>
            </a:endParaRPr>
          </a:p>
          <a:p>
            <a:pPr marL="0" indent="0">
              <a:buNone/>
            </a:pPr>
            <a:endParaRPr lang="en-GB" sz="4400" u="sng" dirty="0" smtClean="0">
              <a:solidFill>
                <a:srgbClr val="FF0000"/>
              </a:solidFill>
            </a:endParaRPr>
          </a:p>
        </p:txBody>
      </p:sp>
      <p:grpSp>
        <p:nvGrpSpPr>
          <p:cNvPr id="6" name="Group 5"/>
          <p:cNvGrpSpPr/>
          <p:nvPr/>
        </p:nvGrpSpPr>
        <p:grpSpPr>
          <a:xfrm>
            <a:off x="976464" y="2077471"/>
            <a:ext cx="11755261" cy="3541068"/>
            <a:chOff x="976464" y="2077471"/>
            <a:chExt cx="11755261" cy="3541068"/>
          </a:xfrm>
        </p:grpSpPr>
        <p:pic>
          <p:nvPicPr>
            <p:cNvPr id="7" name="Picture 7" descr="MPj0385810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76464" y="2077471"/>
              <a:ext cx="2282825" cy="3496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8" name="Picture 16" descr="MPj03057040000[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71340" y="2175124"/>
              <a:ext cx="2909888" cy="34434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9" name="Picture 55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40516" y="2175124"/>
              <a:ext cx="5191209" cy="3443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2" name="Content Placeholder 9"/>
          <p:cNvSpPr txBox="1">
            <a:spLocks/>
          </p:cNvSpPr>
          <p:nvPr/>
        </p:nvSpPr>
        <p:spPr bwMode="auto">
          <a:xfrm>
            <a:off x="38996688" y="7846840"/>
            <a:ext cx="10707008" cy="27939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2" tIns="45696" rIns="91392" bIns="45696" numCol="1" anchor="t" anchorCtr="0" compatLnSpc="1">
            <a:prstTxWarp prst="textNoShape">
              <a:avLst/>
            </a:prstTxWarp>
          </a:bodyPr>
          <a:lstStyle>
            <a:lvl1pPr marL="339725" indent="-339725" algn="l" rtl="0" eaLnBrk="1" fontAlgn="base" hangingPunct="1">
              <a:spcBef>
                <a:spcPct val="20000"/>
              </a:spcBef>
              <a:spcAft>
                <a:spcPct val="0"/>
              </a:spcAft>
              <a:buChar char="•"/>
              <a:defRPr sz="3300">
                <a:solidFill>
                  <a:schemeClr val="tx1"/>
                </a:solidFill>
                <a:latin typeface="+mn-lt"/>
                <a:ea typeface="+mn-ea"/>
                <a:cs typeface="+mn-cs"/>
              </a:defRPr>
            </a:lvl1pPr>
            <a:lvl2pPr marL="739775" indent="-287338" algn="l" rtl="0" eaLnBrk="1" fontAlgn="base" hangingPunct="1">
              <a:spcBef>
                <a:spcPct val="20000"/>
              </a:spcBef>
              <a:spcAft>
                <a:spcPct val="0"/>
              </a:spcAft>
              <a:buChar char="–"/>
              <a:defRPr sz="2700">
                <a:solidFill>
                  <a:schemeClr val="tx1"/>
                </a:solidFill>
                <a:latin typeface="+mn-lt"/>
              </a:defRPr>
            </a:lvl2pPr>
            <a:lvl3pPr marL="1141413" indent="-227013" algn="l" rtl="0" eaLnBrk="1" fontAlgn="base" hangingPunct="1">
              <a:spcBef>
                <a:spcPct val="20000"/>
              </a:spcBef>
              <a:spcAft>
                <a:spcPct val="0"/>
              </a:spcAft>
              <a:buChar char="•"/>
              <a:defRPr sz="2200">
                <a:solidFill>
                  <a:schemeClr val="tx1"/>
                </a:solidFill>
                <a:latin typeface="+mn-lt"/>
              </a:defRPr>
            </a:lvl3pPr>
            <a:lvl4pPr marL="1601788" indent="-234950" algn="l" rtl="0" eaLnBrk="1" fontAlgn="base" hangingPunct="1">
              <a:spcBef>
                <a:spcPct val="20000"/>
              </a:spcBef>
              <a:spcAft>
                <a:spcPct val="0"/>
              </a:spcAft>
              <a:buChar char="–"/>
              <a:defRPr sz="2200">
                <a:solidFill>
                  <a:schemeClr val="tx1"/>
                </a:solidFill>
                <a:latin typeface="+mn-lt"/>
              </a:defRPr>
            </a:lvl4pPr>
            <a:lvl5pPr marL="2055813" indent="-227013" algn="l" rtl="0" eaLnBrk="1" fontAlgn="base" hangingPunct="1">
              <a:spcBef>
                <a:spcPct val="20000"/>
              </a:spcBef>
              <a:spcAft>
                <a:spcPct val="0"/>
              </a:spcAft>
              <a:buChar char="»"/>
              <a:defRPr sz="2200">
                <a:solidFill>
                  <a:schemeClr val="tx1"/>
                </a:solidFill>
                <a:latin typeface="+mn-lt"/>
              </a:defRPr>
            </a:lvl5pPr>
            <a:lvl6pPr marL="2513013" indent="-227013" algn="l" rtl="0" eaLnBrk="1" fontAlgn="base" hangingPunct="1">
              <a:spcBef>
                <a:spcPct val="20000"/>
              </a:spcBef>
              <a:spcAft>
                <a:spcPct val="0"/>
              </a:spcAft>
              <a:buChar char="»"/>
              <a:defRPr sz="2200">
                <a:solidFill>
                  <a:schemeClr val="tx1"/>
                </a:solidFill>
                <a:latin typeface="+mn-lt"/>
              </a:defRPr>
            </a:lvl6pPr>
            <a:lvl7pPr marL="2970213" indent="-227013" algn="l" rtl="0" eaLnBrk="1" fontAlgn="base" hangingPunct="1">
              <a:spcBef>
                <a:spcPct val="20000"/>
              </a:spcBef>
              <a:spcAft>
                <a:spcPct val="0"/>
              </a:spcAft>
              <a:buChar char="»"/>
              <a:defRPr sz="2200">
                <a:solidFill>
                  <a:schemeClr val="tx1"/>
                </a:solidFill>
                <a:latin typeface="+mn-lt"/>
              </a:defRPr>
            </a:lvl7pPr>
            <a:lvl8pPr marL="3427413" indent="-227013" algn="l" rtl="0" eaLnBrk="1" fontAlgn="base" hangingPunct="1">
              <a:spcBef>
                <a:spcPct val="20000"/>
              </a:spcBef>
              <a:spcAft>
                <a:spcPct val="0"/>
              </a:spcAft>
              <a:buChar char="»"/>
              <a:defRPr sz="2200">
                <a:solidFill>
                  <a:schemeClr val="tx1"/>
                </a:solidFill>
                <a:latin typeface="+mn-lt"/>
              </a:defRPr>
            </a:lvl8pPr>
            <a:lvl9pPr marL="3884613" indent="-227013" algn="l" rtl="0" eaLnBrk="1" fontAlgn="base" hangingPunct="1">
              <a:spcBef>
                <a:spcPct val="20000"/>
              </a:spcBef>
              <a:spcAft>
                <a:spcPct val="0"/>
              </a:spcAft>
              <a:buChar char="»"/>
              <a:defRPr sz="2200">
                <a:solidFill>
                  <a:schemeClr val="tx1"/>
                </a:solidFill>
                <a:latin typeface="+mn-lt"/>
              </a:defRPr>
            </a:lvl9pPr>
          </a:lstStyle>
          <a:p>
            <a:pPr marL="0" indent="0">
              <a:buNone/>
            </a:pPr>
            <a:r>
              <a:rPr lang="en-GB" sz="4800" b="1" dirty="0">
                <a:solidFill>
                  <a:schemeClr val="accent5">
                    <a:lumMod val="25000"/>
                  </a:schemeClr>
                </a:solidFill>
              </a:rPr>
              <a:t>Non-Medic Public Health Trainees o</a:t>
            </a:r>
            <a:r>
              <a:rPr lang="en-GB" sz="4800" b="1" dirty="0" smtClean="0">
                <a:solidFill>
                  <a:schemeClr val="accent5">
                    <a:lumMod val="25000"/>
                  </a:schemeClr>
                </a:solidFill>
              </a:rPr>
              <a:t>nly</a:t>
            </a:r>
            <a:endParaRPr lang="en-GB" sz="4400" dirty="0" smtClean="0">
              <a:solidFill>
                <a:schemeClr val="accent5">
                  <a:lumMod val="25000"/>
                </a:schemeClr>
              </a:solidFill>
            </a:endParaRPr>
          </a:p>
          <a:p>
            <a:pPr marL="0" indent="0">
              <a:buNone/>
            </a:pPr>
            <a:r>
              <a:rPr lang="en-GB" sz="4400" dirty="0" smtClean="0">
                <a:solidFill>
                  <a:schemeClr val="accent5">
                    <a:lumMod val="25000"/>
                  </a:schemeClr>
                </a:solidFill>
              </a:rPr>
              <a:t>Non-medic </a:t>
            </a:r>
            <a:r>
              <a:rPr lang="en-GB" sz="4400" dirty="0">
                <a:solidFill>
                  <a:schemeClr val="accent5">
                    <a:lumMod val="25000"/>
                  </a:schemeClr>
                </a:solidFill>
              </a:rPr>
              <a:t>Public Health trainees are employed and paid </a:t>
            </a:r>
            <a:r>
              <a:rPr lang="en-GB" sz="4400" dirty="0"/>
              <a:t>as per Agenda for Change terms and Conditions </a:t>
            </a:r>
          </a:p>
          <a:p>
            <a:pPr marL="0" indent="0">
              <a:buNone/>
            </a:pPr>
            <a:endParaRPr lang="en-GB" sz="4400" u="sng" dirty="0">
              <a:solidFill>
                <a:srgbClr val="FF0000"/>
              </a:solidFill>
            </a:endParaRPr>
          </a:p>
          <a:p>
            <a:pPr marL="0" indent="0">
              <a:buNone/>
            </a:pPr>
            <a:r>
              <a:rPr lang="en-GB" sz="4400" dirty="0"/>
              <a:t>If you are a non-medic PH trainee, you are not required to hold GMC registration as part of your </a:t>
            </a:r>
            <a:r>
              <a:rPr lang="en-GB" sz="4400" dirty="0" smtClean="0"/>
              <a:t>employment. Your </a:t>
            </a:r>
            <a:r>
              <a:rPr lang="en-GB" sz="4400" dirty="0"/>
              <a:t>annual leave year runs from April – March. Entitlement to annual leave is</a:t>
            </a:r>
            <a:r>
              <a:rPr lang="en-GB" sz="4400" dirty="0" smtClean="0"/>
              <a:t>:</a:t>
            </a:r>
          </a:p>
          <a:p>
            <a:pPr marL="0" indent="0">
              <a:buNone/>
            </a:pPr>
            <a:endParaRPr lang="en-GB" sz="4400" dirty="0"/>
          </a:p>
          <a:p>
            <a:pPr marL="0" indent="0">
              <a:buNone/>
            </a:pPr>
            <a:endParaRPr lang="en-GB" sz="4400" dirty="0"/>
          </a:p>
          <a:p>
            <a:pPr marL="0" indent="0">
              <a:buFontTx/>
              <a:buNone/>
            </a:pPr>
            <a:endParaRPr lang="en-GB" sz="4400" b="1" dirty="0" smtClean="0">
              <a:solidFill>
                <a:schemeClr val="accent5">
                  <a:lumMod val="25000"/>
                </a:schemeClr>
              </a:solidFill>
            </a:endParaRPr>
          </a:p>
          <a:p>
            <a:pPr marL="0" indent="0">
              <a:buFontTx/>
              <a:buNone/>
            </a:pPr>
            <a:endParaRPr lang="en-GB" sz="4400" b="1" dirty="0" smtClean="0">
              <a:solidFill>
                <a:schemeClr val="accent5">
                  <a:lumMod val="25000"/>
                </a:schemeClr>
              </a:solidFill>
            </a:endParaRPr>
          </a:p>
          <a:p>
            <a:pPr marL="0" indent="0">
              <a:buFontTx/>
              <a:buNone/>
            </a:pPr>
            <a:endParaRPr lang="en-GB" sz="4400" b="1" dirty="0">
              <a:solidFill>
                <a:schemeClr val="accent5">
                  <a:lumMod val="25000"/>
                </a:schemeClr>
              </a:solidFill>
            </a:endParaRPr>
          </a:p>
          <a:p>
            <a:pPr marL="0" indent="0">
              <a:buFontTx/>
              <a:buNone/>
            </a:pPr>
            <a:endParaRPr lang="en-GB" sz="4400" b="1" dirty="0" smtClean="0">
              <a:solidFill>
                <a:schemeClr val="accent5">
                  <a:lumMod val="25000"/>
                </a:schemeClr>
              </a:solidFill>
            </a:endParaRPr>
          </a:p>
          <a:p>
            <a:pPr marL="0" indent="0">
              <a:buFontTx/>
              <a:buNone/>
            </a:pPr>
            <a:endParaRPr lang="en-GB" sz="4400" b="1" dirty="0" smtClean="0">
              <a:solidFill>
                <a:schemeClr val="accent5">
                  <a:lumMod val="25000"/>
                </a:schemeClr>
              </a:solidFill>
            </a:endParaRPr>
          </a:p>
          <a:p>
            <a:pPr marL="0" indent="0">
              <a:buFontTx/>
              <a:buNone/>
            </a:pPr>
            <a:r>
              <a:rPr lang="en-GB" sz="4400" b="1" dirty="0" smtClean="0">
                <a:solidFill>
                  <a:schemeClr val="accent5">
                    <a:lumMod val="25000"/>
                  </a:schemeClr>
                </a:solidFill>
              </a:rPr>
              <a:t>GPSTs only</a:t>
            </a:r>
          </a:p>
          <a:p>
            <a:pPr marL="0" indent="0">
              <a:buFontTx/>
              <a:buNone/>
            </a:pPr>
            <a:r>
              <a:rPr lang="en-GB" sz="4400" b="1" dirty="0" smtClean="0">
                <a:solidFill>
                  <a:schemeClr val="accent5">
                    <a:lumMod val="25000"/>
                  </a:schemeClr>
                </a:solidFill>
              </a:rPr>
              <a:t>Are you on the GP Performers </a:t>
            </a:r>
            <a:r>
              <a:rPr lang="en-GB" sz="4400" b="1" dirty="0">
                <a:solidFill>
                  <a:schemeClr val="accent5">
                    <a:lumMod val="25000"/>
                  </a:schemeClr>
                </a:solidFill>
              </a:rPr>
              <a:t>L</a:t>
            </a:r>
            <a:r>
              <a:rPr lang="en-GB" sz="4400" b="1" dirty="0" smtClean="0">
                <a:solidFill>
                  <a:schemeClr val="accent5">
                    <a:lumMod val="25000"/>
                  </a:schemeClr>
                </a:solidFill>
              </a:rPr>
              <a:t>ist?</a:t>
            </a:r>
          </a:p>
          <a:p>
            <a:pPr marL="0" indent="0" algn="just">
              <a:buFontTx/>
              <a:buNone/>
            </a:pPr>
            <a:r>
              <a:rPr lang="en-GB" sz="4400" dirty="0" smtClean="0">
                <a:solidFill>
                  <a:schemeClr val="accent5">
                    <a:lumMod val="25000"/>
                  </a:schemeClr>
                </a:solidFill>
              </a:rPr>
              <a:t>As a GP you must be included on the GP Performers List if you are based in a G.P. Practice or Primary Care. At the point you are advised of your GP placement, you must complete an application form for inclusion on the GP Performers List.. Further information is available </a:t>
            </a:r>
            <a:r>
              <a:rPr lang="en-GB" sz="4400" dirty="0" smtClean="0"/>
              <a:t>on HR Direct </a:t>
            </a:r>
            <a:endParaRPr lang="en-GB" sz="4400" dirty="0"/>
          </a:p>
          <a:p>
            <a:pPr marL="0" indent="0" algn="just">
              <a:buFontTx/>
              <a:buNone/>
            </a:pPr>
            <a:endParaRPr lang="en-GB" sz="4400" b="1" dirty="0" smtClean="0">
              <a:solidFill>
                <a:schemeClr val="accent5">
                  <a:lumMod val="25000"/>
                </a:schemeClr>
              </a:solidFill>
            </a:endParaRPr>
          </a:p>
          <a:p>
            <a:pPr marL="0" indent="0">
              <a:buFontTx/>
              <a:buNone/>
            </a:pPr>
            <a:r>
              <a:rPr lang="en-GB" sz="4400" b="1" dirty="0" smtClean="0">
                <a:solidFill>
                  <a:schemeClr val="accent5">
                    <a:lumMod val="25000"/>
                  </a:schemeClr>
                </a:solidFill>
              </a:rPr>
              <a:t>Medical Defence Organisation </a:t>
            </a:r>
          </a:p>
          <a:p>
            <a:pPr marL="0" indent="0">
              <a:spcAft>
                <a:spcPts val="600"/>
              </a:spcAft>
              <a:buFontTx/>
              <a:buNone/>
            </a:pPr>
            <a:r>
              <a:rPr lang="en-GB" sz="4400" dirty="0" smtClean="0">
                <a:solidFill>
                  <a:schemeClr val="accent5">
                    <a:lumMod val="25000"/>
                  </a:schemeClr>
                </a:solidFill>
              </a:rPr>
              <a:t>The Lead Employer Service has ‘block cover’ from MDDUS, who will cover all GP Specialty Trainees  that commence employment from August 2012 and are placed in a G.P. practice or Primary Care. You will not be required to obtain your own Medical Defence cover if you have commenced employment with Lead Employer after August 2012. Further information is </a:t>
            </a:r>
            <a:r>
              <a:rPr lang="en-GB" sz="4400" dirty="0" smtClean="0"/>
              <a:t>available on  HR Direct</a:t>
            </a:r>
          </a:p>
          <a:p>
            <a:pPr marL="0" indent="0">
              <a:buFontTx/>
              <a:buNone/>
            </a:pPr>
            <a:endParaRPr lang="en-GB" sz="5400" b="1" dirty="0" smtClean="0">
              <a:solidFill>
                <a:schemeClr val="accent5">
                  <a:lumMod val="25000"/>
                </a:schemeClr>
              </a:solidFill>
            </a:endParaRPr>
          </a:p>
          <a:p>
            <a:pPr marL="0" indent="0">
              <a:buFontTx/>
              <a:buNone/>
            </a:pPr>
            <a:endParaRPr lang="en-GB" sz="5400" b="1" dirty="0">
              <a:solidFill>
                <a:schemeClr val="accent5">
                  <a:lumMod val="25000"/>
                </a:schemeClr>
              </a:solidFill>
            </a:endParaRPr>
          </a:p>
        </p:txBody>
      </p:sp>
      <p:sp>
        <p:nvSpPr>
          <p:cNvPr id="13" name="Title 1"/>
          <p:cNvSpPr>
            <a:spLocks noGrp="1"/>
          </p:cNvSpPr>
          <p:nvPr>
            <p:ph type="title"/>
          </p:nvPr>
        </p:nvSpPr>
        <p:spPr>
          <a:xfrm>
            <a:off x="14081921" y="1465263"/>
            <a:ext cx="24266696" cy="4869409"/>
          </a:xfrm>
        </p:spPr>
        <p:txBody>
          <a:bodyPr/>
          <a:lstStyle/>
          <a:p>
            <a:r>
              <a:rPr lang="en-GB" sz="18000" b="1" dirty="0" smtClean="0">
                <a:ln w="10541" cmpd="sng">
                  <a:solidFill>
                    <a:schemeClr val="accent1">
                      <a:lumMod val="75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About you</a:t>
            </a:r>
            <a:endParaRPr lang="en-GB" sz="18000" b="1" dirty="0">
              <a:ln w="10541" cmpd="sng">
                <a:solidFill>
                  <a:schemeClr val="accent1">
                    <a:lumMod val="75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pic>
        <p:nvPicPr>
          <p:cNvPr id="205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814033" y="15839728"/>
            <a:ext cx="7072313" cy="4408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4" name="Group 13"/>
          <p:cNvGrpSpPr>
            <a:grpSpLocks/>
          </p:cNvGrpSpPr>
          <p:nvPr/>
        </p:nvGrpSpPr>
        <p:grpSpPr bwMode="auto">
          <a:xfrm>
            <a:off x="37051963" y="1616305"/>
            <a:ext cx="13753528" cy="3399192"/>
            <a:chOff x="1533" y="579"/>
            <a:chExt cx="8821" cy="1113"/>
          </a:xfrm>
        </p:grpSpPr>
        <p:pic>
          <p:nvPicPr>
            <p:cNvPr id="15" name="Picture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33" y="579"/>
              <a:ext cx="8821" cy="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2"/>
            <p:cNvSpPr txBox="1">
              <a:spLocks noChangeArrowheads="1"/>
            </p:cNvSpPr>
            <p:nvPr/>
          </p:nvSpPr>
          <p:spPr bwMode="auto">
            <a:xfrm>
              <a:off x="1629" y="1395"/>
              <a:ext cx="5332" cy="29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4400" b="1" i="0" u="none" strike="noStrike" cap="none" normalizeH="0" baseline="0" dirty="0" smtClean="0">
                  <a:ln>
                    <a:noFill/>
                  </a:ln>
                  <a:solidFill>
                    <a:srgbClr val="548DD4"/>
                  </a:solidFill>
                  <a:effectLst/>
                  <a:latin typeface="Arial" pitchFamily="34" charset="0"/>
                  <a:cs typeface="Arial" pitchFamily="34" charset="0"/>
                </a:rPr>
                <a:t>Lead Employer HENW (Mersey)</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3024612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3969" y="1465263"/>
            <a:ext cx="23906656" cy="5229449"/>
          </a:xfrm>
        </p:spPr>
        <p:txBody>
          <a:bodyPr>
            <a:scene3d>
              <a:camera prst="orthographicFront"/>
              <a:lightRig rig="threePt" dir="t"/>
            </a:scene3d>
            <a:sp3d extrusionH="57150">
              <a:bevelT w="38100" h="38100"/>
            </a:sp3d>
          </a:bodyPr>
          <a:lstStyle/>
          <a:p>
            <a:r>
              <a:rPr lang="en-GB" sz="18000" b="1" dirty="0" smtClean="0">
                <a:ln w="10541" cmpd="sng">
                  <a:solidFill>
                    <a:schemeClr val="accent1">
                      <a:lumMod val="75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Pay Information</a:t>
            </a:r>
            <a:endParaRPr lang="en-GB" sz="18000" b="1" dirty="0">
              <a:ln w="10541" cmpd="sng">
                <a:solidFill>
                  <a:schemeClr val="accent1">
                    <a:lumMod val="75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Text Placeholder 2"/>
          <p:cNvSpPr>
            <a:spLocks noGrp="1"/>
          </p:cNvSpPr>
          <p:nvPr>
            <p:ph type="body" sz="half" idx="1"/>
          </p:nvPr>
        </p:nvSpPr>
        <p:spPr>
          <a:xfrm>
            <a:off x="39140704" y="8278888"/>
            <a:ext cx="10220944" cy="23702179"/>
          </a:xfrm>
        </p:spPr>
        <p:txBody>
          <a:bodyPr/>
          <a:lstStyle/>
          <a:p>
            <a:pPr marL="0" indent="0">
              <a:buNone/>
            </a:pPr>
            <a:r>
              <a:rPr lang="en-GB" sz="4400" b="1" dirty="0" smtClean="0">
                <a:solidFill>
                  <a:schemeClr val="accent5">
                    <a:lumMod val="25000"/>
                  </a:schemeClr>
                </a:solidFill>
              </a:rPr>
              <a:t>Removal And Associated Expenses Policy </a:t>
            </a:r>
            <a:endParaRPr lang="en-GB" sz="4400" dirty="0" smtClean="0">
              <a:solidFill>
                <a:schemeClr val="accent5">
                  <a:lumMod val="25000"/>
                </a:schemeClr>
              </a:solidFill>
            </a:endParaRPr>
          </a:p>
          <a:p>
            <a:pPr marL="0" indent="0">
              <a:buNone/>
            </a:pPr>
            <a:endParaRPr lang="en-GB" sz="4400" dirty="0" smtClean="0">
              <a:solidFill>
                <a:schemeClr val="accent5">
                  <a:lumMod val="25000"/>
                </a:schemeClr>
              </a:solidFill>
            </a:endParaRPr>
          </a:p>
          <a:p>
            <a:pPr marL="0" indent="0">
              <a:buNone/>
            </a:pPr>
            <a:r>
              <a:rPr lang="en-GB" sz="4400" dirty="0" smtClean="0">
                <a:solidFill>
                  <a:schemeClr val="accent5">
                    <a:lumMod val="25000"/>
                  </a:schemeClr>
                </a:solidFill>
              </a:rPr>
              <a:t>The </a:t>
            </a:r>
            <a:r>
              <a:rPr lang="en-GB" sz="4400" dirty="0">
                <a:solidFill>
                  <a:schemeClr val="accent5">
                    <a:lumMod val="25000"/>
                  </a:schemeClr>
                </a:solidFill>
              </a:rPr>
              <a:t>Policy </a:t>
            </a:r>
            <a:r>
              <a:rPr lang="en-GB" sz="4400" dirty="0" smtClean="0">
                <a:solidFill>
                  <a:schemeClr val="accent5">
                    <a:lumMod val="25000"/>
                  </a:schemeClr>
                </a:solidFill>
              </a:rPr>
              <a:t>covers</a:t>
            </a:r>
            <a:r>
              <a:rPr lang="en-GB" sz="4400" dirty="0">
                <a:solidFill>
                  <a:schemeClr val="accent5">
                    <a:lumMod val="25000"/>
                  </a:schemeClr>
                </a:solidFill>
              </a:rPr>
              <a:t>: </a:t>
            </a:r>
          </a:p>
          <a:p>
            <a:pPr marL="720000" indent="0">
              <a:buFont typeface="Wingdings" pitchFamily="2" charset="2"/>
              <a:buChar char="Ø"/>
            </a:pPr>
            <a:r>
              <a:rPr lang="en-GB" sz="4400" dirty="0">
                <a:solidFill>
                  <a:schemeClr val="accent5">
                    <a:lumMod val="25000"/>
                  </a:schemeClr>
                </a:solidFill>
              </a:rPr>
              <a:t>Travel in lieu of relocation </a:t>
            </a:r>
          </a:p>
          <a:p>
            <a:pPr marL="720000" indent="0">
              <a:buFont typeface="Wingdings" pitchFamily="2" charset="2"/>
              <a:buChar char="Ø"/>
            </a:pPr>
            <a:r>
              <a:rPr lang="en-GB" sz="4400" dirty="0">
                <a:solidFill>
                  <a:schemeClr val="accent5">
                    <a:lumMod val="25000"/>
                  </a:schemeClr>
                </a:solidFill>
              </a:rPr>
              <a:t>Relocation </a:t>
            </a:r>
          </a:p>
          <a:p>
            <a:pPr marL="720000" indent="0">
              <a:buFont typeface="Wingdings" pitchFamily="2" charset="2"/>
              <a:buChar char="Ø"/>
            </a:pPr>
            <a:r>
              <a:rPr lang="en-GB" sz="4400" dirty="0">
                <a:solidFill>
                  <a:schemeClr val="accent5">
                    <a:lumMod val="25000"/>
                  </a:schemeClr>
                </a:solidFill>
              </a:rPr>
              <a:t>Funding provision for removal and associated expenses </a:t>
            </a:r>
          </a:p>
          <a:p>
            <a:pPr marL="720000" indent="0">
              <a:buFont typeface="Wingdings" pitchFamily="2" charset="2"/>
              <a:buChar char="Ø"/>
            </a:pPr>
            <a:r>
              <a:rPr lang="en-GB" sz="4400" dirty="0">
                <a:solidFill>
                  <a:schemeClr val="accent5">
                    <a:lumMod val="25000"/>
                  </a:schemeClr>
                </a:solidFill>
              </a:rPr>
              <a:t>Process for obtaining reimbursement of removal and associated travelling expenses </a:t>
            </a:r>
          </a:p>
          <a:p>
            <a:pPr marL="720000" indent="0">
              <a:buFont typeface="Wingdings" pitchFamily="2" charset="2"/>
              <a:buChar char="Ø"/>
            </a:pPr>
            <a:r>
              <a:rPr lang="en-GB" sz="4400" dirty="0" smtClean="0">
                <a:solidFill>
                  <a:schemeClr val="accent5">
                    <a:lumMod val="25000"/>
                  </a:schemeClr>
                </a:solidFill>
              </a:rPr>
              <a:t>Expenses </a:t>
            </a:r>
            <a:r>
              <a:rPr lang="en-GB" sz="4400" dirty="0">
                <a:solidFill>
                  <a:schemeClr val="accent5">
                    <a:lumMod val="25000"/>
                  </a:schemeClr>
                </a:solidFill>
              </a:rPr>
              <a:t>on removal </a:t>
            </a:r>
          </a:p>
          <a:p>
            <a:pPr marL="0" indent="0">
              <a:buNone/>
            </a:pPr>
            <a:r>
              <a:rPr lang="en-GB" sz="4400" dirty="0" smtClean="0">
                <a:solidFill>
                  <a:schemeClr val="accent5">
                    <a:lumMod val="25000"/>
                  </a:schemeClr>
                </a:solidFill>
              </a:rPr>
              <a:t>Please </a:t>
            </a:r>
            <a:r>
              <a:rPr lang="en-GB" sz="4400" dirty="0" smtClean="0"/>
              <a:t>refer to HR Direct to </a:t>
            </a:r>
            <a:r>
              <a:rPr lang="en-GB" sz="4400" dirty="0" smtClean="0">
                <a:solidFill>
                  <a:schemeClr val="accent5">
                    <a:lumMod val="25000"/>
                  </a:schemeClr>
                </a:solidFill>
              </a:rPr>
              <a:t>review this policy.</a:t>
            </a:r>
          </a:p>
          <a:p>
            <a:pPr marL="0" indent="0">
              <a:buNone/>
            </a:pPr>
            <a:endParaRPr lang="en-GB" sz="4400" dirty="0">
              <a:solidFill>
                <a:schemeClr val="accent5">
                  <a:lumMod val="25000"/>
                </a:schemeClr>
              </a:solidFill>
            </a:endParaRPr>
          </a:p>
          <a:p>
            <a:pPr marL="0" indent="0">
              <a:buNone/>
            </a:pPr>
            <a:r>
              <a:rPr lang="en-GB" sz="4400" dirty="0">
                <a:solidFill>
                  <a:schemeClr val="accent5">
                    <a:lumMod val="25000"/>
                  </a:schemeClr>
                </a:solidFill>
              </a:rPr>
              <a:t>All </a:t>
            </a:r>
            <a:r>
              <a:rPr lang="en-GB" sz="4400" dirty="0" smtClean="0">
                <a:solidFill>
                  <a:schemeClr val="accent5">
                    <a:lumMod val="25000"/>
                  </a:schemeClr>
                </a:solidFill>
              </a:rPr>
              <a:t>queries should be e-mailed to </a:t>
            </a:r>
            <a:r>
              <a:rPr lang="en-GB" sz="4400" dirty="0" smtClean="0">
                <a:solidFill>
                  <a:schemeClr val="accent5">
                    <a:lumMod val="25000"/>
                  </a:schemeClr>
                </a:solidFill>
                <a:hlinkClick r:id="rId2"/>
              </a:rPr>
              <a:t>lead.employer@sthk.nhs.uk</a:t>
            </a:r>
            <a:endParaRPr lang="en-GB" sz="4400" dirty="0" smtClean="0">
              <a:solidFill>
                <a:schemeClr val="accent5">
                  <a:lumMod val="25000"/>
                </a:schemeClr>
              </a:solidFill>
            </a:endParaRPr>
          </a:p>
          <a:p>
            <a:pPr marL="0" indent="0">
              <a:buNone/>
            </a:pPr>
            <a:endParaRPr lang="en-GB" sz="4400" dirty="0">
              <a:solidFill>
                <a:schemeClr val="accent5">
                  <a:lumMod val="25000"/>
                </a:schemeClr>
              </a:solidFill>
            </a:endParaRPr>
          </a:p>
          <a:p>
            <a:pPr marL="0" indent="0">
              <a:buNone/>
            </a:pPr>
            <a:r>
              <a:rPr lang="en-GB" sz="4400" b="1" dirty="0" smtClean="0">
                <a:solidFill>
                  <a:schemeClr val="accent5">
                    <a:lumMod val="25000"/>
                  </a:schemeClr>
                </a:solidFill>
              </a:rPr>
              <a:t>Business Travel Claim Forms </a:t>
            </a:r>
            <a:endParaRPr lang="en-GB" sz="4400" dirty="0" smtClean="0">
              <a:solidFill>
                <a:schemeClr val="accent5">
                  <a:lumMod val="25000"/>
                </a:schemeClr>
              </a:solidFill>
            </a:endParaRPr>
          </a:p>
          <a:p>
            <a:pPr marL="0" indent="0">
              <a:buNone/>
            </a:pPr>
            <a:r>
              <a:rPr lang="en-GB" sz="4400" dirty="0" smtClean="0">
                <a:solidFill>
                  <a:schemeClr val="accent5">
                    <a:lumMod val="25000"/>
                  </a:schemeClr>
                </a:solidFill>
              </a:rPr>
              <a:t>All </a:t>
            </a:r>
            <a:r>
              <a:rPr lang="en-GB" sz="4400" dirty="0">
                <a:solidFill>
                  <a:schemeClr val="accent5">
                    <a:lumMod val="25000"/>
                  </a:schemeClr>
                </a:solidFill>
              </a:rPr>
              <a:t>completed travel claim forms must be authorised by your Supervising Consultant/GP Trainer at your </a:t>
            </a:r>
            <a:r>
              <a:rPr lang="en-GB" sz="4400" dirty="0" smtClean="0">
                <a:solidFill>
                  <a:schemeClr val="accent5">
                    <a:lumMod val="25000"/>
                  </a:schemeClr>
                </a:solidFill>
              </a:rPr>
              <a:t>host </a:t>
            </a:r>
            <a:r>
              <a:rPr lang="en-GB" sz="4400" dirty="0">
                <a:solidFill>
                  <a:schemeClr val="accent5">
                    <a:lumMod val="25000"/>
                  </a:schemeClr>
                </a:solidFill>
              </a:rPr>
              <a:t>o</a:t>
            </a:r>
            <a:r>
              <a:rPr lang="en-GB" sz="4400" dirty="0" smtClean="0">
                <a:solidFill>
                  <a:schemeClr val="accent5">
                    <a:lumMod val="25000"/>
                  </a:schemeClr>
                </a:solidFill>
              </a:rPr>
              <a:t>rganisation </a:t>
            </a:r>
            <a:r>
              <a:rPr lang="en-GB" sz="4400" dirty="0">
                <a:solidFill>
                  <a:schemeClr val="accent5">
                    <a:lumMod val="25000"/>
                  </a:schemeClr>
                </a:solidFill>
              </a:rPr>
              <a:t>and submitted to the </a:t>
            </a:r>
            <a:r>
              <a:rPr lang="en-GB" sz="4400" dirty="0" smtClean="0">
                <a:solidFill>
                  <a:schemeClr val="accent5">
                    <a:lumMod val="25000"/>
                  </a:schemeClr>
                </a:solidFill>
              </a:rPr>
              <a:t>Pay &amp; Staff </a:t>
            </a:r>
            <a:r>
              <a:rPr lang="en-GB" sz="4400" dirty="0" smtClean="0"/>
              <a:t>Services by the relevant payroll deadline</a:t>
            </a:r>
          </a:p>
          <a:p>
            <a:pPr marL="0" indent="0">
              <a:buNone/>
            </a:pPr>
            <a:endParaRPr lang="en-GB" sz="4400" dirty="0">
              <a:solidFill>
                <a:schemeClr val="accent5">
                  <a:lumMod val="25000"/>
                </a:schemeClr>
              </a:solidFill>
            </a:endParaRPr>
          </a:p>
          <a:p>
            <a:pPr marL="0" indent="0">
              <a:buNone/>
            </a:pPr>
            <a:r>
              <a:rPr lang="en-GB" sz="4400" b="1" i="1" dirty="0" smtClean="0">
                <a:solidFill>
                  <a:schemeClr val="accent5">
                    <a:lumMod val="25000"/>
                  </a:schemeClr>
                </a:solidFill>
              </a:rPr>
              <a:t>Please note that expenses must be submitted within 3 months of  claim date, expenses submitted outside of this window will not be paid.</a:t>
            </a:r>
          </a:p>
          <a:p>
            <a:pPr marL="0" indent="0">
              <a:buNone/>
            </a:pPr>
            <a:endParaRPr lang="en-GB" sz="4400" dirty="0">
              <a:solidFill>
                <a:schemeClr val="accent5">
                  <a:lumMod val="25000"/>
                </a:schemeClr>
              </a:solidFill>
            </a:endParaRPr>
          </a:p>
          <a:p>
            <a:pPr marL="0" indent="0">
              <a:buNone/>
            </a:pPr>
            <a:r>
              <a:rPr lang="en-GB" sz="4400" dirty="0" smtClean="0">
                <a:solidFill>
                  <a:schemeClr val="accent5">
                    <a:lumMod val="25000"/>
                  </a:schemeClr>
                </a:solidFill>
              </a:rPr>
              <a:t>The </a:t>
            </a:r>
            <a:r>
              <a:rPr lang="en-GB" sz="4400" dirty="0">
                <a:solidFill>
                  <a:schemeClr val="accent5">
                    <a:lumMod val="25000"/>
                  </a:schemeClr>
                </a:solidFill>
              </a:rPr>
              <a:t>latest forms can be found </a:t>
            </a:r>
            <a:r>
              <a:rPr lang="en-GB" sz="4400" dirty="0" smtClean="0">
                <a:solidFill>
                  <a:schemeClr val="accent5">
                    <a:lumMod val="25000"/>
                  </a:schemeClr>
                </a:solidFill>
              </a:rPr>
              <a:t>on </a:t>
            </a:r>
            <a:r>
              <a:rPr lang="en-GB" sz="4400" b="1" dirty="0"/>
              <a:t> </a:t>
            </a:r>
            <a:r>
              <a:rPr lang="en-GB" sz="4400" dirty="0" smtClean="0"/>
              <a:t>HR Direct</a:t>
            </a:r>
            <a:endParaRPr lang="en-GB" sz="4400" dirty="0"/>
          </a:p>
        </p:txBody>
      </p:sp>
      <p:sp>
        <p:nvSpPr>
          <p:cNvPr id="5" name="Content Placeholder 4"/>
          <p:cNvSpPr>
            <a:spLocks noGrp="1"/>
          </p:cNvSpPr>
          <p:nvPr>
            <p:ph sz="quarter" idx="3"/>
          </p:nvPr>
        </p:nvSpPr>
        <p:spPr>
          <a:xfrm>
            <a:off x="27115367" y="8278889"/>
            <a:ext cx="10513169" cy="24393450"/>
          </a:xfrm>
        </p:spPr>
        <p:txBody>
          <a:bodyPr/>
          <a:lstStyle/>
          <a:p>
            <a:pPr marL="0" indent="0">
              <a:buNone/>
            </a:pPr>
            <a:r>
              <a:rPr lang="en-GB" sz="4400" b="1" dirty="0" smtClean="0">
                <a:solidFill>
                  <a:schemeClr val="accent5">
                    <a:lumMod val="25000"/>
                  </a:schemeClr>
                </a:solidFill>
              </a:rPr>
              <a:t>Tax Queries </a:t>
            </a:r>
            <a:endParaRPr lang="en-GB" sz="4400" dirty="0" smtClean="0">
              <a:solidFill>
                <a:schemeClr val="accent5">
                  <a:lumMod val="25000"/>
                </a:schemeClr>
              </a:solidFill>
            </a:endParaRPr>
          </a:p>
          <a:p>
            <a:pPr marL="0" indent="0">
              <a:buNone/>
            </a:pPr>
            <a:r>
              <a:rPr lang="en-GB" sz="4400" dirty="0" smtClean="0"/>
              <a:t>You should address tax queries  with HMRC</a:t>
            </a:r>
            <a:endParaRPr lang="en-GB" sz="4400" dirty="0"/>
          </a:p>
          <a:p>
            <a:pPr marL="0" indent="0">
              <a:buNone/>
            </a:pPr>
            <a:r>
              <a:rPr lang="en-GB" sz="4400" dirty="0"/>
              <a:t>Tel: 0845 302 </a:t>
            </a:r>
            <a:r>
              <a:rPr lang="en-GB" sz="4400" dirty="0" smtClean="0"/>
              <a:t>1462. Please </a:t>
            </a:r>
            <a:r>
              <a:rPr lang="en-GB" sz="4400" dirty="0"/>
              <a:t>quote PAYE Ref: 709 / STS11 and your N.I. number. </a:t>
            </a:r>
            <a:r>
              <a:rPr lang="en-GB" sz="4400" dirty="0" smtClean="0"/>
              <a:t/>
            </a:r>
            <a:br>
              <a:rPr lang="en-GB" sz="4400" dirty="0" smtClean="0"/>
            </a:br>
            <a:endParaRPr lang="en-GB" sz="4400" b="1" dirty="0" smtClean="0">
              <a:solidFill>
                <a:schemeClr val="accent5">
                  <a:lumMod val="25000"/>
                </a:schemeClr>
              </a:solidFill>
            </a:endParaRPr>
          </a:p>
          <a:p>
            <a:pPr marL="0" indent="0">
              <a:buNone/>
            </a:pPr>
            <a:r>
              <a:rPr lang="en-GB" sz="4400" b="1" dirty="0" smtClean="0">
                <a:solidFill>
                  <a:schemeClr val="accent5">
                    <a:lumMod val="25000"/>
                  </a:schemeClr>
                </a:solidFill>
              </a:rPr>
              <a:t>Pensions </a:t>
            </a:r>
            <a:endParaRPr lang="en-GB" sz="4400" dirty="0" smtClean="0">
              <a:solidFill>
                <a:schemeClr val="accent5">
                  <a:lumMod val="25000"/>
                </a:schemeClr>
              </a:solidFill>
            </a:endParaRPr>
          </a:p>
          <a:p>
            <a:pPr marL="0" indent="0">
              <a:buNone/>
            </a:pPr>
            <a:r>
              <a:rPr lang="en-GB" sz="4400" dirty="0" smtClean="0">
                <a:solidFill>
                  <a:schemeClr val="accent5">
                    <a:lumMod val="25000"/>
                  </a:schemeClr>
                </a:solidFill>
              </a:rPr>
              <a:t>Should </a:t>
            </a:r>
            <a:r>
              <a:rPr lang="en-GB" sz="4400" dirty="0">
                <a:solidFill>
                  <a:schemeClr val="accent5">
                    <a:lumMod val="25000"/>
                  </a:schemeClr>
                </a:solidFill>
              </a:rPr>
              <a:t>you have any issues surrounding NHS pensions, </a:t>
            </a:r>
            <a:r>
              <a:rPr lang="en-GB" sz="4400" dirty="0" smtClean="0">
                <a:solidFill>
                  <a:schemeClr val="accent5">
                    <a:lumMod val="25000"/>
                  </a:schemeClr>
                </a:solidFill>
              </a:rPr>
              <a:t>you </a:t>
            </a:r>
            <a:r>
              <a:rPr lang="en-GB" sz="4400" dirty="0">
                <a:solidFill>
                  <a:schemeClr val="accent5">
                    <a:lumMod val="25000"/>
                  </a:schemeClr>
                </a:solidFill>
              </a:rPr>
              <a:t>can direct your questions to </a:t>
            </a:r>
            <a:r>
              <a:rPr lang="en-GB" sz="4400" dirty="0" smtClean="0">
                <a:solidFill>
                  <a:schemeClr val="accent5">
                    <a:lumMod val="25000"/>
                  </a:schemeClr>
                </a:solidFill>
              </a:rPr>
              <a:t>Pay &amp; Staff Services at </a:t>
            </a:r>
            <a:r>
              <a:rPr lang="en-GB" sz="4400" dirty="0" smtClean="0">
                <a:solidFill>
                  <a:schemeClr val="accent5">
                    <a:lumMod val="25000"/>
                  </a:schemeClr>
                </a:solidFill>
                <a:hlinkClick r:id="rId3"/>
              </a:rPr>
              <a:t>leademployerpayroll@sthk.nhs.uk</a:t>
            </a:r>
            <a:r>
              <a:rPr lang="en-GB" sz="4400" dirty="0" smtClean="0">
                <a:solidFill>
                  <a:schemeClr val="accent5">
                    <a:lumMod val="25000"/>
                  </a:schemeClr>
                </a:solidFill>
              </a:rPr>
              <a:t>. </a:t>
            </a:r>
          </a:p>
          <a:p>
            <a:pPr marL="0" indent="0">
              <a:buNone/>
            </a:pPr>
            <a:endParaRPr lang="en-GB" sz="4400" dirty="0">
              <a:solidFill>
                <a:schemeClr val="accent5">
                  <a:lumMod val="25000"/>
                </a:schemeClr>
              </a:solidFill>
            </a:endParaRPr>
          </a:p>
          <a:p>
            <a:pPr marL="0" indent="0">
              <a:buNone/>
            </a:pPr>
            <a:r>
              <a:rPr lang="en-GB" sz="4400" dirty="0">
                <a:solidFill>
                  <a:schemeClr val="accent5">
                    <a:lumMod val="25000"/>
                  </a:schemeClr>
                </a:solidFill>
              </a:rPr>
              <a:t>Further information can be obtained by visiting the </a:t>
            </a:r>
            <a:r>
              <a:rPr lang="en-GB" sz="4400" dirty="0" smtClean="0">
                <a:solidFill>
                  <a:schemeClr val="accent5">
                    <a:lumMod val="25000"/>
                  </a:schemeClr>
                </a:solidFill>
              </a:rPr>
              <a:t>NHS Pensions website: </a:t>
            </a:r>
            <a:r>
              <a:rPr lang="en-GB" sz="4400" dirty="0" smtClean="0">
                <a:solidFill>
                  <a:schemeClr val="accent5">
                    <a:lumMod val="25000"/>
                  </a:schemeClr>
                </a:solidFill>
                <a:hlinkClick r:id="rId4"/>
              </a:rPr>
              <a:t>http</a:t>
            </a:r>
            <a:r>
              <a:rPr lang="en-GB" sz="4400" dirty="0">
                <a:solidFill>
                  <a:schemeClr val="accent5">
                    <a:lumMod val="25000"/>
                  </a:schemeClr>
                </a:solidFill>
                <a:hlinkClick r:id="rId4"/>
              </a:rPr>
              <a:t>://</a:t>
            </a:r>
            <a:r>
              <a:rPr lang="en-GB" sz="4400" dirty="0" smtClean="0">
                <a:solidFill>
                  <a:schemeClr val="accent5">
                    <a:lumMod val="25000"/>
                  </a:schemeClr>
                </a:solidFill>
                <a:hlinkClick r:id="rId4"/>
              </a:rPr>
              <a:t>www.nhsbsa.nhs.uk/pensions</a:t>
            </a:r>
            <a:r>
              <a:rPr lang="en-GB" sz="4400" dirty="0" smtClean="0">
                <a:solidFill>
                  <a:schemeClr val="accent5">
                    <a:lumMod val="25000"/>
                  </a:schemeClr>
                </a:solidFill>
              </a:rPr>
              <a:t> </a:t>
            </a:r>
          </a:p>
          <a:p>
            <a:pPr marL="0" indent="0">
              <a:buNone/>
            </a:pPr>
            <a:endParaRPr lang="en-GB" sz="4400" dirty="0">
              <a:solidFill>
                <a:schemeClr val="accent5">
                  <a:lumMod val="25000"/>
                </a:schemeClr>
              </a:solidFill>
            </a:endParaRPr>
          </a:p>
          <a:p>
            <a:pPr marL="0" indent="0">
              <a:buNone/>
            </a:pPr>
            <a:r>
              <a:rPr lang="en-GB" sz="4400" b="1" dirty="0" smtClean="0">
                <a:solidFill>
                  <a:schemeClr val="accent5">
                    <a:lumMod val="25000"/>
                  </a:schemeClr>
                </a:solidFill>
              </a:rPr>
              <a:t>Mortgage Company / Letting Agency Applications </a:t>
            </a:r>
            <a:endParaRPr lang="en-GB" sz="4400" dirty="0" smtClean="0">
              <a:solidFill>
                <a:schemeClr val="accent5">
                  <a:lumMod val="25000"/>
                </a:schemeClr>
              </a:solidFill>
            </a:endParaRPr>
          </a:p>
          <a:p>
            <a:pPr marL="0" indent="0">
              <a:buNone/>
            </a:pPr>
            <a:r>
              <a:rPr lang="en-GB" sz="4400" dirty="0" smtClean="0">
                <a:solidFill>
                  <a:schemeClr val="accent5">
                    <a:lumMod val="25000"/>
                  </a:schemeClr>
                </a:solidFill>
              </a:rPr>
              <a:t>When </a:t>
            </a:r>
            <a:r>
              <a:rPr lang="en-GB" sz="4400" dirty="0">
                <a:solidFill>
                  <a:schemeClr val="accent5">
                    <a:lumMod val="25000"/>
                  </a:schemeClr>
                </a:solidFill>
              </a:rPr>
              <a:t>applying for a mortgage or rented accommodation, your mortgage provider or letting agency should send their company form or request, together with your consent to release this information, to the </a:t>
            </a:r>
            <a:r>
              <a:rPr lang="en-GB" sz="4400" dirty="0" smtClean="0">
                <a:solidFill>
                  <a:schemeClr val="accent5">
                    <a:lumMod val="25000"/>
                  </a:schemeClr>
                </a:solidFill>
              </a:rPr>
              <a:t> Pay &amp; Staff Services department. </a:t>
            </a:r>
            <a:r>
              <a:rPr lang="en-GB" sz="4400" dirty="0" smtClean="0">
                <a:solidFill>
                  <a:schemeClr val="accent5">
                    <a:lumMod val="25000"/>
                  </a:schemeClr>
                </a:solidFill>
                <a:hlinkClick r:id="rId3"/>
              </a:rPr>
              <a:t>leademployerpayroll@sthk.nhs.uk</a:t>
            </a:r>
            <a:r>
              <a:rPr lang="en-GB" sz="4400" dirty="0" smtClean="0">
                <a:solidFill>
                  <a:schemeClr val="accent5">
                    <a:lumMod val="25000"/>
                  </a:schemeClr>
                </a:solidFill>
              </a:rPr>
              <a:t>. </a:t>
            </a:r>
          </a:p>
        </p:txBody>
      </p:sp>
      <p:sp>
        <p:nvSpPr>
          <p:cNvPr id="7" name="Text Placeholder 2"/>
          <p:cNvSpPr txBox="1">
            <a:spLocks/>
          </p:cNvSpPr>
          <p:nvPr/>
        </p:nvSpPr>
        <p:spPr bwMode="auto">
          <a:xfrm>
            <a:off x="14729992" y="8278888"/>
            <a:ext cx="10297146" cy="253468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2" tIns="45696" rIns="91392" bIns="45696" numCol="1" anchor="t" anchorCtr="0" compatLnSpc="1">
            <a:prstTxWarp prst="textNoShape">
              <a:avLst/>
            </a:prstTxWarp>
          </a:bodyPr>
          <a:lstStyle>
            <a:lvl1pPr marL="339725" indent="-339725" algn="l" rtl="0" eaLnBrk="1" fontAlgn="base" hangingPunct="1">
              <a:spcBef>
                <a:spcPct val="20000"/>
              </a:spcBef>
              <a:spcAft>
                <a:spcPct val="0"/>
              </a:spcAft>
              <a:buChar char="•"/>
              <a:defRPr sz="3300">
                <a:solidFill>
                  <a:schemeClr val="tx1"/>
                </a:solidFill>
                <a:latin typeface="+mn-lt"/>
                <a:ea typeface="+mn-ea"/>
                <a:cs typeface="+mn-cs"/>
              </a:defRPr>
            </a:lvl1pPr>
            <a:lvl2pPr marL="739775" indent="-287338" algn="l" rtl="0" eaLnBrk="1" fontAlgn="base" hangingPunct="1">
              <a:spcBef>
                <a:spcPct val="20000"/>
              </a:spcBef>
              <a:spcAft>
                <a:spcPct val="0"/>
              </a:spcAft>
              <a:buChar char="–"/>
              <a:defRPr sz="2700">
                <a:solidFill>
                  <a:schemeClr val="tx1"/>
                </a:solidFill>
                <a:latin typeface="+mn-lt"/>
              </a:defRPr>
            </a:lvl2pPr>
            <a:lvl3pPr marL="1141413" indent="-227013" algn="l" rtl="0" eaLnBrk="1" fontAlgn="base" hangingPunct="1">
              <a:spcBef>
                <a:spcPct val="20000"/>
              </a:spcBef>
              <a:spcAft>
                <a:spcPct val="0"/>
              </a:spcAft>
              <a:buChar char="•"/>
              <a:defRPr sz="2200">
                <a:solidFill>
                  <a:schemeClr val="tx1"/>
                </a:solidFill>
                <a:latin typeface="+mn-lt"/>
              </a:defRPr>
            </a:lvl3pPr>
            <a:lvl4pPr marL="1601788" indent="-234950" algn="l" rtl="0" eaLnBrk="1" fontAlgn="base" hangingPunct="1">
              <a:spcBef>
                <a:spcPct val="20000"/>
              </a:spcBef>
              <a:spcAft>
                <a:spcPct val="0"/>
              </a:spcAft>
              <a:buChar char="–"/>
              <a:defRPr sz="2200">
                <a:solidFill>
                  <a:schemeClr val="tx1"/>
                </a:solidFill>
                <a:latin typeface="+mn-lt"/>
              </a:defRPr>
            </a:lvl4pPr>
            <a:lvl5pPr marL="2055813" indent="-227013" algn="l" rtl="0" eaLnBrk="1" fontAlgn="base" hangingPunct="1">
              <a:spcBef>
                <a:spcPct val="20000"/>
              </a:spcBef>
              <a:spcAft>
                <a:spcPct val="0"/>
              </a:spcAft>
              <a:buChar char="»"/>
              <a:defRPr sz="2200">
                <a:solidFill>
                  <a:schemeClr val="tx1"/>
                </a:solidFill>
                <a:latin typeface="+mn-lt"/>
              </a:defRPr>
            </a:lvl5pPr>
            <a:lvl6pPr marL="2513013" indent="-227013" algn="l" rtl="0" eaLnBrk="1" fontAlgn="base" hangingPunct="1">
              <a:spcBef>
                <a:spcPct val="20000"/>
              </a:spcBef>
              <a:spcAft>
                <a:spcPct val="0"/>
              </a:spcAft>
              <a:buChar char="»"/>
              <a:defRPr sz="2200">
                <a:solidFill>
                  <a:schemeClr val="tx1"/>
                </a:solidFill>
                <a:latin typeface="+mn-lt"/>
              </a:defRPr>
            </a:lvl6pPr>
            <a:lvl7pPr marL="2970213" indent="-227013" algn="l" rtl="0" eaLnBrk="1" fontAlgn="base" hangingPunct="1">
              <a:spcBef>
                <a:spcPct val="20000"/>
              </a:spcBef>
              <a:spcAft>
                <a:spcPct val="0"/>
              </a:spcAft>
              <a:buChar char="»"/>
              <a:defRPr sz="2200">
                <a:solidFill>
                  <a:schemeClr val="tx1"/>
                </a:solidFill>
                <a:latin typeface="+mn-lt"/>
              </a:defRPr>
            </a:lvl7pPr>
            <a:lvl8pPr marL="3427413" indent="-227013" algn="l" rtl="0" eaLnBrk="1" fontAlgn="base" hangingPunct="1">
              <a:spcBef>
                <a:spcPct val="20000"/>
              </a:spcBef>
              <a:spcAft>
                <a:spcPct val="0"/>
              </a:spcAft>
              <a:buChar char="»"/>
              <a:defRPr sz="2200">
                <a:solidFill>
                  <a:schemeClr val="tx1"/>
                </a:solidFill>
                <a:latin typeface="+mn-lt"/>
              </a:defRPr>
            </a:lvl8pPr>
            <a:lvl9pPr marL="3884613" indent="-227013" algn="l" rtl="0" eaLnBrk="1" fontAlgn="base" hangingPunct="1">
              <a:spcBef>
                <a:spcPct val="20000"/>
              </a:spcBef>
              <a:spcAft>
                <a:spcPct val="0"/>
              </a:spcAft>
              <a:buChar char="»"/>
              <a:defRPr sz="2200">
                <a:solidFill>
                  <a:schemeClr val="tx1"/>
                </a:solidFill>
                <a:latin typeface="+mn-lt"/>
              </a:defRPr>
            </a:lvl9pPr>
          </a:lstStyle>
          <a:p>
            <a:pPr marL="0" indent="0">
              <a:buNone/>
            </a:pPr>
            <a:r>
              <a:rPr lang="en-GB" sz="4400" b="1" dirty="0" smtClean="0">
                <a:solidFill>
                  <a:schemeClr val="accent5">
                    <a:lumMod val="25000"/>
                  </a:schemeClr>
                </a:solidFill>
                <a:latin typeface="+mj-lt"/>
              </a:rPr>
              <a:t>Payment Of Salary </a:t>
            </a:r>
            <a:endParaRPr lang="en-GB" sz="4400" dirty="0" smtClean="0">
              <a:solidFill>
                <a:schemeClr val="accent5">
                  <a:lumMod val="25000"/>
                </a:schemeClr>
              </a:solidFill>
              <a:latin typeface="+mj-lt"/>
            </a:endParaRPr>
          </a:p>
          <a:p>
            <a:pPr marL="0" indent="0" algn="just">
              <a:buNone/>
            </a:pPr>
            <a:r>
              <a:rPr lang="en-GB" sz="4400" dirty="0" smtClean="0">
                <a:solidFill>
                  <a:schemeClr val="accent5">
                    <a:lumMod val="25000"/>
                  </a:schemeClr>
                </a:solidFill>
                <a:latin typeface="+mj-lt"/>
              </a:rPr>
              <a:t>We </a:t>
            </a:r>
            <a:r>
              <a:rPr lang="en-GB" sz="4400" dirty="0">
                <a:solidFill>
                  <a:schemeClr val="accent5">
                    <a:lumMod val="25000"/>
                  </a:schemeClr>
                </a:solidFill>
                <a:latin typeface="+mj-lt"/>
              </a:rPr>
              <a:t>pay </a:t>
            </a:r>
            <a:r>
              <a:rPr lang="en-GB" sz="4400" dirty="0" smtClean="0">
                <a:solidFill>
                  <a:schemeClr val="accent5">
                    <a:lumMod val="25000"/>
                  </a:schemeClr>
                </a:solidFill>
                <a:latin typeface="+mj-lt"/>
              </a:rPr>
              <a:t>employees </a:t>
            </a:r>
            <a:r>
              <a:rPr lang="en-GB" sz="4400" dirty="0">
                <a:solidFill>
                  <a:schemeClr val="accent5">
                    <a:lumMod val="25000"/>
                  </a:schemeClr>
                </a:solidFill>
                <a:latin typeface="+mj-lt"/>
              </a:rPr>
              <a:t>on the 28th of each month. </a:t>
            </a:r>
            <a:r>
              <a:rPr lang="en-GB" sz="4400" dirty="0" smtClean="0">
                <a:solidFill>
                  <a:schemeClr val="accent5">
                    <a:lumMod val="25000"/>
                  </a:schemeClr>
                </a:solidFill>
                <a:latin typeface="+mj-lt"/>
              </a:rPr>
              <a:t>If the 28</a:t>
            </a:r>
            <a:r>
              <a:rPr lang="en-GB" sz="4400" baseline="30000" dirty="0" smtClean="0">
                <a:solidFill>
                  <a:schemeClr val="accent5">
                    <a:lumMod val="25000"/>
                  </a:schemeClr>
                </a:solidFill>
                <a:latin typeface="+mj-lt"/>
              </a:rPr>
              <a:t>th</a:t>
            </a:r>
            <a:r>
              <a:rPr lang="en-GB" sz="4400" dirty="0" smtClean="0">
                <a:solidFill>
                  <a:schemeClr val="accent5">
                    <a:lumMod val="25000"/>
                  </a:schemeClr>
                </a:solidFill>
                <a:latin typeface="+mj-lt"/>
              </a:rPr>
              <a:t> of the month is </a:t>
            </a:r>
            <a:r>
              <a:rPr lang="en-GB" sz="4400" dirty="0">
                <a:solidFill>
                  <a:schemeClr val="accent5">
                    <a:lumMod val="25000"/>
                  </a:schemeClr>
                </a:solidFill>
                <a:latin typeface="+mj-lt"/>
              </a:rPr>
              <a:t>a weekend day or a public </a:t>
            </a:r>
            <a:r>
              <a:rPr lang="en-GB" sz="4400" dirty="0" smtClean="0">
                <a:solidFill>
                  <a:schemeClr val="accent5">
                    <a:lumMod val="25000"/>
                  </a:schemeClr>
                </a:solidFill>
                <a:latin typeface="+mj-lt"/>
              </a:rPr>
              <a:t>holiday, </a:t>
            </a:r>
            <a:r>
              <a:rPr lang="en-GB" sz="4400" dirty="0">
                <a:solidFill>
                  <a:schemeClr val="accent5">
                    <a:lumMod val="25000"/>
                  </a:schemeClr>
                </a:solidFill>
                <a:latin typeface="+mj-lt"/>
              </a:rPr>
              <a:t>we pay </a:t>
            </a:r>
            <a:r>
              <a:rPr lang="en-GB" sz="4400" dirty="0" smtClean="0">
                <a:solidFill>
                  <a:schemeClr val="accent5">
                    <a:lumMod val="25000"/>
                  </a:schemeClr>
                </a:solidFill>
                <a:latin typeface="+mj-lt"/>
              </a:rPr>
              <a:t>employees </a:t>
            </a:r>
            <a:r>
              <a:rPr lang="en-GB" sz="4400" dirty="0">
                <a:solidFill>
                  <a:schemeClr val="accent5">
                    <a:lumMod val="25000"/>
                  </a:schemeClr>
                </a:solidFill>
                <a:latin typeface="+mj-lt"/>
              </a:rPr>
              <a:t>on the working day before e.g. </a:t>
            </a:r>
            <a:r>
              <a:rPr lang="en-GB" sz="4400" dirty="0" smtClean="0">
                <a:solidFill>
                  <a:schemeClr val="accent5">
                    <a:lumMod val="25000"/>
                  </a:schemeClr>
                </a:solidFill>
                <a:latin typeface="+mj-lt"/>
              </a:rPr>
              <a:t>Friday</a:t>
            </a:r>
            <a:r>
              <a:rPr lang="en-GB" sz="4400" dirty="0">
                <a:solidFill>
                  <a:schemeClr val="accent5">
                    <a:lumMod val="25000"/>
                  </a:schemeClr>
                </a:solidFill>
                <a:latin typeface="+mj-lt"/>
              </a:rPr>
              <a:t>. We will pay you earlier in December and January. </a:t>
            </a:r>
            <a:endParaRPr lang="en-GB" sz="4400" dirty="0" smtClean="0">
              <a:solidFill>
                <a:schemeClr val="accent5">
                  <a:lumMod val="25000"/>
                </a:schemeClr>
              </a:solidFill>
              <a:latin typeface="+mj-lt"/>
            </a:endParaRPr>
          </a:p>
          <a:p>
            <a:pPr marL="0" indent="0" algn="just">
              <a:buNone/>
            </a:pPr>
            <a:endParaRPr lang="en-GB" sz="4400" dirty="0">
              <a:solidFill>
                <a:schemeClr val="accent5">
                  <a:lumMod val="25000"/>
                </a:schemeClr>
              </a:solidFill>
              <a:latin typeface="+mj-lt"/>
            </a:endParaRPr>
          </a:p>
          <a:p>
            <a:pPr marL="0" indent="0">
              <a:buNone/>
            </a:pPr>
            <a:r>
              <a:rPr lang="en-GB" sz="4400" b="1" dirty="0" smtClean="0">
                <a:solidFill>
                  <a:schemeClr val="accent5">
                    <a:lumMod val="25000"/>
                  </a:schemeClr>
                </a:solidFill>
              </a:rPr>
              <a:t>Sick Pay </a:t>
            </a:r>
            <a:endParaRPr lang="en-GB" sz="4400" dirty="0" smtClean="0">
              <a:solidFill>
                <a:schemeClr val="accent5">
                  <a:lumMod val="25000"/>
                </a:schemeClr>
              </a:solidFill>
            </a:endParaRPr>
          </a:p>
          <a:p>
            <a:pPr marL="0" indent="0">
              <a:buNone/>
            </a:pPr>
            <a:r>
              <a:rPr lang="en-GB" sz="4400" dirty="0" smtClean="0"/>
              <a:t>Entitlements </a:t>
            </a:r>
            <a:r>
              <a:rPr lang="en-GB" sz="4400" dirty="0"/>
              <a:t>are outlined in paragraphs 225 – 244 of the ‘Terms and Conditions of Service</a:t>
            </a:r>
            <a:r>
              <a:rPr lang="en-GB" sz="4400" dirty="0" smtClean="0"/>
              <a:t>’</a:t>
            </a:r>
          </a:p>
          <a:p>
            <a:pPr marL="0" indent="0" algn="just">
              <a:buNone/>
            </a:pPr>
            <a:endParaRPr lang="en-GB" sz="4400" dirty="0">
              <a:solidFill>
                <a:schemeClr val="accent5">
                  <a:lumMod val="25000"/>
                </a:schemeClr>
              </a:solidFill>
              <a:latin typeface="+mj-lt"/>
            </a:endParaRPr>
          </a:p>
          <a:p>
            <a:pPr marL="0" indent="0" algn="just">
              <a:buNone/>
            </a:pPr>
            <a:r>
              <a:rPr lang="en-GB" sz="4400" b="1" dirty="0" smtClean="0">
                <a:solidFill>
                  <a:schemeClr val="accent5">
                    <a:lumMod val="25000"/>
                  </a:schemeClr>
                </a:solidFill>
                <a:latin typeface="+mj-lt"/>
              </a:rPr>
              <a:t>Salary Sacrifice Schemes</a:t>
            </a:r>
          </a:p>
          <a:p>
            <a:pPr marL="0" indent="0" algn="just">
              <a:buNone/>
            </a:pPr>
            <a:r>
              <a:rPr lang="en-GB" sz="4400" dirty="0" smtClean="0">
                <a:solidFill>
                  <a:schemeClr val="accent5">
                    <a:lumMod val="25000"/>
                  </a:schemeClr>
                </a:solidFill>
                <a:latin typeface="+mj-lt"/>
              </a:rPr>
              <a:t>We </a:t>
            </a:r>
            <a:r>
              <a:rPr lang="en-GB" sz="4400" dirty="0">
                <a:solidFill>
                  <a:schemeClr val="accent5">
                    <a:lumMod val="25000"/>
                  </a:schemeClr>
                </a:solidFill>
                <a:latin typeface="+mj-lt"/>
              </a:rPr>
              <a:t>run a number of salary sacrifice schemes </a:t>
            </a:r>
            <a:r>
              <a:rPr lang="en-GB" sz="4400" dirty="0">
                <a:latin typeface="+mj-lt"/>
              </a:rPr>
              <a:t>and all windows of </a:t>
            </a:r>
            <a:r>
              <a:rPr lang="en-GB" sz="4400" dirty="0" smtClean="0">
                <a:latin typeface="+mj-lt"/>
              </a:rPr>
              <a:t>opportunity </a:t>
            </a:r>
            <a:r>
              <a:rPr lang="en-GB" sz="4400" dirty="0">
                <a:latin typeface="+mj-lt"/>
              </a:rPr>
              <a:t>and brochures will be </a:t>
            </a:r>
            <a:r>
              <a:rPr lang="en-GB" sz="4400" dirty="0" smtClean="0">
                <a:latin typeface="+mj-lt"/>
              </a:rPr>
              <a:t> published on HR Direct.</a:t>
            </a:r>
          </a:p>
          <a:p>
            <a:pPr marL="0" indent="0" algn="just">
              <a:buNone/>
            </a:pPr>
            <a:endParaRPr lang="en-GB" sz="4400" dirty="0">
              <a:solidFill>
                <a:schemeClr val="accent5">
                  <a:lumMod val="25000"/>
                </a:schemeClr>
              </a:solidFill>
              <a:latin typeface="+mj-lt"/>
            </a:endParaRPr>
          </a:p>
          <a:p>
            <a:pPr marL="0" indent="0" algn="just">
              <a:buNone/>
            </a:pPr>
            <a:r>
              <a:rPr lang="en-GB" sz="4400" dirty="0" smtClean="0">
                <a:solidFill>
                  <a:schemeClr val="accent5">
                    <a:lumMod val="25000"/>
                  </a:schemeClr>
                </a:solidFill>
                <a:latin typeface="+mj-lt"/>
              </a:rPr>
              <a:t>Our schemes have included:</a:t>
            </a:r>
          </a:p>
          <a:p>
            <a:pPr algn="just">
              <a:buFont typeface="Wingdings" pitchFamily="2" charset="2"/>
              <a:buChar char="Ø"/>
            </a:pPr>
            <a:r>
              <a:rPr lang="en-GB" sz="4400" dirty="0" smtClean="0">
                <a:solidFill>
                  <a:schemeClr val="accent5">
                    <a:lumMod val="25000"/>
                  </a:schemeClr>
                </a:solidFill>
                <a:latin typeface="+mj-lt"/>
              </a:rPr>
              <a:t>Computer </a:t>
            </a:r>
            <a:r>
              <a:rPr lang="en-GB" sz="4400" dirty="0">
                <a:solidFill>
                  <a:schemeClr val="accent5">
                    <a:lumMod val="25000"/>
                  </a:schemeClr>
                </a:solidFill>
                <a:latin typeface="+mj-lt"/>
              </a:rPr>
              <a:t>Salary Sacrifice </a:t>
            </a:r>
            <a:endParaRPr lang="en-GB" sz="4400" dirty="0" smtClean="0">
              <a:solidFill>
                <a:schemeClr val="accent5">
                  <a:lumMod val="25000"/>
                </a:schemeClr>
              </a:solidFill>
              <a:latin typeface="+mj-lt"/>
            </a:endParaRPr>
          </a:p>
          <a:p>
            <a:pPr>
              <a:buFont typeface="Wingdings" pitchFamily="2" charset="2"/>
              <a:buChar char="Ø"/>
            </a:pPr>
            <a:r>
              <a:rPr lang="en-GB" sz="4400" dirty="0" smtClean="0">
                <a:solidFill>
                  <a:schemeClr val="accent5">
                    <a:lumMod val="25000"/>
                  </a:schemeClr>
                </a:solidFill>
                <a:latin typeface="+mj-lt"/>
              </a:rPr>
              <a:t>Bikes </a:t>
            </a:r>
            <a:r>
              <a:rPr lang="en-GB" sz="4400" dirty="0">
                <a:solidFill>
                  <a:schemeClr val="accent5">
                    <a:lumMod val="25000"/>
                  </a:schemeClr>
                </a:solidFill>
                <a:latin typeface="+mj-lt"/>
              </a:rPr>
              <a:t>for NHS</a:t>
            </a:r>
            <a:r>
              <a:rPr lang="en-GB" sz="4400" u="sng" dirty="0">
                <a:solidFill>
                  <a:schemeClr val="accent5">
                    <a:lumMod val="25000"/>
                  </a:schemeClr>
                </a:solidFill>
                <a:latin typeface="+mj-lt"/>
              </a:rPr>
              <a:t/>
            </a:r>
            <a:br>
              <a:rPr lang="en-GB" sz="4400" u="sng" dirty="0">
                <a:solidFill>
                  <a:schemeClr val="accent5">
                    <a:lumMod val="25000"/>
                  </a:schemeClr>
                </a:solidFill>
                <a:latin typeface="+mj-lt"/>
              </a:rPr>
            </a:br>
            <a:r>
              <a:rPr lang="en-GB" sz="4400" dirty="0">
                <a:solidFill>
                  <a:schemeClr val="accent5">
                    <a:lumMod val="25000"/>
                  </a:schemeClr>
                </a:solidFill>
                <a:latin typeface="+mj-lt"/>
              </a:rPr>
              <a:t/>
            </a:r>
            <a:br>
              <a:rPr lang="en-GB" sz="4400" dirty="0">
                <a:solidFill>
                  <a:schemeClr val="accent5">
                    <a:lumMod val="25000"/>
                  </a:schemeClr>
                </a:solidFill>
                <a:latin typeface="+mj-lt"/>
              </a:rPr>
            </a:br>
            <a:r>
              <a:rPr lang="en-GB" sz="4400" dirty="0">
                <a:solidFill>
                  <a:schemeClr val="accent5">
                    <a:lumMod val="25000"/>
                  </a:schemeClr>
                </a:solidFill>
                <a:latin typeface="+mj-lt"/>
              </a:rPr>
              <a:t> </a:t>
            </a:r>
          </a:p>
          <a:p>
            <a:pPr marL="0" indent="0">
              <a:buNone/>
            </a:pPr>
            <a:r>
              <a:rPr lang="en-GB" sz="4400" b="1" dirty="0" smtClean="0">
                <a:solidFill>
                  <a:schemeClr val="accent5">
                    <a:lumMod val="25000"/>
                  </a:schemeClr>
                </a:solidFill>
                <a:latin typeface="+mj-lt"/>
              </a:rPr>
              <a:t>Childcare Vouchers</a:t>
            </a:r>
            <a:r>
              <a:rPr lang="en-GB" sz="4400" dirty="0">
                <a:solidFill>
                  <a:schemeClr val="accent5">
                    <a:lumMod val="25000"/>
                  </a:schemeClr>
                </a:solidFill>
                <a:latin typeface="+mj-lt"/>
              </a:rPr>
              <a:t/>
            </a:r>
            <a:br>
              <a:rPr lang="en-GB" sz="4400" dirty="0">
                <a:solidFill>
                  <a:schemeClr val="accent5">
                    <a:lumMod val="25000"/>
                  </a:schemeClr>
                </a:solidFill>
                <a:latin typeface="+mj-lt"/>
              </a:rPr>
            </a:br>
            <a:r>
              <a:rPr lang="en-GB" sz="4400" dirty="0">
                <a:solidFill>
                  <a:schemeClr val="accent5">
                    <a:lumMod val="25000"/>
                  </a:schemeClr>
                </a:solidFill>
                <a:latin typeface="+mj-lt"/>
              </a:rPr>
              <a:t>Our childcare voucher scheme is ran through </a:t>
            </a:r>
            <a:r>
              <a:rPr lang="en-GB" sz="4400" dirty="0" smtClean="0">
                <a:solidFill>
                  <a:schemeClr val="accent5">
                    <a:lumMod val="25000"/>
                  </a:schemeClr>
                </a:solidFill>
                <a:latin typeface="+mj-lt"/>
              </a:rPr>
              <a:t>Fideliti. </a:t>
            </a:r>
          </a:p>
          <a:p>
            <a:pPr marL="0" indent="0">
              <a:buNone/>
            </a:pPr>
            <a:endParaRPr lang="en-GB" sz="4400" dirty="0" smtClean="0">
              <a:solidFill>
                <a:schemeClr val="accent5">
                  <a:lumMod val="25000"/>
                </a:schemeClr>
              </a:solidFill>
              <a:latin typeface="+mj-lt"/>
            </a:endParaRPr>
          </a:p>
          <a:p>
            <a:pPr marL="0" indent="0">
              <a:buNone/>
            </a:pPr>
            <a:r>
              <a:rPr lang="en-GB" sz="4400" dirty="0">
                <a:solidFill>
                  <a:schemeClr val="accent5">
                    <a:lumMod val="25000"/>
                  </a:schemeClr>
                </a:solidFill>
              </a:rPr>
              <a:t>If you have any queries about the scheme please  call 0800 288 8727 or </a:t>
            </a:r>
            <a:r>
              <a:rPr lang="en-GB" sz="4400" dirty="0" smtClean="0">
                <a:solidFill>
                  <a:schemeClr val="accent5">
                    <a:lumMod val="25000"/>
                  </a:schemeClr>
                </a:solidFill>
              </a:rPr>
              <a:t>find further information on their website: </a:t>
            </a:r>
            <a:r>
              <a:rPr lang="en-GB" sz="4400" dirty="0" smtClean="0">
                <a:solidFill>
                  <a:schemeClr val="accent5">
                    <a:lumMod val="25000"/>
                  </a:schemeClr>
                </a:solidFill>
                <a:hlinkClick r:id="rId5"/>
              </a:rPr>
              <a:t>www.fideliti.co.uk</a:t>
            </a:r>
            <a:r>
              <a:rPr lang="en-GB" sz="4400" dirty="0">
                <a:solidFill>
                  <a:schemeClr val="accent5">
                    <a:lumMod val="25000"/>
                  </a:schemeClr>
                </a:solidFill>
              </a:rPr>
              <a:t>     </a:t>
            </a:r>
          </a:p>
          <a:p>
            <a:pPr marL="0" indent="0">
              <a:buNone/>
            </a:pPr>
            <a:endParaRPr lang="en-GB" sz="4400" dirty="0" smtClean="0">
              <a:solidFill>
                <a:schemeClr val="accent5">
                  <a:lumMod val="25000"/>
                </a:schemeClr>
              </a:solidFill>
              <a:latin typeface="+mj-lt"/>
            </a:endParaRPr>
          </a:p>
          <a:p>
            <a:pPr marL="0" indent="0">
              <a:buNone/>
            </a:pPr>
            <a:r>
              <a:rPr lang="en-GB" sz="4400" dirty="0" smtClean="0">
                <a:solidFill>
                  <a:schemeClr val="accent5">
                    <a:lumMod val="25000"/>
                  </a:schemeClr>
                </a:solidFill>
                <a:latin typeface="+mj-lt"/>
              </a:rPr>
              <a:t>If </a:t>
            </a:r>
            <a:r>
              <a:rPr lang="en-GB" sz="4400" dirty="0">
                <a:solidFill>
                  <a:schemeClr val="accent5">
                    <a:lumMod val="25000"/>
                  </a:schemeClr>
                </a:solidFill>
                <a:latin typeface="+mj-lt"/>
              </a:rPr>
              <a:t>you have any queries regarding your </a:t>
            </a:r>
            <a:r>
              <a:rPr lang="en-GB" sz="4400" dirty="0" smtClean="0">
                <a:solidFill>
                  <a:schemeClr val="accent5">
                    <a:lumMod val="25000"/>
                  </a:schemeClr>
                </a:solidFill>
                <a:latin typeface="+mj-lt"/>
              </a:rPr>
              <a:t>payments </a:t>
            </a:r>
            <a:r>
              <a:rPr lang="en-GB" sz="4400" dirty="0">
                <a:solidFill>
                  <a:schemeClr val="accent5">
                    <a:lumMod val="25000"/>
                  </a:schemeClr>
                </a:solidFill>
                <a:latin typeface="+mj-lt"/>
              </a:rPr>
              <a:t>please contact Pay &amp; Staff Services </a:t>
            </a:r>
            <a:r>
              <a:rPr lang="en-GB" sz="4400" dirty="0" smtClean="0">
                <a:solidFill>
                  <a:schemeClr val="accent5">
                    <a:lumMod val="25000"/>
                  </a:schemeClr>
                </a:solidFill>
                <a:latin typeface="+mj-lt"/>
              </a:rPr>
              <a:t> 0151 </a:t>
            </a:r>
            <a:r>
              <a:rPr lang="en-GB" sz="4400" dirty="0">
                <a:solidFill>
                  <a:schemeClr val="accent5">
                    <a:lumMod val="25000"/>
                  </a:schemeClr>
                </a:solidFill>
                <a:latin typeface="+mj-lt"/>
              </a:rPr>
              <a:t>478 7723.</a:t>
            </a:r>
            <a:br>
              <a:rPr lang="en-GB" sz="4400" dirty="0">
                <a:solidFill>
                  <a:schemeClr val="accent5">
                    <a:lumMod val="25000"/>
                  </a:schemeClr>
                </a:solidFill>
                <a:latin typeface="+mj-lt"/>
              </a:rPr>
            </a:br>
            <a:r>
              <a:rPr lang="en-GB" sz="4400" dirty="0">
                <a:solidFill>
                  <a:schemeClr val="accent5">
                    <a:lumMod val="25000"/>
                  </a:schemeClr>
                </a:solidFill>
                <a:latin typeface="+mj-lt"/>
              </a:rPr>
              <a:t/>
            </a:r>
            <a:br>
              <a:rPr lang="en-GB" sz="4400" dirty="0">
                <a:solidFill>
                  <a:schemeClr val="accent5">
                    <a:lumMod val="25000"/>
                  </a:schemeClr>
                </a:solidFill>
                <a:latin typeface="+mj-lt"/>
              </a:rPr>
            </a:br>
            <a:endParaRPr lang="en-GB" sz="4400" b="1" dirty="0" smtClean="0">
              <a:solidFill>
                <a:schemeClr val="accent5">
                  <a:lumMod val="25000"/>
                </a:schemeClr>
              </a:solidFill>
              <a:latin typeface="+mj-lt"/>
            </a:endParaRPr>
          </a:p>
          <a:p>
            <a:pPr marL="0" indent="0">
              <a:buNone/>
            </a:pPr>
            <a:endParaRPr lang="en-GB" sz="4400" dirty="0" smtClean="0">
              <a:solidFill>
                <a:schemeClr val="accent5">
                  <a:lumMod val="25000"/>
                </a:schemeClr>
              </a:solidFill>
              <a:latin typeface="+mj-lt"/>
            </a:endParaRPr>
          </a:p>
          <a:p>
            <a:pPr marL="0" indent="0">
              <a:buNone/>
            </a:pPr>
            <a:endParaRPr lang="en-GB" sz="4400" dirty="0">
              <a:solidFill>
                <a:schemeClr val="accent5">
                  <a:lumMod val="25000"/>
                </a:schemeClr>
              </a:solidFill>
              <a:latin typeface="+mj-lt"/>
            </a:endParaRPr>
          </a:p>
        </p:txBody>
      </p:sp>
      <p:sp>
        <p:nvSpPr>
          <p:cNvPr id="8" name="TextBox 7"/>
          <p:cNvSpPr txBox="1"/>
          <p:nvPr/>
        </p:nvSpPr>
        <p:spPr>
          <a:xfrm>
            <a:off x="1912568" y="8970561"/>
            <a:ext cx="10801200" cy="12821972"/>
          </a:xfrm>
          <a:prstGeom prst="rect">
            <a:avLst/>
          </a:prstGeom>
          <a:noFill/>
        </p:spPr>
        <p:txBody>
          <a:bodyPr wrap="square" rtlCol="0">
            <a:spAutoFit/>
          </a:bodyPr>
          <a:lstStyle/>
          <a:p>
            <a:pPr>
              <a:buNone/>
            </a:pPr>
            <a:r>
              <a:rPr lang="en-GB" sz="4400" dirty="0" smtClean="0">
                <a:solidFill>
                  <a:schemeClr val="accent5">
                    <a:lumMod val="25000"/>
                  </a:schemeClr>
                </a:solidFill>
                <a:latin typeface="+mn-lt"/>
              </a:rPr>
              <a:t>We </a:t>
            </a:r>
            <a:r>
              <a:rPr lang="en-GB" sz="4400" dirty="0">
                <a:solidFill>
                  <a:schemeClr val="accent5">
                    <a:lumMod val="25000"/>
                  </a:schemeClr>
                </a:solidFill>
                <a:latin typeface="+mn-lt"/>
              </a:rPr>
              <a:t>provide a comprehensive range of payroll, expenses and pensions administration related services in a professional and efficient way. </a:t>
            </a:r>
            <a:br>
              <a:rPr lang="en-GB" sz="4400" dirty="0">
                <a:solidFill>
                  <a:schemeClr val="accent5">
                    <a:lumMod val="25000"/>
                  </a:schemeClr>
                </a:solidFill>
                <a:latin typeface="+mn-lt"/>
              </a:rPr>
            </a:br>
            <a:r>
              <a:rPr lang="en-GB" sz="4400" dirty="0">
                <a:solidFill>
                  <a:schemeClr val="accent5">
                    <a:lumMod val="25000"/>
                  </a:schemeClr>
                </a:solidFill>
                <a:latin typeface="+mn-lt"/>
              </a:rPr>
              <a:t/>
            </a:r>
            <a:br>
              <a:rPr lang="en-GB" sz="4400" dirty="0">
                <a:solidFill>
                  <a:schemeClr val="accent5">
                    <a:lumMod val="25000"/>
                  </a:schemeClr>
                </a:solidFill>
                <a:latin typeface="+mn-lt"/>
              </a:rPr>
            </a:br>
            <a:r>
              <a:rPr lang="en-GB" sz="4400" dirty="0" smtClean="0">
                <a:solidFill>
                  <a:schemeClr val="accent5">
                    <a:lumMod val="25000"/>
                  </a:schemeClr>
                </a:solidFill>
                <a:latin typeface="+mn-lt"/>
              </a:rPr>
              <a:t>If </a:t>
            </a:r>
            <a:r>
              <a:rPr lang="en-GB" sz="4400" dirty="0">
                <a:solidFill>
                  <a:schemeClr val="accent5">
                    <a:lumMod val="25000"/>
                  </a:schemeClr>
                </a:solidFill>
                <a:latin typeface="+mn-lt"/>
              </a:rPr>
              <a:t>you have your ESR assignment number this will help us to answer your query more quickly. Assignment numbers can be found in the top left hand corner of your payslip from us. </a:t>
            </a:r>
            <a:endParaRPr lang="en-GB" sz="4400" dirty="0" smtClean="0">
              <a:solidFill>
                <a:schemeClr val="accent5">
                  <a:lumMod val="25000"/>
                </a:schemeClr>
              </a:solidFill>
              <a:latin typeface="+mn-lt"/>
            </a:endParaRPr>
          </a:p>
          <a:p>
            <a:pPr>
              <a:buNone/>
            </a:pPr>
            <a:endParaRPr lang="en-GB" sz="4400" dirty="0">
              <a:solidFill>
                <a:schemeClr val="accent5">
                  <a:lumMod val="25000"/>
                </a:schemeClr>
              </a:solidFill>
              <a:latin typeface="+mn-lt"/>
            </a:endParaRPr>
          </a:p>
          <a:p>
            <a:pPr>
              <a:buNone/>
            </a:pPr>
            <a:r>
              <a:rPr lang="en-GB" sz="4400" dirty="0" smtClean="0">
                <a:solidFill>
                  <a:schemeClr val="accent5">
                    <a:lumMod val="25000"/>
                  </a:schemeClr>
                </a:solidFill>
                <a:latin typeface="+mn-lt"/>
              </a:rPr>
              <a:t>Pay &amp;Staff Services, Whiston </a:t>
            </a:r>
            <a:r>
              <a:rPr lang="en-GB" sz="4400" dirty="0">
                <a:solidFill>
                  <a:schemeClr val="accent5">
                    <a:lumMod val="25000"/>
                  </a:schemeClr>
                </a:solidFill>
                <a:latin typeface="+mn-lt"/>
              </a:rPr>
              <a:t>Hospital, Lower Ground 1, Nightingale House,  Warrington Road, Prescot, Merseyside, L35 5DR. </a:t>
            </a:r>
            <a:br>
              <a:rPr lang="en-GB" sz="4400" dirty="0">
                <a:solidFill>
                  <a:schemeClr val="accent5">
                    <a:lumMod val="25000"/>
                  </a:schemeClr>
                </a:solidFill>
                <a:latin typeface="+mn-lt"/>
              </a:rPr>
            </a:br>
            <a:r>
              <a:rPr lang="en-GB" sz="4400" dirty="0">
                <a:solidFill>
                  <a:schemeClr val="accent5">
                    <a:lumMod val="25000"/>
                  </a:schemeClr>
                </a:solidFill>
                <a:latin typeface="+mn-lt"/>
              </a:rPr>
              <a:t/>
            </a:r>
            <a:br>
              <a:rPr lang="en-GB" sz="4400" dirty="0">
                <a:solidFill>
                  <a:schemeClr val="accent5">
                    <a:lumMod val="25000"/>
                  </a:schemeClr>
                </a:solidFill>
                <a:latin typeface="+mn-lt"/>
              </a:rPr>
            </a:br>
            <a:r>
              <a:rPr lang="en-GB" sz="4400" dirty="0">
                <a:solidFill>
                  <a:schemeClr val="accent5">
                    <a:lumMod val="25000"/>
                  </a:schemeClr>
                </a:solidFill>
                <a:latin typeface="+mn-lt"/>
              </a:rPr>
              <a:t>e</a:t>
            </a:r>
            <a:r>
              <a:rPr lang="en-GB" sz="4400" dirty="0" smtClean="0">
                <a:solidFill>
                  <a:schemeClr val="accent5">
                    <a:lumMod val="25000"/>
                  </a:schemeClr>
                </a:solidFill>
                <a:latin typeface="+mn-lt"/>
              </a:rPr>
              <a:t>mail: </a:t>
            </a:r>
            <a:r>
              <a:rPr lang="en-GB" sz="4400" dirty="0" smtClean="0">
                <a:solidFill>
                  <a:schemeClr val="accent5">
                    <a:lumMod val="25000"/>
                  </a:schemeClr>
                </a:solidFill>
                <a:latin typeface="+mn-lt"/>
                <a:hlinkClick r:id="rId3"/>
              </a:rPr>
              <a:t>leademployerpayroll@sthk.nhs.uk</a:t>
            </a:r>
            <a:endParaRPr lang="en-GB" sz="4400" dirty="0" smtClean="0">
              <a:solidFill>
                <a:schemeClr val="accent5">
                  <a:lumMod val="25000"/>
                </a:schemeClr>
              </a:solidFill>
              <a:latin typeface="+mn-lt"/>
            </a:endParaRPr>
          </a:p>
          <a:p>
            <a:pPr>
              <a:buNone/>
            </a:pPr>
            <a:endParaRPr lang="en-GB" sz="4400" dirty="0">
              <a:latin typeface="+mn-lt"/>
            </a:endParaRPr>
          </a:p>
          <a:p>
            <a:pPr>
              <a:buNone/>
            </a:pPr>
            <a:r>
              <a:rPr lang="en-GB" sz="4400" dirty="0" smtClean="0">
                <a:latin typeface="+mn-lt"/>
              </a:rPr>
              <a:t>Specific contact details are available on HR Direct</a:t>
            </a:r>
            <a:endParaRPr lang="en-GB" sz="4400" dirty="0">
              <a:latin typeface="+mn-lt"/>
            </a:endParaRPr>
          </a:p>
        </p:txBody>
      </p:sp>
      <p:pic>
        <p:nvPicPr>
          <p:cNvPr id="2050" name="Picture 2"/>
          <p:cNvPicPr>
            <a:picLocks noChangeAspect="1" noChangeArrowheads="1"/>
          </p:cNvPicPr>
          <p:nvPr/>
        </p:nvPicPr>
        <p:blipFill rotWithShape="1">
          <a:blip r:embed="rId6">
            <a:extLst>
              <a:ext uri="{28A0092B-C50C-407E-A947-70E740481C1C}">
                <a14:useLocalDpi xmlns:a14="http://schemas.microsoft.com/office/drawing/2010/main" val="0"/>
              </a:ext>
            </a:extLst>
          </a:blip>
          <a:srcRect l="10008" t="12911" r="70722" b="74178"/>
          <a:stretch/>
        </p:blipFill>
        <p:spPr bwMode="auto">
          <a:xfrm>
            <a:off x="6615571" y="2302224"/>
            <a:ext cx="6098197" cy="3268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55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2448" y="2214899"/>
            <a:ext cx="5191209" cy="3443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9" name="Group 8"/>
          <p:cNvGrpSpPr>
            <a:grpSpLocks/>
          </p:cNvGrpSpPr>
          <p:nvPr/>
        </p:nvGrpSpPr>
        <p:grpSpPr bwMode="auto">
          <a:xfrm>
            <a:off x="37051963" y="1616305"/>
            <a:ext cx="13753528" cy="3399192"/>
            <a:chOff x="1533" y="579"/>
            <a:chExt cx="8821" cy="1113"/>
          </a:xfrm>
        </p:grpSpPr>
        <p:pic>
          <p:nvPicPr>
            <p:cNvPr id="10" name="Picture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33" y="579"/>
              <a:ext cx="8821" cy="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2"/>
            <p:cNvSpPr txBox="1">
              <a:spLocks noChangeArrowheads="1"/>
            </p:cNvSpPr>
            <p:nvPr/>
          </p:nvSpPr>
          <p:spPr bwMode="auto">
            <a:xfrm>
              <a:off x="1629" y="1395"/>
              <a:ext cx="5332" cy="29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4400" b="1" i="0" u="none" strike="noStrike" cap="none" normalizeH="0" baseline="0" dirty="0" smtClean="0">
                  <a:ln>
                    <a:noFill/>
                  </a:ln>
                  <a:solidFill>
                    <a:srgbClr val="548DD4"/>
                  </a:solidFill>
                  <a:effectLst/>
                  <a:latin typeface="Arial" pitchFamily="34" charset="0"/>
                  <a:cs typeface="Arial" pitchFamily="34" charset="0"/>
                </a:rPr>
                <a:t>Lead Employer HENW (Mersey)</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793975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3969" y="1870176"/>
            <a:ext cx="23906656" cy="4248472"/>
          </a:xfrm>
        </p:spPr>
        <p:txBody>
          <a:bodyPr>
            <a:scene3d>
              <a:camera prst="orthographicFront"/>
              <a:lightRig rig="threePt" dir="t"/>
            </a:scene3d>
            <a:sp3d extrusionH="57150">
              <a:bevelT w="38100" h="38100"/>
            </a:sp3d>
          </a:bodyPr>
          <a:lstStyle/>
          <a:p>
            <a:pPr marL="0" indent="0"/>
            <a:r>
              <a:rPr lang="en-GB" sz="18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Health Work &amp; Wellbeing</a:t>
            </a:r>
            <a:endParaRPr lang="en-GB" sz="18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Text Placeholder 2"/>
          <p:cNvSpPr>
            <a:spLocks noGrp="1"/>
          </p:cNvSpPr>
          <p:nvPr>
            <p:ph type="body" sz="half" idx="1"/>
          </p:nvPr>
        </p:nvSpPr>
        <p:spPr>
          <a:xfrm>
            <a:off x="1768552" y="8134872"/>
            <a:ext cx="10225138" cy="24321442"/>
          </a:xfrm>
        </p:spPr>
        <p:txBody>
          <a:bodyPr/>
          <a:lstStyle/>
          <a:p>
            <a:endParaRPr lang="en-GB" dirty="0">
              <a:solidFill>
                <a:schemeClr val="accent5">
                  <a:lumMod val="25000"/>
                </a:schemeClr>
              </a:solidFill>
              <a:latin typeface="+mj-lt"/>
            </a:endParaRPr>
          </a:p>
          <a:p>
            <a:pPr marL="0" indent="0" algn="just">
              <a:buNone/>
            </a:pPr>
            <a:r>
              <a:rPr lang="en-GB" b="1" dirty="0">
                <a:solidFill>
                  <a:schemeClr val="accent5">
                    <a:lumMod val="25000"/>
                  </a:schemeClr>
                </a:solidFill>
                <a:latin typeface="+mj-lt"/>
              </a:rPr>
              <a:t/>
            </a:r>
            <a:br>
              <a:rPr lang="en-GB" b="1" dirty="0">
                <a:solidFill>
                  <a:schemeClr val="accent5">
                    <a:lumMod val="25000"/>
                  </a:schemeClr>
                </a:solidFill>
                <a:latin typeface="+mj-lt"/>
              </a:rPr>
            </a:br>
            <a:r>
              <a:rPr lang="en-GB" sz="5400" dirty="0">
                <a:solidFill>
                  <a:schemeClr val="accent5">
                    <a:lumMod val="25000"/>
                  </a:schemeClr>
                </a:solidFill>
                <a:latin typeface="+mj-lt"/>
              </a:rPr>
              <a:t>The Health, Work &amp; Wellbeing Centre is part of the St Helens &amp; Knowsley </a:t>
            </a:r>
            <a:r>
              <a:rPr lang="en-GB" sz="5400" dirty="0" smtClean="0">
                <a:solidFill>
                  <a:schemeClr val="accent5">
                    <a:lumMod val="25000"/>
                  </a:schemeClr>
                </a:solidFill>
                <a:latin typeface="+mj-lt"/>
              </a:rPr>
              <a:t>Teaching Hospitals NHS </a:t>
            </a:r>
            <a:r>
              <a:rPr lang="en-GB" sz="5400" dirty="0">
                <a:solidFill>
                  <a:schemeClr val="accent5">
                    <a:lumMod val="25000"/>
                  </a:schemeClr>
                </a:solidFill>
                <a:latin typeface="+mj-lt"/>
              </a:rPr>
              <a:t>Trust based at Whiston Hospital. </a:t>
            </a:r>
            <a:r>
              <a:rPr lang="en-GB" sz="5400" dirty="0" smtClean="0">
                <a:solidFill>
                  <a:schemeClr val="accent5">
                    <a:lumMod val="25000"/>
                  </a:schemeClr>
                </a:solidFill>
                <a:latin typeface="+mj-lt"/>
              </a:rPr>
              <a:t>Offering a </a:t>
            </a:r>
            <a:r>
              <a:rPr lang="en-GB" sz="5400" dirty="0">
                <a:solidFill>
                  <a:schemeClr val="accent5">
                    <a:lumMod val="25000"/>
                  </a:schemeClr>
                </a:solidFill>
                <a:latin typeface="+mj-lt"/>
              </a:rPr>
              <a:t>range of services concerned with health and </a:t>
            </a:r>
            <a:r>
              <a:rPr lang="en-GB" sz="5400" dirty="0" smtClean="0">
                <a:solidFill>
                  <a:schemeClr val="accent5">
                    <a:lumMod val="25000"/>
                  </a:schemeClr>
                </a:solidFill>
                <a:latin typeface="+mj-lt"/>
              </a:rPr>
              <a:t>wellbeing</a:t>
            </a:r>
            <a:r>
              <a:rPr lang="en-GB" sz="5400" dirty="0">
                <a:solidFill>
                  <a:schemeClr val="accent5">
                    <a:lumMod val="25000"/>
                  </a:schemeClr>
                </a:solidFill>
                <a:latin typeface="+mj-lt"/>
              </a:rPr>
              <a:t>. </a:t>
            </a:r>
            <a:endParaRPr lang="en-GB" sz="5400" dirty="0" smtClean="0">
              <a:solidFill>
                <a:schemeClr val="accent5">
                  <a:lumMod val="25000"/>
                </a:schemeClr>
              </a:solidFill>
              <a:latin typeface="+mj-lt"/>
            </a:endParaRPr>
          </a:p>
          <a:p>
            <a:pPr marL="0" indent="0" algn="just">
              <a:buNone/>
            </a:pPr>
            <a:endParaRPr lang="en-GB" sz="5400" dirty="0">
              <a:solidFill>
                <a:schemeClr val="accent5">
                  <a:lumMod val="25000"/>
                </a:schemeClr>
              </a:solidFill>
              <a:latin typeface="+mj-lt"/>
            </a:endParaRPr>
          </a:p>
          <a:p>
            <a:pPr marL="0" indent="0">
              <a:buNone/>
            </a:pPr>
            <a:r>
              <a:rPr lang="en-GB" sz="5400" dirty="0" smtClean="0">
                <a:solidFill>
                  <a:schemeClr val="accent5">
                    <a:lumMod val="25000"/>
                  </a:schemeClr>
                </a:solidFill>
                <a:latin typeface="+mj-lt"/>
              </a:rPr>
              <a:t>The </a:t>
            </a:r>
            <a:r>
              <a:rPr lang="en-GB" sz="5400" dirty="0">
                <a:solidFill>
                  <a:schemeClr val="accent5">
                    <a:lumMod val="25000"/>
                  </a:schemeClr>
                </a:solidFill>
                <a:latin typeface="+mj-lt"/>
              </a:rPr>
              <a:t>t</a:t>
            </a:r>
            <a:r>
              <a:rPr lang="en-GB" sz="5400" dirty="0" smtClean="0">
                <a:solidFill>
                  <a:schemeClr val="accent5">
                    <a:lumMod val="25000"/>
                  </a:schemeClr>
                </a:solidFill>
                <a:latin typeface="+mj-lt"/>
              </a:rPr>
              <a:t>eam </a:t>
            </a:r>
            <a:r>
              <a:rPr lang="en-GB" sz="5400" dirty="0">
                <a:solidFill>
                  <a:schemeClr val="accent5">
                    <a:lumMod val="25000"/>
                  </a:schemeClr>
                </a:solidFill>
                <a:latin typeface="+mj-lt"/>
              </a:rPr>
              <a:t>is lead by the Wellbeing </a:t>
            </a:r>
            <a:r>
              <a:rPr lang="en-GB" sz="5400" dirty="0" smtClean="0">
                <a:solidFill>
                  <a:schemeClr val="accent5">
                    <a:lumMod val="25000"/>
                  </a:schemeClr>
                </a:solidFill>
                <a:latin typeface="+mj-lt"/>
              </a:rPr>
              <a:t>manager </a:t>
            </a:r>
            <a:r>
              <a:rPr lang="en-GB" sz="5400" dirty="0">
                <a:solidFill>
                  <a:schemeClr val="accent5">
                    <a:lumMod val="25000"/>
                  </a:schemeClr>
                </a:solidFill>
                <a:latin typeface="+mj-lt"/>
              </a:rPr>
              <a:t>and includes a Wellbeing Physician, Nurse </a:t>
            </a:r>
            <a:r>
              <a:rPr lang="en-GB" sz="5400" dirty="0" smtClean="0">
                <a:solidFill>
                  <a:schemeClr val="accent5">
                    <a:lumMod val="25000"/>
                  </a:schemeClr>
                </a:solidFill>
                <a:latin typeface="+mj-lt"/>
              </a:rPr>
              <a:t>specialists</a:t>
            </a:r>
            <a:r>
              <a:rPr lang="en-GB" sz="5400" dirty="0">
                <a:solidFill>
                  <a:schemeClr val="accent5">
                    <a:lumMod val="25000"/>
                  </a:schemeClr>
                </a:solidFill>
                <a:latin typeface="+mj-lt"/>
              </a:rPr>
              <a:t>, Physiotherapist, Chiropodist and Holistic </a:t>
            </a:r>
            <a:r>
              <a:rPr lang="en-GB" sz="5400" dirty="0" smtClean="0">
                <a:solidFill>
                  <a:schemeClr val="accent5">
                    <a:lumMod val="25000"/>
                  </a:schemeClr>
                </a:solidFill>
                <a:latin typeface="+mj-lt"/>
              </a:rPr>
              <a:t>therapist </a:t>
            </a:r>
            <a:r>
              <a:rPr lang="en-GB" sz="5400" dirty="0">
                <a:solidFill>
                  <a:schemeClr val="accent5">
                    <a:lumMod val="25000"/>
                  </a:schemeClr>
                </a:solidFill>
                <a:latin typeface="+mj-lt"/>
              </a:rPr>
              <a:t>who are all supported by a clerical team. </a:t>
            </a:r>
            <a:br>
              <a:rPr lang="en-GB" sz="5400" dirty="0">
                <a:solidFill>
                  <a:schemeClr val="accent5">
                    <a:lumMod val="25000"/>
                  </a:schemeClr>
                </a:solidFill>
                <a:latin typeface="+mj-lt"/>
              </a:rPr>
            </a:br>
            <a:r>
              <a:rPr lang="en-GB" dirty="0">
                <a:solidFill>
                  <a:schemeClr val="accent5">
                    <a:lumMod val="25000"/>
                  </a:schemeClr>
                </a:solidFill>
                <a:latin typeface="+mj-lt"/>
              </a:rPr>
              <a:t/>
            </a:r>
            <a:br>
              <a:rPr lang="en-GB" dirty="0">
                <a:solidFill>
                  <a:schemeClr val="accent5">
                    <a:lumMod val="25000"/>
                  </a:schemeClr>
                </a:solidFill>
                <a:latin typeface="+mj-lt"/>
              </a:rPr>
            </a:br>
            <a:endParaRPr lang="en-GB" dirty="0" smtClean="0">
              <a:solidFill>
                <a:schemeClr val="accent5">
                  <a:lumMod val="25000"/>
                </a:schemeClr>
              </a:solidFill>
              <a:latin typeface="+mj-lt"/>
            </a:endParaRPr>
          </a:p>
          <a:p>
            <a:pPr marL="0" indent="0">
              <a:buNone/>
            </a:pPr>
            <a:endParaRPr lang="en-GB" b="1" dirty="0">
              <a:solidFill>
                <a:schemeClr val="accent5">
                  <a:lumMod val="25000"/>
                </a:schemeClr>
              </a:solidFill>
              <a:latin typeface="+mj-lt"/>
            </a:endParaRPr>
          </a:p>
          <a:p>
            <a:pPr marL="0" indent="0">
              <a:buNone/>
            </a:pPr>
            <a:r>
              <a:rPr lang="en-GB" sz="5400" b="1" dirty="0" smtClean="0">
                <a:solidFill>
                  <a:schemeClr val="accent5">
                    <a:lumMod val="25000"/>
                  </a:schemeClr>
                </a:solidFill>
                <a:latin typeface="+mj-lt"/>
              </a:rPr>
              <a:t>Contact </a:t>
            </a:r>
            <a:r>
              <a:rPr lang="en-GB" sz="5400" b="1" dirty="0">
                <a:solidFill>
                  <a:schemeClr val="accent5">
                    <a:lumMod val="25000"/>
                  </a:schemeClr>
                </a:solidFill>
                <a:latin typeface="+mj-lt"/>
              </a:rPr>
              <a:t>Us</a:t>
            </a:r>
          </a:p>
          <a:p>
            <a:pPr marL="0" indent="0">
              <a:buNone/>
            </a:pPr>
            <a:r>
              <a:rPr lang="en-GB" sz="4400" dirty="0">
                <a:solidFill>
                  <a:schemeClr val="accent5">
                    <a:lumMod val="25000"/>
                  </a:schemeClr>
                </a:solidFill>
                <a:latin typeface="+mj-lt"/>
              </a:rPr>
              <a:t>Telephone Number </a:t>
            </a:r>
            <a:r>
              <a:rPr lang="en-GB" sz="4400" dirty="0" smtClean="0">
                <a:solidFill>
                  <a:schemeClr val="accent5">
                    <a:lumMod val="25000"/>
                  </a:schemeClr>
                </a:solidFill>
                <a:latin typeface="+mj-lt"/>
              </a:rPr>
              <a:t>: 0151 </a:t>
            </a:r>
            <a:r>
              <a:rPr lang="en-GB" sz="4400" dirty="0">
                <a:solidFill>
                  <a:schemeClr val="accent5">
                    <a:lumMod val="25000"/>
                  </a:schemeClr>
                </a:solidFill>
                <a:latin typeface="+mj-lt"/>
              </a:rPr>
              <a:t>430 1985</a:t>
            </a:r>
            <a:r>
              <a:rPr lang="en-GB" sz="5400" dirty="0">
                <a:solidFill>
                  <a:schemeClr val="accent5">
                    <a:lumMod val="25000"/>
                  </a:schemeClr>
                </a:solidFill>
                <a:latin typeface="+mj-lt"/>
              </a:rPr>
              <a:t/>
            </a:r>
            <a:br>
              <a:rPr lang="en-GB" sz="5400" dirty="0">
                <a:solidFill>
                  <a:schemeClr val="accent5">
                    <a:lumMod val="25000"/>
                  </a:schemeClr>
                </a:solidFill>
                <a:latin typeface="+mj-lt"/>
              </a:rPr>
            </a:br>
            <a:r>
              <a:rPr lang="en-GB" sz="4400" dirty="0">
                <a:solidFill>
                  <a:schemeClr val="accent5">
                    <a:lumMod val="25000"/>
                  </a:schemeClr>
                </a:solidFill>
                <a:latin typeface="+mj-lt"/>
              </a:rPr>
              <a:t>e</a:t>
            </a:r>
            <a:r>
              <a:rPr lang="en-GB" sz="4400" dirty="0" smtClean="0">
                <a:solidFill>
                  <a:schemeClr val="accent5">
                    <a:lumMod val="25000"/>
                  </a:schemeClr>
                </a:solidFill>
                <a:latin typeface="+mj-lt"/>
              </a:rPr>
              <a:t>-mail </a:t>
            </a:r>
            <a:r>
              <a:rPr lang="en-GB" sz="4400" dirty="0">
                <a:solidFill>
                  <a:schemeClr val="accent5">
                    <a:lumMod val="25000"/>
                  </a:schemeClr>
                </a:solidFill>
                <a:latin typeface="+mj-lt"/>
              </a:rPr>
              <a:t>a</a:t>
            </a:r>
            <a:r>
              <a:rPr lang="en-GB" sz="4400" dirty="0" smtClean="0">
                <a:solidFill>
                  <a:schemeClr val="accent5">
                    <a:lumMod val="25000"/>
                  </a:schemeClr>
                </a:solidFill>
                <a:latin typeface="+mj-lt"/>
              </a:rPr>
              <a:t>ddress </a:t>
            </a:r>
            <a:r>
              <a:rPr lang="en-GB" sz="4400" dirty="0" smtClean="0">
                <a:solidFill>
                  <a:schemeClr val="accent5">
                    <a:lumMod val="25000"/>
                  </a:schemeClr>
                </a:solidFill>
                <a:latin typeface="+mj-lt"/>
                <a:hlinkClick r:id="rId2"/>
              </a:rPr>
              <a:t>well.being@sthk.nhs.uk</a:t>
            </a:r>
            <a:endParaRPr lang="en-GB" sz="4400" dirty="0" smtClean="0">
              <a:solidFill>
                <a:schemeClr val="accent5">
                  <a:lumMod val="25000"/>
                </a:schemeClr>
              </a:solidFill>
              <a:latin typeface="+mj-lt"/>
            </a:endParaRPr>
          </a:p>
          <a:p>
            <a:pPr marL="0" indent="0">
              <a:buNone/>
            </a:pPr>
            <a:endParaRPr lang="en-GB" sz="4400" dirty="0">
              <a:solidFill>
                <a:schemeClr val="accent5">
                  <a:lumMod val="25000"/>
                </a:schemeClr>
              </a:solidFill>
              <a:latin typeface="+mj-lt"/>
            </a:endParaRPr>
          </a:p>
          <a:p>
            <a:pPr marL="0" indent="0">
              <a:buNone/>
            </a:pPr>
            <a:r>
              <a:rPr lang="en-GB" sz="5400" b="1" dirty="0">
                <a:solidFill>
                  <a:schemeClr val="accent5">
                    <a:lumMod val="25000"/>
                  </a:schemeClr>
                </a:solidFill>
                <a:latin typeface="+mj-lt"/>
              </a:rPr>
              <a:t>Opening Hours</a:t>
            </a:r>
            <a:endParaRPr lang="en-GB" sz="5400" dirty="0">
              <a:solidFill>
                <a:schemeClr val="accent5">
                  <a:lumMod val="25000"/>
                </a:schemeClr>
              </a:solidFill>
              <a:latin typeface="+mj-lt"/>
            </a:endParaRPr>
          </a:p>
          <a:p>
            <a:pPr marL="0" indent="0">
              <a:buNone/>
            </a:pPr>
            <a:r>
              <a:rPr lang="en-GB" sz="4400" dirty="0" smtClean="0">
                <a:solidFill>
                  <a:schemeClr val="accent5">
                    <a:lumMod val="25000"/>
                  </a:schemeClr>
                </a:solidFill>
                <a:latin typeface="+mj-lt"/>
              </a:rPr>
              <a:t>Monday  to Friday  from  8.30am – 4.30pm</a:t>
            </a:r>
            <a:endParaRPr lang="en-GB" sz="4400" dirty="0">
              <a:solidFill>
                <a:schemeClr val="accent5">
                  <a:lumMod val="25000"/>
                </a:schemeClr>
              </a:solidFill>
              <a:latin typeface="+mj-lt"/>
            </a:endParaRPr>
          </a:p>
          <a:p>
            <a:pPr marL="0" indent="0" algn="just">
              <a:buNone/>
            </a:pPr>
            <a:endParaRPr lang="en-GB" dirty="0">
              <a:solidFill>
                <a:schemeClr val="accent5">
                  <a:lumMod val="25000"/>
                </a:schemeClr>
              </a:solidFill>
              <a:latin typeface="+mj-lt"/>
            </a:endParaRPr>
          </a:p>
        </p:txBody>
      </p:sp>
      <p:sp>
        <p:nvSpPr>
          <p:cNvPr id="6" name="Text Placeholder 2"/>
          <p:cNvSpPr txBox="1">
            <a:spLocks/>
          </p:cNvSpPr>
          <p:nvPr/>
        </p:nvSpPr>
        <p:spPr bwMode="auto">
          <a:xfrm>
            <a:off x="39140704" y="8263100"/>
            <a:ext cx="10225138" cy="24321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2" tIns="45696" rIns="91392" bIns="45696" numCol="1" anchor="t" anchorCtr="0" compatLnSpc="1">
            <a:prstTxWarp prst="textNoShape">
              <a:avLst/>
            </a:prstTxWarp>
          </a:bodyPr>
          <a:lstStyle>
            <a:lvl1pPr marL="339725" indent="-339725" algn="l" rtl="0" eaLnBrk="1" fontAlgn="base" hangingPunct="1">
              <a:spcBef>
                <a:spcPct val="20000"/>
              </a:spcBef>
              <a:spcAft>
                <a:spcPct val="0"/>
              </a:spcAft>
              <a:buChar char="•"/>
              <a:defRPr sz="3300">
                <a:solidFill>
                  <a:schemeClr val="tx1"/>
                </a:solidFill>
                <a:latin typeface="+mn-lt"/>
                <a:ea typeface="+mn-ea"/>
                <a:cs typeface="+mn-cs"/>
              </a:defRPr>
            </a:lvl1pPr>
            <a:lvl2pPr marL="739775" indent="-287338" algn="l" rtl="0" eaLnBrk="1" fontAlgn="base" hangingPunct="1">
              <a:spcBef>
                <a:spcPct val="20000"/>
              </a:spcBef>
              <a:spcAft>
                <a:spcPct val="0"/>
              </a:spcAft>
              <a:buChar char="–"/>
              <a:defRPr sz="2700">
                <a:solidFill>
                  <a:schemeClr val="tx1"/>
                </a:solidFill>
                <a:latin typeface="+mn-lt"/>
              </a:defRPr>
            </a:lvl2pPr>
            <a:lvl3pPr marL="1141413" indent="-227013" algn="l" rtl="0" eaLnBrk="1" fontAlgn="base" hangingPunct="1">
              <a:spcBef>
                <a:spcPct val="20000"/>
              </a:spcBef>
              <a:spcAft>
                <a:spcPct val="0"/>
              </a:spcAft>
              <a:buChar char="•"/>
              <a:defRPr sz="2200">
                <a:solidFill>
                  <a:schemeClr val="tx1"/>
                </a:solidFill>
                <a:latin typeface="+mn-lt"/>
              </a:defRPr>
            </a:lvl3pPr>
            <a:lvl4pPr marL="1601788" indent="-234950" algn="l" rtl="0" eaLnBrk="1" fontAlgn="base" hangingPunct="1">
              <a:spcBef>
                <a:spcPct val="20000"/>
              </a:spcBef>
              <a:spcAft>
                <a:spcPct val="0"/>
              </a:spcAft>
              <a:buChar char="–"/>
              <a:defRPr sz="2200">
                <a:solidFill>
                  <a:schemeClr val="tx1"/>
                </a:solidFill>
                <a:latin typeface="+mn-lt"/>
              </a:defRPr>
            </a:lvl4pPr>
            <a:lvl5pPr marL="2055813" indent="-227013" algn="l" rtl="0" eaLnBrk="1" fontAlgn="base" hangingPunct="1">
              <a:spcBef>
                <a:spcPct val="20000"/>
              </a:spcBef>
              <a:spcAft>
                <a:spcPct val="0"/>
              </a:spcAft>
              <a:buChar char="»"/>
              <a:defRPr sz="2200">
                <a:solidFill>
                  <a:schemeClr val="tx1"/>
                </a:solidFill>
                <a:latin typeface="+mn-lt"/>
              </a:defRPr>
            </a:lvl5pPr>
            <a:lvl6pPr marL="2513013" indent="-227013" algn="l" rtl="0" eaLnBrk="1" fontAlgn="base" hangingPunct="1">
              <a:spcBef>
                <a:spcPct val="20000"/>
              </a:spcBef>
              <a:spcAft>
                <a:spcPct val="0"/>
              </a:spcAft>
              <a:buChar char="»"/>
              <a:defRPr sz="2200">
                <a:solidFill>
                  <a:schemeClr val="tx1"/>
                </a:solidFill>
                <a:latin typeface="+mn-lt"/>
              </a:defRPr>
            </a:lvl6pPr>
            <a:lvl7pPr marL="2970213" indent="-227013" algn="l" rtl="0" eaLnBrk="1" fontAlgn="base" hangingPunct="1">
              <a:spcBef>
                <a:spcPct val="20000"/>
              </a:spcBef>
              <a:spcAft>
                <a:spcPct val="0"/>
              </a:spcAft>
              <a:buChar char="»"/>
              <a:defRPr sz="2200">
                <a:solidFill>
                  <a:schemeClr val="tx1"/>
                </a:solidFill>
                <a:latin typeface="+mn-lt"/>
              </a:defRPr>
            </a:lvl7pPr>
            <a:lvl8pPr marL="3427413" indent="-227013" algn="l" rtl="0" eaLnBrk="1" fontAlgn="base" hangingPunct="1">
              <a:spcBef>
                <a:spcPct val="20000"/>
              </a:spcBef>
              <a:spcAft>
                <a:spcPct val="0"/>
              </a:spcAft>
              <a:buChar char="»"/>
              <a:defRPr sz="2200">
                <a:solidFill>
                  <a:schemeClr val="tx1"/>
                </a:solidFill>
                <a:latin typeface="+mn-lt"/>
              </a:defRPr>
            </a:lvl8pPr>
            <a:lvl9pPr marL="3884613" indent="-227013" algn="l" rtl="0" eaLnBrk="1" fontAlgn="base" hangingPunct="1">
              <a:spcBef>
                <a:spcPct val="20000"/>
              </a:spcBef>
              <a:spcAft>
                <a:spcPct val="0"/>
              </a:spcAft>
              <a:buChar char="»"/>
              <a:defRPr sz="2200">
                <a:solidFill>
                  <a:schemeClr val="tx1"/>
                </a:solidFill>
                <a:latin typeface="+mn-lt"/>
              </a:defRPr>
            </a:lvl9pPr>
          </a:lstStyle>
          <a:p>
            <a:pPr marL="0" indent="0">
              <a:buNone/>
            </a:pPr>
            <a:r>
              <a:rPr lang="en-GB" sz="5400" b="1" dirty="0" smtClean="0">
                <a:solidFill>
                  <a:schemeClr val="accent5">
                    <a:lumMod val="25000"/>
                  </a:schemeClr>
                </a:solidFill>
                <a:latin typeface="+mj-lt"/>
              </a:rPr>
              <a:t>24:7 Employee Assistance Programme</a:t>
            </a:r>
          </a:p>
          <a:p>
            <a:pPr marL="0" indent="0">
              <a:buNone/>
            </a:pPr>
            <a:endParaRPr lang="en-GB" sz="5400" b="1" dirty="0">
              <a:solidFill>
                <a:schemeClr val="accent5">
                  <a:lumMod val="25000"/>
                </a:schemeClr>
              </a:solidFill>
              <a:latin typeface="+mj-lt"/>
            </a:endParaRPr>
          </a:p>
          <a:p>
            <a:pPr marL="0" indent="0">
              <a:buNone/>
            </a:pPr>
            <a:r>
              <a:rPr lang="en-GB" sz="4400" dirty="0" smtClean="0">
                <a:solidFill>
                  <a:schemeClr val="accent5">
                    <a:lumMod val="25000"/>
                  </a:schemeClr>
                </a:solidFill>
                <a:latin typeface="+mj-lt"/>
              </a:rPr>
              <a:t>Increasing demands are being placed on many of us, </a:t>
            </a:r>
            <a:r>
              <a:rPr lang="en-GB" sz="4400" dirty="0">
                <a:solidFill>
                  <a:schemeClr val="accent5">
                    <a:lumMod val="25000"/>
                  </a:schemeClr>
                </a:solidFill>
                <a:latin typeface="+mj-lt"/>
              </a:rPr>
              <a:t>b</a:t>
            </a:r>
            <a:r>
              <a:rPr lang="en-GB" sz="4400" dirty="0" smtClean="0">
                <a:solidFill>
                  <a:schemeClr val="accent5">
                    <a:lumMod val="25000"/>
                  </a:schemeClr>
                </a:solidFill>
                <a:latin typeface="+mj-lt"/>
              </a:rPr>
              <a:t>oth at home and at work.</a:t>
            </a:r>
          </a:p>
          <a:p>
            <a:pPr marL="0" indent="0">
              <a:buNone/>
            </a:pPr>
            <a:endParaRPr lang="en-GB" sz="4400" dirty="0">
              <a:solidFill>
                <a:schemeClr val="accent5">
                  <a:lumMod val="25000"/>
                </a:schemeClr>
              </a:solidFill>
              <a:latin typeface="+mj-lt"/>
            </a:endParaRPr>
          </a:p>
          <a:p>
            <a:pPr marL="0" indent="0">
              <a:buNone/>
            </a:pPr>
            <a:r>
              <a:rPr lang="en-GB" sz="4400" dirty="0" smtClean="0">
                <a:solidFill>
                  <a:schemeClr val="accent5">
                    <a:lumMod val="25000"/>
                  </a:schemeClr>
                </a:solidFill>
                <a:latin typeface="+mj-lt"/>
              </a:rPr>
              <a:t>Stress, personal problems and work-related difficulties affect our ability to function effectively.</a:t>
            </a:r>
          </a:p>
          <a:p>
            <a:pPr marL="0" indent="0">
              <a:buNone/>
            </a:pPr>
            <a:endParaRPr lang="en-GB" sz="4400" dirty="0">
              <a:solidFill>
                <a:schemeClr val="accent5">
                  <a:lumMod val="25000"/>
                </a:schemeClr>
              </a:solidFill>
              <a:latin typeface="+mj-lt"/>
            </a:endParaRPr>
          </a:p>
          <a:p>
            <a:pPr marL="0" indent="0">
              <a:buNone/>
            </a:pPr>
            <a:r>
              <a:rPr lang="en-GB" sz="4400" dirty="0" smtClean="0">
                <a:solidFill>
                  <a:schemeClr val="accent5">
                    <a:lumMod val="25000"/>
                  </a:schemeClr>
                </a:solidFill>
                <a:latin typeface="+mj-lt"/>
              </a:rPr>
              <a:t>The Lead Employer Service has arranged for Oakdale </a:t>
            </a:r>
            <a:r>
              <a:rPr lang="en-GB" sz="4400" dirty="0">
                <a:solidFill>
                  <a:schemeClr val="accent5">
                    <a:lumMod val="25000"/>
                  </a:schemeClr>
                </a:solidFill>
                <a:latin typeface="+mj-lt"/>
              </a:rPr>
              <a:t>a specialist independent provider of employee wellbeing </a:t>
            </a:r>
            <a:r>
              <a:rPr lang="en-GB" sz="4400" dirty="0" smtClean="0">
                <a:solidFill>
                  <a:schemeClr val="accent5">
                    <a:lumMod val="25000"/>
                  </a:schemeClr>
                </a:solidFill>
                <a:latin typeface="+mj-lt"/>
              </a:rPr>
              <a:t>services to provide free confidential counselling and advice helpline to all employees.</a:t>
            </a:r>
          </a:p>
          <a:p>
            <a:pPr marL="0" indent="0">
              <a:buNone/>
            </a:pPr>
            <a:endParaRPr lang="en-GB" sz="4400" dirty="0">
              <a:solidFill>
                <a:schemeClr val="accent5">
                  <a:lumMod val="25000"/>
                </a:schemeClr>
              </a:solidFill>
              <a:latin typeface="+mj-lt"/>
            </a:endParaRPr>
          </a:p>
          <a:p>
            <a:pPr marL="0" indent="0">
              <a:buNone/>
            </a:pPr>
            <a:r>
              <a:rPr lang="en-GB" sz="4400" dirty="0" smtClean="0">
                <a:solidFill>
                  <a:schemeClr val="accent5">
                    <a:lumMod val="25000"/>
                  </a:schemeClr>
                </a:solidFill>
                <a:latin typeface="+mj-lt"/>
              </a:rPr>
              <a:t>This service also provides legal and financial advice and information around:</a:t>
            </a:r>
            <a:br>
              <a:rPr lang="en-GB" sz="4400" dirty="0" smtClean="0">
                <a:solidFill>
                  <a:schemeClr val="accent5">
                    <a:lumMod val="25000"/>
                  </a:schemeClr>
                </a:solidFill>
                <a:latin typeface="+mj-lt"/>
              </a:rPr>
            </a:br>
            <a:endParaRPr lang="en-GB" sz="4400" dirty="0" smtClean="0">
              <a:solidFill>
                <a:schemeClr val="accent5">
                  <a:lumMod val="25000"/>
                </a:schemeClr>
              </a:solidFill>
              <a:latin typeface="+mj-lt"/>
            </a:endParaRPr>
          </a:p>
          <a:p>
            <a:r>
              <a:rPr lang="en-GB" sz="4400" dirty="0" smtClean="0">
                <a:solidFill>
                  <a:schemeClr val="accent5">
                    <a:lumMod val="25000"/>
                  </a:schemeClr>
                </a:solidFill>
                <a:latin typeface="+mj-lt"/>
              </a:rPr>
              <a:t>Property</a:t>
            </a:r>
          </a:p>
          <a:p>
            <a:r>
              <a:rPr lang="en-GB" sz="4400" dirty="0" smtClean="0">
                <a:solidFill>
                  <a:schemeClr val="accent5">
                    <a:lumMod val="25000"/>
                  </a:schemeClr>
                </a:solidFill>
                <a:latin typeface="+mj-lt"/>
              </a:rPr>
              <a:t>Family</a:t>
            </a:r>
          </a:p>
          <a:p>
            <a:r>
              <a:rPr lang="en-GB" sz="4400" dirty="0" smtClean="0">
                <a:solidFill>
                  <a:schemeClr val="accent5">
                    <a:lumMod val="25000"/>
                  </a:schemeClr>
                </a:solidFill>
                <a:latin typeface="+mj-lt"/>
              </a:rPr>
              <a:t>Personal injury</a:t>
            </a:r>
          </a:p>
          <a:p>
            <a:r>
              <a:rPr lang="en-GB" sz="4400" dirty="0" smtClean="0">
                <a:solidFill>
                  <a:schemeClr val="accent5">
                    <a:lumMod val="25000"/>
                  </a:schemeClr>
                </a:solidFill>
                <a:latin typeface="+mj-lt"/>
              </a:rPr>
              <a:t>Insurance</a:t>
            </a:r>
          </a:p>
          <a:p>
            <a:r>
              <a:rPr lang="en-GB" sz="4400" dirty="0" smtClean="0">
                <a:solidFill>
                  <a:schemeClr val="accent5">
                    <a:lumMod val="25000"/>
                  </a:schemeClr>
                </a:solidFill>
                <a:latin typeface="+mj-lt"/>
              </a:rPr>
              <a:t>Debt</a:t>
            </a:r>
          </a:p>
          <a:p>
            <a:r>
              <a:rPr lang="en-GB" sz="4400" dirty="0" smtClean="0">
                <a:solidFill>
                  <a:schemeClr val="accent5">
                    <a:lumMod val="25000"/>
                  </a:schemeClr>
                </a:solidFill>
                <a:latin typeface="+mj-lt"/>
              </a:rPr>
              <a:t>Taxation</a:t>
            </a:r>
          </a:p>
          <a:p>
            <a:endParaRPr lang="en-GB" sz="4400" dirty="0">
              <a:solidFill>
                <a:schemeClr val="accent5">
                  <a:lumMod val="25000"/>
                </a:schemeClr>
              </a:solidFill>
              <a:latin typeface="+mj-lt"/>
            </a:endParaRPr>
          </a:p>
          <a:p>
            <a:pPr marL="0" indent="0">
              <a:buNone/>
            </a:pPr>
            <a:r>
              <a:rPr lang="en-GB" sz="4400" dirty="0" smtClean="0">
                <a:solidFill>
                  <a:schemeClr val="accent5">
                    <a:lumMod val="25000"/>
                  </a:schemeClr>
                </a:solidFill>
                <a:latin typeface="+mj-lt"/>
              </a:rPr>
              <a:t>Helpline: 0800 027 7844</a:t>
            </a:r>
          </a:p>
          <a:p>
            <a:pPr marL="0" indent="0">
              <a:buNone/>
            </a:pPr>
            <a:r>
              <a:rPr lang="en-GB" sz="4400" dirty="0" smtClean="0">
                <a:solidFill>
                  <a:schemeClr val="accent5">
                    <a:lumMod val="25000"/>
                  </a:schemeClr>
                </a:solidFill>
                <a:latin typeface="+mj-lt"/>
              </a:rPr>
              <a:t>email: </a:t>
            </a:r>
            <a:r>
              <a:rPr lang="en-GB" sz="4400" dirty="0" smtClean="0">
                <a:solidFill>
                  <a:schemeClr val="accent5">
                    <a:lumMod val="25000"/>
                  </a:schemeClr>
                </a:solidFill>
                <a:latin typeface="+mj-lt"/>
                <a:hlinkClick r:id="rId3"/>
              </a:rPr>
              <a:t>casemanagers@oakdalegroup.co.uk</a:t>
            </a:r>
            <a:endParaRPr lang="en-GB" sz="4400" dirty="0" smtClean="0">
              <a:solidFill>
                <a:schemeClr val="accent5">
                  <a:lumMod val="25000"/>
                </a:schemeClr>
              </a:solidFill>
              <a:latin typeface="+mj-lt"/>
            </a:endParaRPr>
          </a:p>
          <a:p>
            <a:pPr marL="0" indent="0">
              <a:buNone/>
            </a:pPr>
            <a:r>
              <a:rPr lang="en-GB" sz="4400" dirty="0" smtClean="0">
                <a:solidFill>
                  <a:schemeClr val="accent5">
                    <a:lumMod val="25000"/>
                  </a:schemeClr>
                </a:solidFill>
                <a:latin typeface="+mj-lt"/>
              </a:rPr>
              <a:t>Website: </a:t>
            </a:r>
            <a:r>
              <a:rPr lang="en-GB" sz="4400" dirty="0" smtClean="0">
                <a:solidFill>
                  <a:schemeClr val="accent5">
                    <a:lumMod val="25000"/>
                  </a:schemeClr>
                </a:solidFill>
                <a:latin typeface="+mj-lt"/>
                <a:hlinkClick r:id="rId4"/>
              </a:rPr>
              <a:t>www.oakdalegroup.co.uk</a:t>
            </a:r>
            <a:r>
              <a:rPr lang="en-GB" sz="4400" dirty="0" smtClean="0">
                <a:solidFill>
                  <a:schemeClr val="accent5">
                    <a:lumMod val="25000"/>
                  </a:schemeClr>
                </a:solidFill>
                <a:latin typeface="+mj-lt"/>
              </a:rPr>
              <a:t> </a:t>
            </a:r>
          </a:p>
          <a:p>
            <a:pPr marL="0" indent="0">
              <a:buNone/>
            </a:pPr>
            <a:endParaRPr lang="en-GB" sz="4400" dirty="0" smtClean="0">
              <a:solidFill>
                <a:schemeClr val="accent5">
                  <a:lumMod val="25000"/>
                </a:schemeClr>
              </a:solidFill>
              <a:latin typeface="+mj-lt"/>
            </a:endParaRPr>
          </a:p>
          <a:p>
            <a:pPr marL="0" indent="0">
              <a:buNone/>
            </a:pPr>
            <a:endParaRPr lang="en-GB" sz="4400" dirty="0">
              <a:solidFill>
                <a:schemeClr val="accent5">
                  <a:lumMod val="25000"/>
                </a:schemeClr>
              </a:solidFill>
              <a:latin typeface="+mj-lt"/>
            </a:endParaRPr>
          </a:p>
        </p:txBody>
      </p:sp>
      <p:sp>
        <p:nvSpPr>
          <p:cNvPr id="8" name="Text Placeholder 2"/>
          <p:cNvSpPr txBox="1">
            <a:spLocks/>
          </p:cNvSpPr>
          <p:nvPr/>
        </p:nvSpPr>
        <p:spPr bwMode="auto">
          <a:xfrm>
            <a:off x="14729992" y="8263100"/>
            <a:ext cx="10225138" cy="24321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2" tIns="45696" rIns="91392" bIns="45696" numCol="1" anchor="t" anchorCtr="0" compatLnSpc="1">
            <a:prstTxWarp prst="textNoShape">
              <a:avLst/>
            </a:prstTxWarp>
          </a:bodyPr>
          <a:lstStyle>
            <a:lvl1pPr marL="339725" indent="-339725" algn="l" rtl="0" eaLnBrk="1" fontAlgn="base" hangingPunct="1">
              <a:spcBef>
                <a:spcPct val="20000"/>
              </a:spcBef>
              <a:spcAft>
                <a:spcPct val="0"/>
              </a:spcAft>
              <a:buChar char="•"/>
              <a:defRPr sz="3300">
                <a:solidFill>
                  <a:schemeClr val="tx1"/>
                </a:solidFill>
                <a:latin typeface="+mn-lt"/>
                <a:ea typeface="+mn-ea"/>
                <a:cs typeface="+mn-cs"/>
              </a:defRPr>
            </a:lvl1pPr>
            <a:lvl2pPr marL="739775" indent="-287338" algn="l" rtl="0" eaLnBrk="1" fontAlgn="base" hangingPunct="1">
              <a:spcBef>
                <a:spcPct val="20000"/>
              </a:spcBef>
              <a:spcAft>
                <a:spcPct val="0"/>
              </a:spcAft>
              <a:buChar char="–"/>
              <a:defRPr sz="2700">
                <a:solidFill>
                  <a:schemeClr val="tx1"/>
                </a:solidFill>
                <a:latin typeface="+mn-lt"/>
              </a:defRPr>
            </a:lvl2pPr>
            <a:lvl3pPr marL="1141413" indent="-227013" algn="l" rtl="0" eaLnBrk="1" fontAlgn="base" hangingPunct="1">
              <a:spcBef>
                <a:spcPct val="20000"/>
              </a:spcBef>
              <a:spcAft>
                <a:spcPct val="0"/>
              </a:spcAft>
              <a:buChar char="•"/>
              <a:defRPr sz="2200">
                <a:solidFill>
                  <a:schemeClr val="tx1"/>
                </a:solidFill>
                <a:latin typeface="+mn-lt"/>
              </a:defRPr>
            </a:lvl3pPr>
            <a:lvl4pPr marL="1601788" indent="-234950" algn="l" rtl="0" eaLnBrk="1" fontAlgn="base" hangingPunct="1">
              <a:spcBef>
                <a:spcPct val="20000"/>
              </a:spcBef>
              <a:spcAft>
                <a:spcPct val="0"/>
              </a:spcAft>
              <a:buChar char="–"/>
              <a:defRPr sz="2200">
                <a:solidFill>
                  <a:schemeClr val="tx1"/>
                </a:solidFill>
                <a:latin typeface="+mn-lt"/>
              </a:defRPr>
            </a:lvl4pPr>
            <a:lvl5pPr marL="2055813" indent="-227013" algn="l" rtl="0" eaLnBrk="1" fontAlgn="base" hangingPunct="1">
              <a:spcBef>
                <a:spcPct val="20000"/>
              </a:spcBef>
              <a:spcAft>
                <a:spcPct val="0"/>
              </a:spcAft>
              <a:buChar char="»"/>
              <a:defRPr sz="2200">
                <a:solidFill>
                  <a:schemeClr val="tx1"/>
                </a:solidFill>
                <a:latin typeface="+mn-lt"/>
              </a:defRPr>
            </a:lvl5pPr>
            <a:lvl6pPr marL="2513013" indent="-227013" algn="l" rtl="0" eaLnBrk="1" fontAlgn="base" hangingPunct="1">
              <a:spcBef>
                <a:spcPct val="20000"/>
              </a:spcBef>
              <a:spcAft>
                <a:spcPct val="0"/>
              </a:spcAft>
              <a:buChar char="»"/>
              <a:defRPr sz="2200">
                <a:solidFill>
                  <a:schemeClr val="tx1"/>
                </a:solidFill>
                <a:latin typeface="+mn-lt"/>
              </a:defRPr>
            </a:lvl6pPr>
            <a:lvl7pPr marL="2970213" indent="-227013" algn="l" rtl="0" eaLnBrk="1" fontAlgn="base" hangingPunct="1">
              <a:spcBef>
                <a:spcPct val="20000"/>
              </a:spcBef>
              <a:spcAft>
                <a:spcPct val="0"/>
              </a:spcAft>
              <a:buChar char="»"/>
              <a:defRPr sz="2200">
                <a:solidFill>
                  <a:schemeClr val="tx1"/>
                </a:solidFill>
                <a:latin typeface="+mn-lt"/>
              </a:defRPr>
            </a:lvl7pPr>
            <a:lvl8pPr marL="3427413" indent="-227013" algn="l" rtl="0" eaLnBrk="1" fontAlgn="base" hangingPunct="1">
              <a:spcBef>
                <a:spcPct val="20000"/>
              </a:spcBef>
              <a:spcAft>
                <a:spcPct val="0"/>
              </a:spcAft>
              <a:buChar char="»"/>
              <a:defRPr sz="2200">
                <a:solidFill>
                  <a:schemeClr val="tx1"/>
                </a:solidFill>
                <a:latin typeface="+mn-lt"/>
              </a:defRPr>
            </a:lvl8pPr>
            <a:lvl9pPr marL="3884613" indent="-227013" algn="l" rtl="0" eaLnBrk="1" fontAlgn="base" hangingPunct="1">
              <a:spcBef>
                <a:spcPct val="20000"/>
              </a:spcBef>
              <a:spcAft>
                <a:spcPct val="0"/>
              </a:spcAft>
              <a:buChar char="»"/>
              <a:defRPr sz="2200">
                <a:solidFill>
                  <a:schemeClr val="tx1"/>
                </a:solidFill>
                <a:latin typeface="+mn-lt"/>
              </a:defRPr>
            </a:lvl9pPr>
          </a:lstStyle>
          <a:p>
            <a:pPr marL="0" indent="0">
              <a:buNone/>
            </a:pPr>
            <a:r>
              <a:rPr lang="en-GB" sz="4800" b="1" dirty="0">
                <a:solidFill>
                  <a:schemeClr val="accent5">
                    <a:lumMod val="25000"/>
                  </a:schemeClr>
                </a:solidFill>
                <a:latin typeface="+mj-lt"/>
              </a:rPr>
              <a:t>Referral Service </a:t>
            </a:r>
            <a:br>
              <a:rPr lang="en-GB" sz="4800" b="1" dirty="0">
                <a:solidFill>
                  <a:schemeClr val="accent5">
                    <a:lumMod val="25000"/>
                  </a:schemeClr>
                </a:solidFill>
                <a:latin typeface="+mj-lt"/>
              </a:rPr>
            </a:br>
            <a:r>
              <a:rPr lang="en-GB" sz="4800" dirty="0" smtClean="0">
                <a:solidFill>
                  <a:schemeClr val="accent5">
                    <a:lumMod val="25000"/>
                  </a:schemeClr>
                </a:solidFill>
                <a:latin typeface="+mj-lt"/>
              </a:rPr>
              <a:t>The </a:t>
            </a:r>
            <a:r>
              <a:rPr lang="en-GB" sz="4800" dirty="0">
                <a:solidFill>
                  <a:schemeClr val="accent5">
                    <a:lumMod val="25000"/>
                  </a:schemeClr>
                </a:solidFill>
                <a:latin typeface="+mj-lt"/>
              </a:rPr>
              <a:t>Lead Employer can refer </a:t>
            </a:r>
            <a:r>
              <a:rPr lang="en-GB" sz="4800" dirty="0" smtClean="0">
                <a:solidFill>
                  <a:schemeClr val="accent5">
                    <a:lumMod val="25000"/>
                  </a:schemeClr>
                </a:solidFill>
                <a:latin typeface="+mj-lt"/>
              </a:rPr>
              <a:t>trainees </a:t>
            </a:r>
            <a:r>
              <a:rPr lang="en-GB" sz="4800" dirty="0">
                <a:solidFill>
                  <a:schemeClr val="accent5">
                    <a:lumMod val="25000"/>
                  </a:schemeClr>
                </a:solidFill>
                <a:latin typeface="+mj-lt"/>
              </a:rPr>
              <a:t>to the </a:t>
            </a:r>
            <a:r>
              <a:rPr lang="en-GB" sz="4800" dirty="0" smtClean="0">
                <a:solidFill>
                  <a:schemeClr val="accent5">
                    <a:lumMod val="25000"/>
                  </a:schemeClr>
                </a:solidFill>
                <a:latin typeface="+mj-lt"/>
              </a:rPr>
              <a:t>wellbeing </a:t>
            </a:r>
            <a:r>
              <a:rPr lang="en-GB" sz="4800" dirty="0">
                <a:solidFill>
                  <a:schemeClr val="accent5">
                    <a:lumMod val="25000"/>
                  </a:schemeClr>
                </a:solidFill>
                <a:latin typeface="+mj-lt"/>
              </a:rPr>
              <a:t>service in accordance with the attendance management policy. All stress and </a:t>
            </a:r>
            <a:r>
              <a:rPr lang="en-GB" sz="4800" dirty="0" smtClean="0">
                <a:solidFill>
                  <a:schemeClr val="accent5">
                    <a:lumMod val="25000"/>
                  </a:schemeClr>
                </a:solidFill>
                <a:latin typeface="+mj-lt"/>
              </a:rPr>
              <a:t>musculoskeletal </a:t>
            </a:r>
            <a:r>
              <a:rPr lang="en-GB" sz="4800" dirty="0">
                <a:solidFill>
                  <a:schemeClr val="accent5">
                    <a:lumMod val="25000"/>
                  </a:schemeClr>
                </a:solidFill>
                <a:latin typeface="+mj-lt"/>
              </a:rPr>
              <a:t>injuries must be referred immediately when a </a:t>
            </a:r>
            <a:r>
              <a:rPr lang="en-GB" sz="4800" dirty="0" smtClean="0">
                <a:solidFill>
                  <a:schemeClr val="accent5">
                    <a:lumMod val="25000"/>
                  </a:schemeClr>
                </a:solidFill>
                <a:latin typeface="+mj-lt"/>
              </a:rPr>
              <a:t>trainee goes </a:t>
            </a:r>
            <a:r>
              <a:rPr lang="en-GB" sz="4800" dirty="0">
                <a:solidFill>
                  <a:schemeClr val="accent5">
                    <a:lumMod val="25000"/>
                  </a:schemeClr>
                </a:solidFill>
                <a:latin typeface="+mj-lt"/>
              </a:rPr>
              <a:t>off sick. </a:t>
            </a:r>
            <a:br>
              <a:rPr lang="en-GB" sz="4800" dirty="0">
                <a:solidFill>
                  <a:schemeClr val="accent5">
                    <a:lumMod val="25000"/>
                  </a:schemeClr>
                </a:solidFill>
                <a:latin typeface="+mj-lt"/>
              </a:rPr>
            </a:br>
            <a:endParaRPr lang="en-GB" sz="4800" dirty="0" smtClean="0">
              <a:solidFill>
                <a:schemeClr val="accent5">
                  <a:lumMod val="25000"/>
                </a:schemeClr>
              </a:solidFill>
              <a:latin typeface="+mj-lt"/>
            </a:endParaRPr>
          </a:p>
          <a:p>
            <a:pPr marL="0" indent="0">
              <a:buNone/>
            </a:pPr>
            <a:r>
              <a:rPr lang="en-GB" sz="4800" dirty="0">
                <a:solidFill>
                  <a:schemeClr val="accent5">
                    <a:lumMod val="25000"/>
                  </a:schemeClr>
                </a:solidFill>
                <a:latin typeface="+mj-lt"/>
              </a:rPr>
              <a:t/>
            </a:r>
            <a:br>
              <a:rPr lang="en-GB" sz="4800" dirty="0">
                <a:solidFill>
                  <a:schemeClr val="accent5">
                    <a:lumMod val="25000"/>
                  </a:schemeClr>
                </a:solidFill>
                <a:latin typeface="+mj-lt"/>
              </a:rPr>
            </a:br>
            <a:r>
              <a:rPr lang="en-GB" sz="4800" b="1" dirty="0">
                <a:solidFill>
                  <a:schemeClr val="accent5">
                    <a:lumMod val="25000"/>
                  </a:schemeClr>
                </a:solidFill>
                <a:latin typeface="+mj-lt"/>
              </a:rPr>
              <a:t>Self-Referral </a:t>
            </a:r>
            <a:r>
              <a:rPr lang="en-GB" sz="4800" b="1" dirty="0" smtClean="0">
                <a:solidFill>
                  <a:schemeClr val="accent5">
                    <a:lumMod val="25000"/>
                  </a:schemeClr>
                </a:solidFill>
                <a:latin typeface="+mj-lt"/>
              </a:rPr>
              <a:t>Service</a:t>
            </a:r>
            <a:r>
              <a:rPr lang="en-GB" sz="4800" b="1" dirty="0">
                <a:solidFill>
                  <a:schemeClr val="accent5">
                    <a:lumMod val="25000"/>
                  </a:schemeClr>
                </a:solidFill>
                <a:latin typeface="+mj-lt"/>
              </a:rPr>
              <a:t/>
            </a:r>
            <a:br>
              <a:rPr lang="en-GB" sz="4800" b="1" dirty="0">
                <a:solidFill>
                  <a:schemeClr val="accent5">
                    <a:lumMod val="25000"/>
                  </a:schemeClr>
                </a:solidFill>
                <a:latin typeface="+mj-lt"/>
              </a:rPr>
            </a:br>
            <a:r>
              <a:rPr lang="en-GB" sz="4800" dirty="0">
                <a:solidFill>
                  <a:schemeClr val="accent5">
                    <a:lumMod val="25000"/>
                  </a:schemeClr>
                </a:solidFill>
                <a:latin typeface="+mj-lt"/>
              </a:rPr>
              <a:t>Lead Employer </a:t>
            </a:r>
            <a:r>
              <a:rPr lang="en-GB" sz="4800" dirty="0" smtClean="0">
                <a:solidFill>
                  <a:schemeClr val="accent5">
                    <a:lumMod val="25000"/>
                  </a:schemeClr>
                </a:solidFill>
                <a:latin typeface="+mj-lt"/>
              </a:rPr>
              <a:t>trainees </a:t>
            </a:r>
            <a:r>
              <a:rPr lang="en-GB" sz="4800" dirty="0">
                <a:solidFill>
                  <a:schemeClr val="accent5">
                    <a:lumMod val="25000"/>
                  </a:schemeClr>
                </a:solidFill>
                <a:latin typeface="+mj-lt"/>
              </a:rPr>
              <a:t>can </a:t>
            </a:r>
            <a:r>
              <a:rPr lang="en-GB" sz="4800" dirty="0" smtClean="0">
                <a:solidFill>
                  <a:schemeClr val="accent5">
                    <a:lumMod val="25000"/>
                  </a:schemeClr>
                </a:solidFill>
                <a:latin typeface="+mj-lt"/>
              </a:rPr>
              <a:t>self-refer. </a:t>
            </a:r>
            <a:r>
              <a:rPr lang="en-GB" sz="4800" dirty="0">
                <a:solidFill>
                  <a:schemeClr val="accent5">
                    <a:lumMod val="25000"/>
                  </a:schemeClr>
                </a:solidFill>
                <a:latin typeface="+mj-lt"/>
              </a:rPr>
              <a:t>P</a:t>
            </a:r>
            <a:r>
              <a:rPr lang="en-GB" sz="4800" dirty="0" smtClean="0">
                <a:solidFill>
                  <a:schemeClr val="accent5">
                    <a:lumMod val="25000"/>
                  </a:schemeClr>
                </a:solidFill>
                <a:latin typeface="+mj-lt"/>
              </a:rPr>
              <a:t>lease </a:t>
            </a:r>
            <a:r>
              <a:rPr lang="en-GB" sz="4800" dirty="0">
                <a:solidFill>
                  <a:schemeClr val="accent5">
                    <a:lumMod val="25000"/>
                  </a:schemeClr>
                </a:solidFill>
                <a:latin typeface="+mj-lt"/>
              </a:rPr>
              <a:t>call the Wellbeing service on 0151 430 1985 to arrange an </a:t>
            </a:r>
            <a:r>
              <a:rPr lang="en-GB" sz="4800" dirty="0" smtClean="0">
                <a:solidFill>
                  <a:schemeClr val="accent5">
                    <a:lumMod val="25000"/>
                  </a:schemeClr>
                </a:solidFill>
                <a:latin typeface="+mj-lt"/>
              </a:rPr>
              <a:t>appointment.</a:t>
            </a:r>
          </a:p>
          <a:p>
            <a:pPr marL="0" indent="0">
              <a:buNone/>
            </a:pPr>
            <a:endParaRPr lang="en-GB" sz="4800" dirty="0" smtClean="0">
              <a:solidFill>
                <a:schemeClr val="accent5">
                  <a:lumMod val="25000"/>
                </a:schemeClr>
              </a:solidFill>
              <a:latin typeface="+mj-lt"/>
            </a:endParaRPr>
          </a:p>
          <a:p>
            <a:pPr marL="0" indent="0">
              <a:buNone/>
            </a:pPr>
            <a:r>
              <a:rPr lang="en-GB" sz="4800" b="1" dirty="0" smtClean="0">
                <a:solidFill>
                  <a:schemeClr val="accent5">
                    <a:lumMod val="25000"/>
                  </a:schemeClr>
                </a:solidFill>
                <a:latin typeface="+mj-lt"/>
              </a:rPr>
              <a:t>Immunisation Queries</a:t>
            </a:r>
            <a:r>
              <a:rPr lang="en-GB" sz="4800" b="1" dirty="0">
                <a:solidFill>
                  <a:schemeClr val="accent5">
                    <a:lumMod val="25000"/>
                  </a:schemeClr>
                </a:solidFill>
                <a:latin typeface="+mj-lt"/>
              </a:rPr>
              <a:t/>
            </a:r>
            <a:br>
              <a:rPr lang="en-GB" sz="4800" b="1" dirty="0">
                <a:solidFill>
                  <a:schemeClr val="accent5">
                    <a:lumMod val="25000"/>
                  </a:schemeClr>
                </a:solidFill>
                <a:latin typeface="+mj-lt"/>
              </a:rPr>
            </a:br>
            <a:r>
              <a:rPr lang="en-GB" sz="4800" dirty="0">
                <a:solidFill>
                  <a:schemeClr val="accent5">
                    <a:lumMod val="25000"/>
                  </a:schemeClr>
                </a:solidFill>
                <a:latin typeface="+mj-lt"/>
              </a:rPr>
              <a:t>If you require immunisation </a:t>
            </a:r>
            <a:r>
              <a:rPr lang="en-GB" sz="4800" dirty="0" smtClean="0">
                <a:solidFill>
                  <a:schemeClr val="accent5">
                    <a:lumMod val="25000"/>
                  </a:schemeClr>
                </a:solidFill>
                <a:latin typeface="+mj-lt"/>
              </a:rPr>
              <a:t>history, </a:t>
            </a:r>
            <a:r>
              <a:rPr lang="en-GB" sz="4800" dirty="0">
                <a:solidFill>
                  <a:schemeClr val="accent5">
                    <a:lumMod val="25000"/>
                  </a:schemeClr>
                </a:solidFill>
                <a:latin typeface="+mj-lt"/>
              </a:rPr>
              <a:t>please </a:t>
            </a:r>
            <a:r>
              <a:rPr lang="en-GB" sz="4800" dirty="0" smtClean="0">
                <a:solidFill>
                  <a:schemeClr val="accent5">
                    <a:lumMod val="25000"/>
                  </a:schemeClr>
                </a:solidFill>
                <a:latin typeface="+mj-lt"/>
              </a:rPr>
              <a:t>e-mail: </a:t>
            </a:r>
            <a:r>
              <a:rPr lang="en-GB" sz="4800" dirty="0" smtClean="0">
                <a:solidFill>
                  <a:schemeClr val="accent5">
                    <a:lumMod val="25000"/>
                  </a:schemeClr>
                </a:solidFill>
                <a:latin typeface="+mj-lt"/>
                <a:hlinkClick r:id="rId2"/>
              </a:rPr>
              <a:t>well.being@sthk.nhs.uk</a:t>
            </a:r>
            <a:r>
              <a:rPr lang="en-GB" sz="4800" dirty="0" smtClean="0">
                <a:solidFill>
                  <a:schemeClr val="accent5">
                    <a:lumMod val="25000"/>
                  </a:schemeClr>
                </a:solidFill>
                <a:latin typeface="+mj-lt"/>
              </a:rPr>
              <a:t> </a:t>
            </a:r>
            <a:r>
              <a:rPr lang="en-GB" sz="4800" dirty="0">
                <a:solidFill>
                  <a:schemeClr val="accent5">
                    <a:lumMod val="25000"/>
                  </a:schemeClr>
                </a:solidFill>
                <a:latin typeface="+mj-lt"/>
              </a:rPr>
              <a:t>with a request.</a:t>
            </a:r>
            <a:br>
              <a:rPr lang="en-GB" sz="4800" dirty="0">
                <a:solidFill>
                  <a:schemeClr val="accent5">
                    <a:lumMod val="25000"/>
                  </a:schemeClr>
                </a:solidFill>
                <a:latin typeface="+mj-lt"/>
              </a:rPr>
            </a:br>
            <a:endParaRPr lang="en-GB" sz="4800" dirty="0" smtClean="0">
              <a:solidFill>
                <a:schemeClr val="accent5">
                  <a:lumMod val="25000"/>
                </a:schemeClr>
              </a:solidFill>
              <a:latin typeface="+mj-lt"/>
            </a:endParaRPr>
          </a:p>
          <a:p>
            <a:pPr marL="0" indent="0">
              <a:buNone/>
            </a:pPr>
            <a:r>
              <a:rPr lang="en-GB" sz="4800" b="1" dirty="0" smtClean="0">
                <a:solidFill>
                  <a:schemeClr val="accent5">
                    <a:lumMod val="25000"/>
                  </a:schemeClr>
                </a:solidFill>
                <a:latin typeface="+mj-lt"/>
              </a:rPr>
              <a:t>Needlestick </a:t>
            </a:r>
            <a:r>
              <a:rPr lang="en-GB" sz="4800" b="1" dirty="0">
                <a:solidFill>
                  <a:schemeClr val="accent5">
                    <a:lumMod val="25000"/>
                  </a:schemeClr>
                </a:solidFill>
                <a:latin typeface="+mj-lt"/>
              </a:rPr>
              <a:t>Injuries</a:t>
            </a:r>
            <a:r>
              <a:rPr lang="en-GB" sz="4800" dirty="0">
                <a:solidFill>
                  <a:schemeClr val="accent5">
                    <a:lumMod val="25000"/>
                  </a:schemeClr>
                </a:solidFill>
                <a:latin typeface="+mj-lt"/>
              </a:rPr>
              <a:t> </a:t>
            </a:r>
            <a:br>
              <a:rPr lang="en-GB" sz="4800" dirty="0">
                <a:solidFill>
                  <a:schemeClr val="accent5">
                    <a:lumMod val="25000"/>
                  </a:schemeClr>
                </a:solidFill>
                <a:latin typeface="+mj-lt"/>
              </a:rPr>
            </a:br>
            <a:r>
              <a:rPr lang="en-GB" sz="4800" dirty="0">
                <a:solidFill>
                  <a:schemeClr val="accent5">
                    <a:lumMod val="25000"/>
                  </a:schemeClr>
                </a:solidFill>
                <a:latin typeface="+mj-lt"/>
              </a:rPr>
              <a:t>All needlestick injuries must be reported to your </a:t>
            </a:r>
            <a:r>
              <a:rPr lang="en-GB" sz="4800" dirty="0" smtClean="0">
                <a:solidFill>
                  <a:schemeClr val="accent5">
                    <a:lumMod val="25000"/>
                  </a:schemeClr>
                </a:solidFill>
                <a:latin typeface="+mj-lt"/>
              </a:rPr>
              <a:t>host </a:t>
            </a:r>
            <a:r>
              <a:rPr lang="en-GB" sz="4800" dirty="0">
                <a:solidFill>
                  <a:schemeClr val="accent5">
                    <a:lumMod val="25000"/>
                  </a:schemeClr>
                </a:solidFill>
                <a:latin typeface="+mj-lt"/>
              </a:rPr>
              <a:t>o</a:t>
            </a:r>
            <a:r>
              <a:rPr lang="en-GB" sz="4800" dirty="0" smtClean="0">
                <a:solidFill>
                  <a:schemeClr val="accent5">
                    <a:lumMod val="25000"/>
                  </a:schemeClr>
                </a:solidFill>
                <a:latin typeface="+mj-lt"/>
              </a:rPr>
              <a:t>rganisation </a:t>
            </a:r>
            <a:r>
              <a:rPr lang="en-GB" sz="4800" dirty="0">
                <a:solidFill>
                  <a:schemeClr val="accent5">
                    <a:lumMod val="25000"/>
                  </a:schemeClr>
                </a:solidFill>
                <a:latin typeface="+mj-lt"/>
              </a:rPr>
              <a:t>following their trust policy. </a:t>
            </a:r>
            <a:endParaRPr lang="en-GB" sz="4800" dirty="0" smtClean="0">
              <a:solidFill>
                <a:schemeClr val="accent5">
                  <a:lumMod val="25000"/>
                </a:schemeClr>
              </a:solidFill>
              <a:latin typeface="+mj-lt"/>
            </a:endParaRPr>
          </a:p>
          <a:p>
            <a:pPr marL="0" indent="0">
              <a:buNone/>
            </a:pPr>
            <a:r>
              <a:rPr lang="en-GB" sz="4800" dirty="0">
                <a:solidFill>
                  <a:schemeClr val="accent5">
                    <a:lumMod val="25000"/>
                  </a:schemeClr>
                </a:solidFill>
                <a:latin typeface="+mj-lt"/>
              </a:rPr>
              <a:t/>
            </a:r>
            <a:br>
              <a:rPr lang="en-GB" sz="4800" dirty="0">
                <a:solidFill>
                  <a:schemeClr val="accent5">
                    <a:lumMod val="25000"/>
                  </a:schemeClr>
                </a:solidFill>
                <a:latin typeface="+mj-lt"/>
              </a:rPr>
            </a:br>
            <a:r>
              <a:rPr lang="en-GB" sz="4800" dirty="0">
                <a:solidFill>
                  <a:schemeClr val="accent5">
                    <a:lumMod val="25000"/>
                  </a:schemeClr>
                </a:solidFill>
                <a:latin typeface="+mj-lt"/>
              </a:rPr>
              <a:t>Information advice and support will be </a:t>
            </a:r>
            <a:r>
              <a:rPr lang="en-GB" sz="4800" dirty="0" smtClean="0">
                <a:solidFill>
                  <a:schemeClr val="accent5">
                    <a:lumMod val="25000"/>
                  </a:schemeClr>
                </a:solidFill>
                <a:latin typeface="+mj-lt"/>
              </a:rPr>
              <a:t>provided </a:t>
            </a:r>
            <a:r>
              <a:rPr lang="en-GB" sz="4800" dirty="0">
                <a:solidFill>
                  <a:schemeClr val="accent5">
                    <a:lumMod val="25000"/>
                  </a:schemeClr>
                </a:solidFill>
                <a:latin typeface="+mj-lt"/>
                <a:hlinkClick r:id="rId2"/>
              </a:rPr>
              <a:t>well.being@sthk.nhs.uk</a:t>
            </a:r>
            <a:r>
              <a:rPr lang="en-GB" sz="4800" dirty="0">
                <a:solidFill>
                  <a:schemeClr val="accent5">
                    <a:lumMod val="25000"/>
                  </a:schemeClr>
                </a:solidFill>
                <a:latin typeface="+mj-lt"/>
              </a:rPr>
              <a:t/>
            </a:r>
            <a:br>
              <a:rPr lang="en-GB" sz="4800" dirty="0">
                <a:solidFill>
                  <a:schemeClr val="accent5">
                    <a:lumMod val="25000"/>
                  </a:schemeClr>
                </a:solidFill>
                <a:latin typeface="+mj-lt"/>
              </a:rPr>
            </a:br>
            <a:r>
              <a:rPr lang="en-GB" sz="4800" dirty="0">
                <a:solidFill>
                  <a:schemeClr val="accent5">
                    <a:lumMod val="25000"/>
                  </a:schemeClr>
                </a:solidFill>
                <a:latin typeface="+mj-lt"/>
              </a:rPr>
              <a:t/>
            </a:r>
            <a:br>
              <a:rPr lang="en-GB" sz="4800" dirty="0">
                <a:solidFill>
                  <a:schemeClr val="accent5">
                    <a:lumMod val="25000"/>
                  </a:schemeClr>
                </a:solidFill>
                <a:latin typeface="+mj-lt"/>
              </a:rPr>
            </a:br>
            <a:endParaRPr lang="en-GB" sz="4800" dirty="0">
              <a:solidFill>
                <a:schemeClr val="accent5">
                  <a:lumMod val="25000"/>
                </a:schemeClr>
              </a:solidFill>
              <a:latin typeface="+mj-lt"/>
            </a:endParaRPr>
          </a:p>
        </p:txBody>
      </p:sp>
      <p:graphicFrame>
        <p:nvGraphicFramePr>
          <p:cNvPr id="13" name="Table 12"/>
          <p:cNvGraphicFramePr>
            <a:graphicFrameLocks noGrp="1"/>
          </p:cNvGraphicFramePr>
          <p:nvPr>
            <p:extLst>
              <p:ext uri="{D42A27DB-BD31-4B8C-83A1-F6EECF244321}">
                <p14:modId xmlns:p14="http://schemas.microsoft.com/office/powerpoint/2010/main" val="2984883159"/>
              </p:ext>
            </p:extLst>
          </p:nvPr>
        </p:nvGraphicFramePr>
        <p:xfrm>
          <a:off x="26611312" y="8298179"/>
          <a:ext cx="10873208" cy="20234894"/>
        </p:xfrm>
        <a:graphic>
          <a:graphicData uri="http://schemas.openxmlformats.org/drawingml/2006/table">
            <a:tbl>
              <a:tblPr firstRow="1" firstCol="1" bandRow="1">
                <a:tableStyleId>{5C22544A-7EE6-4342-B048-85BDC9FD1C3A}</a:tableStyleId>
              </a:tblPr>
              <a:tblGrid>
                <a:gridCol w="5855613"/>
                <a:gridCol w="5017595"/>
              </a:tblGrid>
              <a:tr h="1172066">
                <a:tc>
                  <a:txBody>
                    <a:bodyPr/>
                    <a:lstStyle/>
                    <a:p>
                      <a:pPr algn="l">
                        <a:lnSpc>
                          <a:spcPct val="140000"/>
                        </a:lnSpc>
                        <a:spcAft>
                          <a:spcPts val="900"/>
                        </a:spcAft>
                      </a:pPr>
                      <a:r>
                        <a:rPr lang="en-GB" sz="4400" dirty="0">
                          <a:effectLst/>
                        </a:rPr>
                        <a:t>Wellbeing Lead</a:t>
                      </a:r>
                      <a:endParaRPr lang="en-GB" sz="4400" dirty="0">
                        <a:effectLst/>
                        <a:latin typeface="Calibri"/>
                        <a:ea typeface="Calibri"/>
                        <a:cs typeface="Times New Roman"/>
                      </a:endParaRPr>
                    </a:p>
                  </a:txBody>
                  <a:tcPr marL="0" marR="0" marT="38100" marB="38100" anchor="ctr"/>
                </a:tc>
                <a:tc>
                  <a:txBody>
                    <a:bodyPr/>
                    <a:lstStyle/>
                    <a:p>
                      <a:pPr algn="l">
                        <a:lnSpc>
                          <a:spcPct val="140000"/>
                        </a:lnSpc>
                        <a:spcAft>
                          <a:spcPts val="900"/>
                        </a:spcAft>
                      </a:pPr>
                      <a:r>
                        <a:rPr lang="en-GB" sz="4400" dirty="0">
                          <a:solidFill>
                            <a:srgbClr val="333333"/>
                          </a:solidFill>
                          <a:effectLst/>
                        </a:rPr>
                        <a:t>Karen Brayley</a:t>
                      </a:r>
                      <a:endParaRPr lang="en-GB" sz="4400" dirty="0">
                        <a:solidFill>
                          <a:srgbClr val="333333"/>
                        </a:solidFill>
                        <a:effectLst/>
                        <a:latin typeface="Calibri"/>
                        <a:ea typeface="Calibri"/>
                        <a:cs typeface="Times New Roman"/>
                      </a:endParaRPr>
                    </a:p>
                  </a:txBody>
                  <a:tcPr marL="0" marR="0" marT="38100" marB="38100" anchor="ctr"/>
                </a:tc>
              </a:tr>
              <a:tr h="1172066">
                <a:tc>
                  <a:txBody>
                    <a:bodyPr/>
                    <a:lstStyle/>
                    <a:p>
                      <a:pPr algn="l">
                        <a:lnSpc>
                          <a:spcPct val="140000"/>
                        </a:lnSpc>
                        <a:spcAft>
                          <a:spcPts val="900"/>
                        </a:spcAft>
                      </a:pPr>
                      <a:r>
                        <a:rPr lang="en-GB" sz="4400" dirty="0" smtClean="0">
                          <a:effectLst/>
                          <a:latin typeface="Calibri"/>
                          <a:ea typeface="Calibri"/>
                          <a:cs typeface="Times New Roman"/>
                        </a:rPr>
                        <a:t>Psychologist</a:t>
                      </a:r>
                      <a:endParaRPr lang="en-GB" sz="4400" dirty="0">
                        <a:effectLst/>
                        <a:latin typeface="Calibri"/>
                        <a:ea typeface="Calibri"/>
                        <a:cs typeface="Times New Roman"/>
                      </a:endParaRPr>
                    </a:p>
                  </a:txBody>
                  <a:tcPr marL="0" marR="0" marT="38100" marB="38100" anchor="ctr"/>
                </a:tc>
                <a:tc>
                  <a:txBody>
                    <a:bodyPr/>
                    <a:lstStyle/>
                    <a:p>
                      <a:pPr algn="l">
                        <a:lnSpc>
                          <a:spcPct val="140000"/>
                        </a:lnSpc>
                        <a:spcAft>
                          <a:spcPts val="900"/>
                        </a:spcAft>
                      </a:pPr>
                      <a:r>
                        <a:rPr lang="en-GB" sz="4400" dirty="0" smtClean="0">
                          <a:solidFill>
                            <a:srgbClr val="333333"/>
                          </a:solidFill>
                          <a:effectLst/>
                          <a:latin typeface="Calibri"/>
                          <a:ea typeface="Calibri"/>
                          <a:cs typeface="Times New Roman"/>
                        </a:rPr>
                        <a:t>Barry Lewis</a:t>
                      </a:r>
                      <a:endParaRPr lang="en-GB" sz="4400" dirty="0">
                        <a:solidFill>
                          <a:srgbClr val="333333"/>
                        </a:solidFill>
                        <a:effectLst/>
                        <a:latin typeface="Calibri"/>
                        <a:ea typeface="Calibri"/>
                        <a:cs typeface="Times New Roman"/>
                      </a:endParaRPr>
                    </a:p>
                  </a:txBody>
                  <a:tcPr marL="0" marR="0" marT="38100" marB="38100" anchor="ctr"/>
                </a:tc>
              </a:tr>
              <a:tr h="1172066">
                <a:tc>
                  <a:txBody>
                    <a:bodyPr/>
                    <a:lstStyle/>
                    <a:p>
                      <a:pPr algn="l">
                        <a:lnSpc>
                          <a:spcPct val="140000"/>
                        </a:lnSpc>
                        <a:spcAft>
                          <a:spcPts val="900"/>
                        </a:spcAft>
                      </a:pPr>
                      <a:r>
                        <a:rPr lang="en-GB" sz="4400" dirty="0" smtClean="0">
                          <a:effectLst/>
                        </a:rPr>
                        <a:t>Health </a:t>
                      </a:r>
                      <a:r>
                        <a:rPr lang="en-GB" sz="4400" dirty="0">
                          <a:effectLst/>
                        </a:rPr>
                        <a:t>Advisor</a:t>
                      </a:r>
                      <a:endParaRPr lang="en-GB" sz="4400" dirty="0">
                        <a:effectLst/>
                        <a:latin typeface="Calibri"/>
                        <a:ea typeface="Calibri"/>
                        <a:cs typeface="Times New Roman"/>
                      </a:endParaRPr>
                    </a:p>
                  </a:txBody>
                  <a:tcPr marL="0" marR="0" marT="38100" marB="38100" anchor="ctr"/>
                </a:tc>
                <a:tc>
                  <a:txBody>
                    <a:bodyPr/>
                    <a:lstStyle/>
                    <a:p>
                      <a:pPr algn="l">
                        <a:lnSpc>
                          <a:spcPct val="140000"/>
                        </a:lnSpc>
                        <a:spcAft>
                          <a:spcPts val="900"/>
                        </a:spcAft>
                      </a:pPr>
                      <a:r>
                        <a:rPr lang="en-GB" sz="4400" dirty="0">
                          <a:effectLst/>
                        </a:rPr>
                        <a:t>Joanne </a:t>
                      </a:r>
                      <a:r>
                        <a:rPr lang="en-GB" sz="4400" dirty="0" smtClean="0">
                          <a:effectLst/>
                        </a:rPr>
                        <a:t> McClory </a:t>
                      </a:r>
                      <a:endParaRPr lang="en-GB" sz="4400" dirty="0">
                        <a:effectLst/>
                        <a:latin typeface="Calibri"/>
                        <a:ea typeface="Calibri"/>
                        <a:cs typeface="Times New Roman"/>
                      </a:endParaRPr>
                    </a:p>
                  </a:txBody>
                  <a:tcPr marL="0" marR="0" marT="38100" marB="38100" anchor="ctr"/>
                </a:tc>
              </a:tr>
              <a:tr h="1973512">
                <a:tc>
                  <a:txBody>
                    <a:bodyPr/>
                    <a:lstStyle/>
                    <a:p>
                      <a:pPr algn="l">
                        <a:lnSpc>
                          <a:spcPct val="140000"/>
                        </a:lnSpc>
                        <a:spcAft>
                          <a:spcPts val="900"/>
                        </a:spcAft>
                      </a:pPr>
                      <a:r>
                        <a:rPr lang="en-GB" sz="4400">
                          <a:effectLst/>
                        </a:rPr>
                        <a:t>Alcohol Awareness Advisor</a:t>
                      </a:r>
                      <a:endParaRPr lang="en-GB" sz="4400">
                        <a:effectLst/>
                        <a:latin typeface="Calibri"/>
                        <a:ea typeface="Calibri"/>
                        <a:cs typeface="Times New Roman"/>
                      </a:endParaRPr>
                    </a:p>
                  </a:txBody>
                  <a:tcPr marL="0" marR="0" marT="38100" marB="38100" anchor="ctr"/>
                </a:tc>
                <a:tc>
                  <a:txBody>
                    <a:bodyPr/>
                    <a:lstStyle/>
                    <a:p>
                      <a:pPr algn="l">
                        <a:lnSpc>
                          <a:spcPct val="140000"/>
                        </a:lnSpc>
                        <a:spcAft>
                          <a:spcPts val="900"/>
                        </a:spcAft>
                      </a:pPr>
                      <a:r>
                        <a:rPr lang="en-GB" sz="4400">
                          <a:effectLst/>
                        </a:rPr>
                        <a:t>Angela Roberts</a:t>
                      </a:r>
                      <a:endParaRPr lang="en-GB" sz="4400">
                        <a:effectLst/>
                        <a:latin typeface="Calibri"/>
                        <a:ea typeface="Calibri"/>
                        <a:cs typeface="Times New Roman"/>
                      </a:endParaRPr>
                    </a:p>
                  </a:txBody>
                  <a:tcPr marL="0" marR="0" marT="38100" marB="38100" anchor="ctr"/>
                </a:tc>
              </a:tr>
              <a:tr h="1391078">
                <a:tc>
                  <a:txBody>
                    <a:bodyPr/>
                    <a:lstStyle/>
                    <a:p>
                      <a:pPr algn="l">
                        <a:lnSpc>
                          <a:spcPct val="140000"/>
                        </a:lnSpc>
                        <a:spcAft>
                          <a:spcPts val="900"/>
                        </a:spcAft>
                      </a:pPr>
                      <a:r>
                        <a:rPr lang="en-GB" sz="4400" dirty="0">
                          <a:effectLst/>
                        </a:rPr>
                        <a:t>Smoking Advisor</a:t>
                      </a:r>
                      <a:endParaRPr lang="en-GB" sz="4400" dirty="0">
                        <a:effectLst/>
                        <a:latin typeface="Calibri"/>
                        <a:ea typeface="Calibri"/>
                        <a:cs typeface="Times New Roman"/>
                      </a:endParaRPr>
                    </a:p>
                  </a:txBody>
                  <a:tcPr marL="0" marR="0" marT="38100" marB="38100" anchor="ctr"/>
                </a:tc>
                <a:tc>
                  <a:txBody>
                    <a:bodyPr/>
                    <a:lstStyle/>
                    <a:p>
                      <a:pPr algn="l">
                        <a:lnSpc>
                          <a:spcPct val="140000"/>
                        </a:lnSpc>
                        <a:spcAft>
                          <a:spcPts val="900"/>
                        </a:spcAft>
                      </a:pPr>
                      <a:r>
                        <a:rPr lang="en-GB" sz="4400" dirty="0" smtClean="0">
                          <a:effectLst/>
                        </a:rPr>
                        <a:t>Tracey </a:t>
                      </a:r>
                      <a:r>
                        <a:rPr lang="en-GB" sz="4400" dirty="0">
                          <a:effectLst/>
                        </a:rPr>
                        <a:t>Maxwell</a:t>
                      </a:r>
                      <a:endParaRPr lang="en-GB" sz="4400" dirty="0">
                        <a:effectLst/>
                        <a:latin typeface="Calibri"/>
                        <a:ea typeface="Calibri"/>
                        <a:cs typeface="Times New Roman"/>
                      </a:endParaRPr>
                    </a:p>
                  </a:txBody>
                  <a:tcPr marL="0" marR="0" marT="38100" marB="38100" anchor="ctr"/>
                </a:tc>
              </a:tr>
              <a:tr h="1172066">
                <a:tc>
                  <a:txBody>
                    <a:bodyPr/>
                    <a:lstStyle/>
                    <a:p>
                      <a:pPr algn="l">
                        <a:lnSpc>
                          <a:spcPct val="140000"/>
                        </a:lnSpc>
                        <a:spcAft>
                          <a:spcPts val="900"/>
                        </a:spcAft>
                      </a:pPr>
                      <a:r>
                        <a:rPr lang="en-GB" sz="4400">
                          <a:effectLst/>
                        </a:rPr>
                        <a:t>Healthy Eating Advisor</a:t>
                      </a:r>
                      <a:endParaRPr lang="en-GB" sz="4400">
                        <a:effectLst/>
                        <a:latin typeface="Calibri"/>
                        <a:ea typeface="Calibri"/>
                        <a:cs typeface="Times New Roman"/>
                      </a:endParaRPr>
                    </a:p>
                  </a:txBody>
                  <a:tcPr marL="0" marR="0" marT="38100" marB="38100" anchor="ctr"/>
                </a:tc>
                <a:tc>
                  <a:txBody>
                    <a:bodyPr/>
                    <a:lstStyle/>
                    <a:p>
                      <a:pPr algn="l">
                        <a:lnSpc>
                          <a:spcPct val="140000"/>
                        </a:lnSpc>
                        <a:spcAft>
                          <a:spcPts val="900"/>
                        </a:spcAft>
                      </a:pPr>
                      <a:r>
                        <a:rPr lang="en-GB" sz="4400" dirty="0">
                          <a:effectLst/>
                        </a:rPr>
                        <a:t>Emma Knowles </a:t>
                      </a:r>
                      <a:endParaRPr lang="en-GB" sz="4400" dirty="0">
                        <a:effectLst/>
                        <a:latin typeface="Calibri"/>
                        <a:ea typeface="Calibri"/>
                        <a:cs typeface="Times New Roman"/>
                      </a:endParaRPr>
                    </a:p>
                  </a:txBody>
                  <a:tcPr marL="0" marR="0" marT="38100" marB="38100" anchor="ctr"/>
                </a:tc>
              </a:tr>
              <a:tr h="1265086">
                <a:tc>
                  <a:txBody>
                    <a:bodyPr/>
                    <a:lstStyle/>
                    <a:p>
                      <a:pPr algn="l">
                        <a:lnSpc>
                          <a:spcPct val="140000"/>
                        </a:lnSpc>
                        <a:spcAft>
                          <a:spcPts val="900"/>
                        </a:spcAft>
                      </a:pPr>
                      <a:r>
                        <a:rPr lang="en-GB" sz="4400" dirty="0">
                          <a:effectLst/>
                        </a:rPr>
                        <a:t>Holistic Therapist</a:t>
                      </a:r>
                      <a:endParaRPr lang="en-GB" sz="4400" dirty="0">
                        <a:effectLst/>
                        <a:latin typeface="Calibri"/>
                        <a:ea typeface="Calibri"/>
                        <a:cs typeface="Times New Roman"/>
                      </a:endParaRPr>
                    </a:p>
                  </a:txBody>
                  <a:tcPr marL="0" marR="0" marT="38100" marB="38100" anchor="ctr"/>
                </a:tc>
                <a:tc>
                  <a:txBody>
                    <a:bodyPr/>
                    <a:lstStyle/>
                    <a:p>
                      <a:pPr algn="l">
                        <a:lnSpc>
                          <a:spcPct val="140000"/>
                        </a:lnSpc>
                        <a:spcAft>
                          <a:spcPts val="900"/>
                        </a:spcAft>
                      </a:pPr>
                      <a:r>
                        <a:rPr lang="en-GB" sz="4400">
                          <a:effectLst/>
                        </a:rPr>
                        <a:t>Claire Walley</a:t>
                      </a:r>
                      <a:endParaRPr lang="en-GB" sz="4400">
                        <a:effectLst/>
                        <a:latin typeface="Calibri"/>
                        <a:ea typeface="Calibri"/>
                        <a:cs typeface="Times New Roman"/>
                      </a:endParaRPr>
                    </a:p>
                  </a:txBody>
                  <a:tcPr marL="0" marR="0" marT="38100" marB="38100" anchor="ctr"/>
                </a:tc>
              </a:tr>
              <a:tr h="1172066">
                <a:tc>
                  <a:txBody>
                    <a:bodyPr/>
                    <a:lstStyle/>
                    <a:p>
                      <a:pPr algn="l">
                        <a:lnSpc>
                          <a:spcPct val="140000"/>
                        </a:lnSpc>
                        <a:spcAft>
                          <a:spcPts val="900"/>
                        </a:spcAft>
                      </a:pPr>
                      <a:r>
                        <a:rPr lang="en-GB" sz="4400">
                          <a:effectLst/>
                        </a:rPr>
                        <a:t>Chiropodist</a:t>
                      </a:r>
                      <a:endParaRPr lang="en-GB" sz="4400">
                        <a:effectLst/>
                        <a:latin typeface="Calibri"/>
                        <a:ea typeface="Calibri"/>
                        <a:cs typeface="Times New Roman"/>
                      </a:endParaRPr>
                    </a:p>
                  </a:txBody>
                  <a:tcPr marL="0" marR="0" marT="38100" marB="38100" anchor="ctr"/>
                </a:tc>
                <a:tc>
                  <a:txBody>
                    <a:bodyPr/>
                    <a:lstStyle/>
                    <a:p>
                      <a:pPr algn="l">
                        <a:lnSpc>
                          <a:spcPct val="140000"/>
                        </a:lnSpc>
                        <a:spcAft>
                          <a:spcPts val="900"/>
                        </a:spcAft>
                      </a:pPr>
                      <a:r>
                        <a:rPr lang="en-GB" sz="4400" dirty="0">
                          <a:effectLst/>
                        </a:rPr>
                        <a:t>Barbara Hopkins</a:t>
                      </a:r>
                      <a:endParaRPr lang="en-GB" sz="4400" dirty="0">
                        <a:effectLst/>
                        <a:latin typeface="Calibri"/>
                        <a:ea typeface="Calibri"/>
                        <a:cs typeface="Times New Roman"/>
                      </a:endParaRPr>
                    </a:p>
                  </a:txBody>
                  <a:tcPr marL="0" marR="0" marT="38100" marB="38100" anchor="ctr"/>
                </a:tc>
              </a:tr>
              <a:tr h="9744888">
                <a:tc>
                  <a:txBody>
                    <a:bodyPr/>
                    <a:lstStyle/>
                    <a:p>
                      <a:pPr algn="l">
                        <a:lnSpc>
                          <a:spcPct val="140000"/>
                        </a:lnSpc>
                        <a:spcAft>
                          <a:spcPts val="900"/>
                        </a:spcAft>
                      </a:pPr>
                      <a:r>
                        <a:rPr lang="en-GB" sz="4400" dirty="0">
                          <a:effectLst/>
                        </a:rPr>
                        <a:t>Wellbeing Admin Team </a:t>
                      </a:r>
                    </a:p>
                    <a:p>
                      <a:pPr algn="l">
                        <a:lnSpc>
                          <a:spcPct val="140000"/>
                        </a:lnSpc>
                        <a:spcAft>
                          <a:spcPts val="900"/>
                        </a:spcAft>
                      </a:pPr>
                      <a:r>
                        <a:rPr lang="en-GB" sz="4400" dirty="0">
                          <a:effectLst/>
                        </a:rPr>
                        <a:t> </a:t>
                      </a:r>
                    </a:p>
                    <a:p>
                      <a:pPr algn="l">
                        <a:lnSpc>
                          <a:spcPct val="140000"/>
                        </a:lnSpc>
                        <a:spcAft>
                          <a:spcPts val="900"/>
                        </a:spcAft>
                      </a:pPr>
                      <a:r>
                        <a:rPr lang="en-GB" sz="4400" dirty="0">
                          <a:effectLst/>
                        </a:rPr>
                        <a:t> </a:t>
                      </a:r>
                    </a:p>
                    <a:p>
                      <a:pPr algn="l">
                        <a:lnSpc>
                          <a:spcPct val="140000"/>
                        </a:lnSpc>
                        <a:spcAft>
                          <a:spcPts val="900"/>
                        </a:spcAft>
                      </a:pPr>
                      <a:r>
                        <a:rPr lang="en-GB" sz="4400" dirty="0">
                          <a:effectLst/>
                        </a:rPr>
                        <a:t> </a:t>
                      </a:r>
                    </a:p>
                    <a:p>
                      <a:pPr algn="l">
                        <a:lnSpc>
                          <a:spcPct val="140000"/>
                        </a:lnSpc>
                        <a:spcAft>
                          <a:spcPts val="900"/>
                        </a:spcAft>
                      </a:pPr>
                      <a:r>
                        <a:rPr lang="en-GB" sz="4400" dirty="0">
                          <a:effectLst/>
                        </a:rPr>
                        <a:t> </a:t>
                      </a:r>
                    </a:p>
                    <a:p>
                      <a:pPr algn="l">
                        <a:lnSpc>
                          <a:spcPct val="140000"/>
                        </a:lnSpc>
                        <a:spcAft>
                          <a:spcPts val="900"/>
                        </a:spcAft>
                      </a:pPr>
                      <a:r>
                        <a:rPr lang="en-GB" sz="4400" dirty="0">
                          <a:effectLst/>
                        </a:rPr>
                        <a:t> </a:t>
                      </a:r>
                    </a:p>
                    <a:p>
                      <a:pPr algn="l">
                        <a:lnSpc>
                          <a:spcPct val="140000"/>
                        </a:lnSpc>
                        <a:spcAft>
                          <a:spcPts val="900"/>
                        </a:spcAft>
                      </a:pPr>
                      <a:r>
                        <a:rPr lang="en-GB" sz="4400" dirty="0">
                          <a:effectLst/>
                        </a:rPr>
                        <a:t> </a:t>
                      </a:r>
                      <a:endParaRPr lang="en-GB" sz="4400" dirty="0">
                        <a:effectLst/>
                        <a:latin typeface="Calibri"/>
                        <a:ea typeface="Calibri"/>
                        <a:cs typeface="Times New Roman"/>
                      </a:endParaRPr>
                    </a:p>
                  </a:txBody>
                  <a:tcPr marL="0" marR="0" marT="38100" marB="38100" anchor="ctr"/>
                </a:tc>
                <a:tc>
                  <a:txBody>
                    <a:bodyPr/>
                    <a:lstStyle/>
                    <a:p>
                      <a:pPr algn="l">
                        <a:lnSpc>
                          <a:spcPct val="140000"/>
                        </a:lnSpc>
                        <a:spcAft>
                          <a:spcPts val="900"/>
                        </a:spcAft>
                      </a:pPr>
                      <a:r>
                        <a:rPr lang="en-GB" sz="4400" dirty="0" smtClean="0">
                          <a:effectLst/>
                        </a:rPr>
                        <a:t>Clare </a:t>
                      </a:r>
                      <a:r>
                        <a:rPr lang="en-GB" sz="4400" dirty="0">
                          <a:effectLst/>
                        </a:rPr>
                        <a:t>Seabrook</a:t>
                      </a:r>
                    </a:p>
                    <a:p>
                      <a:pPr algn="l">
                        <a:lnSpc>
                          <a:spcPct val="140000"/>
                        </a:lnSpc>
                        <a:spcAft>
                          <a:spcPts val="900"/>
                        </a:spcAft>
                      </a:pPr>
                      <a:r>
                        <a:rPr lang="en-GB" sz="4400" dirty="0">
                          <a:effectLst/>
                        </a:rPr>
                        <a:t>Elaine Foster</a:t>
                      </a:r>
                    </a:p>
                    <a:p>
                      <a:pPr algn="l">
                        <a:lnSpc>
                          <a:spcPct val="140000"/>
                        </a:lnSpc>
                        <a:spcAft>
                          <a:spcPts val="900"/>
                        </a:spcAft>
                      </a:pPr>
                      <a:r>
                        <a:rPr lang="en-GB" sz="4400" dirty="0">
                          <a:effectLst/>
                        </a:rPr>
                        <a:t>Jonjo O'Neill</a:t>
                      </a:r>
                    </a:p>
                    <a:p>
                      <a:pPr algn="l">
                        <a:lnSpc>
                          <a:spcPct val="140000"/>
                        </a:lnSpc>
                        <a:spcAft>
                          <a:spcPts val="900"/>
                        </a:spcAft>
                      </a:pPr>
                      <a:r>
                        <a:rPr lang="en-GB" sz="4400" dirty="0">
                          <a:effectLst/>
                        </a:rPr>
                        <a:t>Sue Barr</a:t>
                      </a:r>
                    </a:p>
                    <a:p>
                      <a:pPr algn="l">
                        <a:lnSpc>
                          <a:spcPct val="140000"/>
                        </a:lnSpc>
                        <a:spcAft>
                          <a:spcPts val="900"/>
                        </a:spcAft>
                      </a:pPr>
                      <a:r>
                        <a:rPr lang="en-GB" sz="4400" dirty="0">
                          <a:effectLst/>
                        </a:rPr>
                        <a:t>Sindhu Ramakrishnan</a:t>
                      </a:r>
                    </a:p>
                    <a:p>
                      <a:pPr algn="l">
                        <a:lnSpc>
                          <a:spcPct val="140000"/>
                        </a:lnSpc>
                        <a:spcAft>
                          <a:spcPts val="900"/>
                        </a:spcAft>
                      </a:pPr>
                      <a:r>
                        <a:rPr lang="en-GB" sz="4400" dirty="0">
                          <a:effectLst/>
                        </a:rPr>
                        <a:t>Amanda Heaton</a:t>
                      </a:r>
                    </a:p>
                    <a:p>
                      <a:pPr algn="l">
                        <a:lnSpc>
                          <a:spcPct val="140000"/>
                        </a:lnSpc>
                        <a:spcAft>
                          <a:spcPts val="900"/>
                        </a:spcAft>
                      </a:pPr>
                      <a:r>
                        <a:rPr lang="en-GB" sz="4400" dirty="0">
                          <a:effectLst/>
                        </a:rPr>
                        <a:t>Margarita Fairchild </a:t>
                      </a:r>
                      <a:endParaRPr lang="en-GB" sz="4400" dirty="0">
                        <a:effectLst/>
                        <a:latin typeface="Calibri"/>
                        <a:ea typeface="Calibri"/>
                        <a:cs typeface="Times New Roman"/>
                      </a:endParaRPr>
                    </a:p>
                  </a:txBody>
                  <a:tcPr marL="0" marR="0" marT="38100" marB="38100" anchor="ctr"/>
                </a:tc>
              </a:tr>
            </a:tbl>
          </a:graphicData>
        </a:graphic>
      </p:graphicFrame>
      <p:pic>
        <p:nvPicPr>
          <p:cNvPr id="1039" name="Picture 15"/>
          <p:cNvPicPr>
            <a:picLocks noChangeAspect="1" noChangeArrowheads="1"/>
          </p:cNvPicPr>
          <p:nvPr/>
        </p:nvPicPr>
        <p:blipFill rotWithShape="1">
          <a:blip r:embed="rId5">
            <a:extLst>
              <a:ext uri="{28A0092B-C50C-407E-A947-70E740481C1C}">
                <a14:useLocalDpi xmlns:a14="http://schemas.microsoft.com/office/drawing/2010/main" val="0"/>
              </a:ext>
            </a:extLst>
          </a:blip>
          <a:srcRect l="4898" t="9833" r="6725" b="19326"/>
          <a:stretch/>
        </p:blipFill>
        <p:spPr bwMode="auto">
          <a:xfrm>
            <a:off x="667585" y="2021304"/>
            <a:ext cx="12863608" cy="3832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9" name="Group 8"/>
          <p:cNvGrpSpPr>
            <a:grpSpLocks/>
          </p:cNvGrpSpPr>
          <p:nvPr/>
        </p:nvGrpSpPr>
        <p:grpSpPr bwMode="auto">
          <a:xfrm>
            <a:off x="37051963" y="1616305"/>
            <a:ext cx="13753528" cy="3399192"/>
            <a:chOff x="1533" y="579"/>
            <a:chExt cx="8821" cy="1113"/>
          </a:xfrm>
        </p:grpSpPr>
        <p:pic>
          <p:nvPicPr>
            <p:cNvPr id="10" name="Picture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33" y="579"/>
              <a:ext cx="8821" cy="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2"/>
            <p:cNvSpPr txBox="1">
              <a:spLocks noChangeArrowheads="1"/>
            </p:cNvSpPr>
            <p:nvPr/>
          </p:nvSpPr>
          <p:spPr bwMode="auto">
            <a:xfrm>
              <a:off x="1629" y="1395"/>
              <a:ext cx="5332" cy="29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4400" b="1" i="0" u="none" strike="noStrike" cap="none" normalizeH="0" baseline="0" dirty="0" smtClean="0">
                  <a:ln>
                    <a:noFill/>
                  </a:ln>
                  <a:solidFill>
                    <a:srgbClr val="548DD4"/>
                  </a:solidFill>
                  <a:effectLst/>
                  <a:latin typeface="Arial" pitchFamily="34" charset="0"/>
                  <a:cs typeface="Arial" pitchFamily="34" charset="0"/>
                </a:rPr>
                <a:t>Lead Employer HENW (Mersey)</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31480830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05857" y="1510136"/>
            <a:ext cx="24914768" cy="6096000"/>
          </a:xfrm>
        </p:spPr>
        <p:txBody>
          <a:bodyPr>
            <a:scene3d>
              <a:camera prst="orthographicFront"/>
              <a:lightRig rig="threePt" dir="t"/>
            </a:scene3d>
            <a:sp3d extrusionH="57150">
              <a:bevelT w="38100" h="38100"/>
            </a:sp3d>
          </a:bodyPr>
          <a:lstStyle/>
          <a:p>
            <a:r>
              <a:rPr lang="en-GB" sz="18000" b="1" dirty="0" smtClean="0">
                <a:ln w="10541" cmpd="sng">
                  <a:solidFill>
                    <a:schemeClr val="accent1">
                      <a:lumMod val="75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Useful Contacts</a:t>
            </a:r>
            <a:endParaRPr lang="en-GB" sz="18000" b="1" dirty="0">
              <a:ln w="10541" cmpd="sng">
                <a:solidFill>
                  <a:schemeClr val="accent1">
                    <a:lumMod val="75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Text Placeholder 2"/>
          <p:cNvSpPr>
            <a:spLocks noGrp="1"/>
          </p:cNvSpPr>
          <p:nvPr>
            <p:ph type="body" sz="half" idx="1"/>
          </p:nvPr>
        </p:nvSpPr>
        <p:spPr>
          <a:xfrm>
            <a:off x="14081920" y="7539350"/>
            <a:ext cx="11445080" cy="26930919"/>
          </a:xfrm>
        </p:spPr>
        <p:txBody>
          <a:bodyPr/>
          <a:lstStyle/>
          <a:p>
            <a:pPr marL="0" indent="0" algn="ctr">
              <a:buNone/>
            </a:pPr>
            <a:r>
              <a:rPr lang="en-GB" sz="6000" b="1" dirty="0" smtClean="0">
                <a:solidFill>
                  <a:schemeClr val="accent5">
                    <a:lumMod val="25000"/>
                  </a:schemeClr>
                </a:solidFill>
              </a:rPr>
              <a:t>Online Information:</a:t>
            </a:r>
          </a:p>
          <a:p>
            <a:pPr marL="0" indent="0">
              <a:buNone/>
            </a:pPr>
            <a:endParaRPr lang="en-GB" sz="4400" dirty="0">
              <a:solidFill>
                <a:schemeClr val="accent5">
                  <a:lumMod val="25000"/>
                </a:schemeClr>
              </a:solidFill>
            </a:endParaRPr>
          </a:p>
          <a:p>
            <a:pPr marL="0" indent="0">
              <a:buNone/>
            </a:pPr>
            <a:r>
              <a:rPr lang="en-GB" sz="4400" dirty="0" smtClean="0">
                <a:solidFill>
                  <a:schemeClr val="accent5">
                    <a:lumMod val="25000"/>
                  </a:schemeClr>
                </a:solidFill>
              </a:rPr>
              <a:t>Lead Employer Service HR Direct Main Page</a:t>
            </a:r>
          </a:p>
          <a:p>
            <a:pPr marL="0" indent="0">
              <a:buNone/>
            </a:pPr>
            <a:r>
              <a:rPr lang="en-GB" sz="4400" dirty="0" smtClean="0"/>
              <a:t>www.leademployer.sthk.nhs.uk</a:t>
            </a:r>
          </a:p>
          <a:p>
            <a:pPr marL="0" indent="0">
              <a:buNone/>
            </a:pPr>
            <a:endParaRPr lang="en-GB" sz="4400" dirty="0">
              <a:solidFill>
                <a:schemeClr val="accent5">
                  <a:lumMod val="25000"/>
                </a:schemeClr>
              </a:solidFill>
            </a:endParaRPr>
          </a:p>
          <a:p>
            <a:pPr marL="0" indent="0">
              <a:buNone/>
            </a:pPr>
            <a:r>
              <a:rPr lang="en-GB" sz="4400" dirty="0" smtClean="0"/>
              <a:t>Policies &amp; Procedures</a:t>
            </a:r>
          </a:p>
          <a:p>
            <a:pPr marL="0" indent="0">
              <a:buNone/>
            </a:pPr>
            <a:r>
              <a:rPr lang="en-GB" sz="4400" dirty="0" smtClean="0"/>
              <a:t>HR Direct</a:t>
            </a:r>
          </a:p>
          <a:p>
            <a:pPr marL="0" indent="0">
              <a:buNone/>
            </a:pPr>
            <a:endParaRPr lang="en-GB" sz="4400" dirty="0"/>
          </a:p>
          <a:p>
            <a:pPr marL="0" indent="0">
              <a:buNone/>
            </a:pPr>
            <a:r>
              <a:rPr lang="en-GB" sz="4400" dirty="0" smtClean="0"/>
              <a:t>News – Info Brief and Latest Updates</a:t>
            </a:r>
          </a:p>
          <a:p>
            <a:pPr marL="0" indent="0">
              <a:buNone/>
            </a:pPr>
            <a:r>
              <a:rPr lang="en-GB" sz="4400" dirty="0" smtClean="0"/>
              <a:t>HR Direct </a:t>
            </a:r>
            <a:endParaRPr lang="en-GB" sz="4400" dirty="0"/>
          </a:p>
          <a:p>
            <a:pPr marL="0" indent="0">
              <a:buNone/>
            </a:pPr>
            <a:endParaRPr lang="en-GB" sz="4400" dirty="0">
              <a:solidFill>
                <a:schemeClr val="accent5">
                  <a:lumMod val="25000"/>
                </a:schemeClr>
              </a:solidFill>
            </a:endParaRPr>
          </a:p>
          <a:p>
            <a:pPr marL="0" indent="0">
              <a:buNone/>
            </a:pPr>
            <a:r>
              <a:rPr lang="en-GB" sz="4400" dirty="0" smtClean="0">
                <a:solidFill>
                  <a:schemeClr val="accent5">
                    <a:lumMod val="25000"/>
                  </a:schemeClr>
                </a:solidFill>
              </a:rPr>
              <a:t>HENW Mersey Home Page</a:t>
            </a:r>
          </a:p>
          <a:p>
            <a:pPr marL="0" indent="0">
              <a:buNone/>
            </a:pPr>
            <a:r>
              <a:rPr lang="en-GB" sz="4400" dirty="0">
                <a:solidFill>
                  <a:schemeClr val="accent5">
                    <a:lumMod val="25000"/>
                  </a:schemeClr>
                </a:solidFill>
                <a:hlinkClick r:id="rId2"/>
              </a:rPr>
              <a:t>www.nw.hee.nhs.uk</a:t>
            </a:r>
            <a:r>
              <a:rPr lang="en-GB" sz="4400" dirty="0">
                <a:solidFill>
                  <a:schemeClr val="accent5">
                    <a:lumMod val="25000"/>
                  </a:schemeClr>
                </a:solidFill>
              </a:rPr>
              <a:t> </a:t>
            </a:r>
            <a:endParaRPr lang="en-GB" sz="4400" dirty="0" smtClean="0">
              <a:solidFill>
                <a:schemeClr val="accent5">
                  <a:lumMod val="25000"/>
                </a:schemeClr>
              </a:solidFill>
            </a:endParaRPr>
          </a:p>
          <a:p>
            <a:pPr marL="0" indent="0">
              <a:buNone/>
            </a:pPr>
            <a:endParaRPr lang="en-GB" sz="4400" dirty="0">
              <a:solidFill>
                <a:schemeClr val="accent5">
                  <a:lumMod val="25000"/>
                </a:schemeClr>
              </a:solidFill>
            </a:endParaRPr>
          </a:p>
          <a:p>
            <a:pPr marL="0" indent="0">
              <a:buNone/>
            </a:pPr>
            <a:r>
              <a:rPr lang="en-GB" sz="4400" dirty="0" smtClean="0">
                <a:solidFill>
                  <a:schemeClr val="accent5">
                    <a:lumMod val="25000"/>
                  </a:schemeClr>
                </a:solidFill>
              </a:rPr>
              <a:t>Specialty Training Recruitment Website</a:t>
            </a:r>
            <a:endParaRPr lang="en-GB" sz="4400" dirty="0">
              <a:solidFill>
                <a:schemeClr val="accent5">
                  <a:lumMod val="25000"/>
                </a:schemeClr>
              </a:solidFill>
            </a:endParaRPr>
          </a:p>
          <a:p>
            <a:pPr marL="0" indent="0">
              <a:buNone/>
            </a:pPr>
            <a:r>
              <a:rPr lang="en-GB" sz="4400" dirty="0" smtClean="0">
                <a:solidFill>
                  <a:schemeClr val="accent5">
                    <a:lumMod val="25000"/>
                  </a:schemeClr>
                </a:solidFill>
                <a:hlinkClick r:id="rId3"/>
              </a:rPr>
              <a:t>www.specialtytraining.hee.nhs.uk</a:t>
            </a:r>
            <a:r>
              <a:rPr lang="en-GB" sz="4400" dirty="0" smtClean="0">
                <a:solidFill>
                  <a:schemeClr val="accent5">
                    <a:lumMod val="25000"/>
                  </a:schemeClr>
                </a:solidFill>
              </a:rPr>
              <a:t> </a:t>
            </a:r>
            <a:endParaRPr lang="en-GB" sz="4400" dirty="0">
              <a:solidFill>
                <a:schemeClr val="accent5">
                  <a:lumMod val="25000"/>
                </a:schemeClr>
              </a:solidFill>
            </a:endParaRPr>
          </a:p>
          <a:p>
            <a:pPr marL="0" indent="0">
              <a:buNone/>
            </a:pPr>
            <a:endParaRPr lang="en-GB" sz="4400" dirty="0">
              <a:solidFill>
                <a:schemeClr val="accent5">
                  <a:lumMod val="25000"/>
                </a:schemeClr>
              </a:solidFill>
            </a:endParaRPr>
          </a:p>
          <a:p>
            <a:pPr marL="0" indent="0">
              <a:buNone/>
            </a:pPr>
            <a:r>
              <a:rPr lang="en-GB" sz="4400" dirty="0" smtClean="0">
                <a:solidFill>
                  <a:schemeClr val="accent5">
                    <a:lumMod val="25000"/>
                  </a:schemeClr>
                </a:solidFill>
              </a:rPr>
              <a:t>NHS Employers</a:t>
            </a:r>
          </a:p>
          <a:p>
            <a:pPr marL="0" indent="0">
              <a:buNone/>
            </a:pPr>
            <a:r>
              <a:rPr lang="en-GB" sz="4400" dirty="0" smtClean="0">
                <a:solidFill>
                  <a:schemeClr val="accent5">
                    <a:lumMod val="25000"/>
                  </a:schemeClr>
                </a:solidFill>
                <a:hlinkClick r:id="rId4"/>
              </a:rPr>
              <a:t>www.nhsemployers.org</a:t>
            </a:r>
            <a:endParaRPr lang="en-GB" sz="4400" dirty="0" smtClean="0">
              <a:solidFill>
                <a:schemeClr val="accent5">
                  <a:lumMod val="25000"/>
                </a:schemeClr>
              </a:solidFill>
            </a:endParaRPr>
          </a:p>
          <a:p>
            <a:pPr marL="0" indent="0">
              <a:buNone/>
            </a:pPr>
            <a:endParaRPr lang="en-GB" sz="4400" dirty="0">
              <a:solidFill>
                <a:schemeClr val="accent5">
                  <a:lumMod val="25000"/>
                </a:schemeClr>
              </a:solidFill>
            </a:endParaRPr>
          </a:p>
          <a:p>
            <a:pPr marL="0" indent="0">
              <a:buNone/>
            </a:pPr>
            <a:r>
              <a:rPr lang="en-GB" sz="4400" dirty="0" smtClean="0">
                <a:solidFill>
                  <a:schemeClr val="accent5">
                    <a:lumMod val="25000"/>
                  </a:schemeClr>
                </a:solidFill>
              </a:rPr>
              <a:t>NHS Pension Scheme</a:t>
            </a:r>
            <a:br>
              <a:rPr lang="en-GB" sz="4400" dirty="0" smtClean="0">
                <a:solidFill>
                  <a:schemeClr val="accent5">
                    <a:lumMod val="25000"/>
                  </a:schemeClr>
                </a:solidFill>
              </a:rPr>
            </a:br>
            <a:r>
              <a:rPr lang="en-GB" sz="4400" dirty="0" smtClean="0">
                <a:solidFill>
                  <a:schemeClr val="accent5">
                    <a:lumMod val="25000"/>
                  </a:schemeClr>
                </a:solidFill>
                <a:hlinkClick r:id="rId5"/>
              </a:rPr>
              <a:t>www.nhsbsa.nhs.uk/pensions</a:t>
            </a:r>
            <a:r>
              <a:rPr lang="en-GB" sz="4400" dirty="0" smtClean="0">
                <a:solidFill>
                  <a:schemeClr val="accent5">
                    <a:lumMod val="25000"/>
                  </a:schemeClr>
                </a:solidFill>
              </a:rPr>
              <a:t>  </a:t>
            </a:r>
          </a:p>
          <a:p>
            <a:pPr marL="0" indent="0">
              <a:buNone/>
            </a:pPr>
            <a:endParaRPr lang="en-GB" sz="4400" dirty="0">
              <a:solidFill>
                <a:schemeClr val="accent5">
                  <a:lumMod val="25000"/>
                </a:schemeClr>
              </a:solidFill>
            </a:endParaRPr>
          </a:p>
          <a:p>
            <a:pPr marL="0" indent="0">
              <a:buNone/>
            </a:pPr>
            <a:r>
              <a:rPr lang="en-GB" sz="4400" dirty="0" smtClean="0">
                <a:solidFill>
                  <a:schemeClr val="accent5">
                    <a:lumMod val="25000"/>
                  </a:schemeClr>
                </a:solidFill>
              </a:rPr>
              <a:t>GMC</a:t>
            </a:r>
          </a:p>
          <a:p>
            <a:pPr marL="0" indent="0">
              <a:buNone/>
            </a:pPr>
            <a:r>
              <a:rPr lang="en-GB" sz="4400" dirty="0" smtClean="0">
                <a:solidFill>
                  <a:schemeClr val="accent5">
                    <a:lumMod val="25000"/>
                  </a:schemeClr>
                </a:solidFill>
                <a:hlinkClick r:id="rId6"/>
              </a:rPr>
              <a:t>www.gmc-uk.org</a:t>
            </a:r>
            <a:r>
              <a:rPr lang="en-GB" sz="4400" dirty="0" smtClean="0">
                <a:solidFill>
                  <a:schemeClr val="accent5">
                    <a:lumMod val="25000"/>
                  </a:schemeClr>
                </a:solidFill>
              </a:rPr>
              <a:t> </a:t>
            </a:r>
          </a:p>
          <a:p>
            <a:pPr marL="0" indent="0">
              <a:buNone/>
            </a:pPr>
            <a:endParaRPr lang="en-GB" sz="4400" dirty="0">
              <a:solidFill>
                <a:schemeClr val="accent5">
                  <a:lumMod val="25000"/>
                </a:schemeClr>
              </a:solidFill>
            </a:endParaRPr>
          </a:p>
          <a:p>
            <a:pPr marL="0" indent="0">
              <a:buNone/>
            </a:pPr>
            <a:r>
              <a:rPr lang="en-GB" sz="4400" dirty="0" smtClean="0">
                <a:solidFill>
                  <a:schemeClr val="accent5">
                    <a:lumMod val="25000"/>
                  </a:schemeClr>
                </a:solidFill>
              </a:rPr>
              <a:t>GDC</a:t>
            </a:r>
          </a:p>
          <a:p>
            <a:pPr marL="0" indent="0">
              <a:buNone/>
            </a:pPr>
            <a:r>
              <a:rPr lang="en-GB" sz="4400" dirty="0" smtClean="0">
                <a:solidFill>
                  <a:schemeClr val="accent5">
                    <a:lumMod val="25000"/>
                  </a:schemeClr>
                </a:solidFill>
                <a:hlinkClick r:id="rId7"/>
              </a:rPr>
              <a:t>www.gdc-uk.org</a:t>
            </a:r>
            <a:r>
              <a:rPr lang="en-GB" sz="4400" dirty="0" smtClean="0">
                <a:solidFill>
                  <a:schemeClr val="accent5">
                    <a:lumMod val="25000"/>
                  </a:schemeClr>
                </a:solidFill>
              </a:rPr>
              <a:t> </a:t>
            </a:r>
          </a:p>
          <a:p>
            <a:pPr marL="0" indent="0">
              <a:buNone/>
            </a:pPr>
            <a:endParaRPr lang="en-GB" sz="4400" dirty="0">
              <a:solidFill>
                <a:schemeClr val="accent5">
                  <a:lumMod val="25000"/>
                </a:schemeClr>
              </a:solidFill>
            </a:endParaRPr>
          </a:p>
          <a:p>
            <a:pPr marL="0" indent="0">
              <a:buNone/>
            </a:pPr>
            <a:r>
              <a:rPr lang="en-GB" sz="4400" dirty="0" smtClean="0">
                <a:solidFill>
                  <a:schemeClr val="accent5">
                    <a:lumMod val="25000"/>
                  </a:schemeClr>
                </a:solidFill>
              </a:rPr>
              <a:t>BMA</a:t>
            </a:r>
          </a:p>
          <a:p>
            <a:pPr marL="0" indent="0">
              <a:buNone/>
            </a:pPr>
            <a:r>
              <a:rPr lang="en-GB" sz="4400" dirty="0" smtClean="0">
                <a:solidFill>
                  <a:schemeClr val="accent5">
                    <a:lumMod val="25000"/>
                  </a:schemeClr>
                </a:solidFill>
                <a:hlinkClick r:id="rId8"/>
              </a:rPr>
              <a:t>www.bma.org.uk</a:t>
            </a:r>
            <a:r>
              <a:rPr lang="en-GB" sz="4400" dirty="0" smtClean="0">
                <a:solidFill>
                  <a:schemeClr val="accent5">
                    <a:lumMod val="25000"/>
                  </a:schemeClr>
                </a:solidFill>
              </a:rPr>
              <a:t>  </a:t>
            </a:r>
            <a:endParaRPr lang="en-GB" dirty="0" smtClean="0">
              <a:solidFill>
                <a:schemeClr val="accent5">
                  <a:lumMod val="25000"/>
                </a:schemeClr>
              </a:solidFill>
            </a:endParaRPr>
          </a:p>
          <a:p>
            <a:pPr marL="0" indent="0">
              <a:buNone/>
            </a:pPr>
            <a:endParaRPr lang="en-GB" dirty="0">
              <a:solidFill>
                <a:schemeClr val="accent5">
                  <a:lumMod val="25000"/>
                </a:schemeClr>
              </a:solidFill>
            </a:endParaRPr>
          </a:p>
          <a:p>
            <a:pPr marL="0" indent="0">
              <a:buNone/>
            </a:pPr>
            <a:endParaRPr lang="en-GB" dirty="0">
              <a:solidFill>
                <a:schemeClr val="accent5">
                  <a:lumMod val="25000"/>
                </a:schemeClr>
              </a:solidFill>
            </a:endParaRPr>
          </a:p>
          <a:p>
            <a:pPr marL="0" indent="0">
              <a:buNone/>
            </a:pPr>
            <a:endParaRPr lang="en-GB" dirty="0">
              <a:solidFill>
                <a:schemeClr val="accent5">
                  <a:lumMod val="25000"/>
                </a:schemeClr>
              </a:solidFill>
            </a:endParaRPr>
          </a:p>
          <a:p>
            <a:pPr marL="0" indent="0">
              <a:buNone/>
            </a:pPr>
            <a:endParaRPr lang="en-GB" dirty="0">
              <a:solidFill>
                <a:schemeClr val="accent5">
                  <a:lumMod val="25000"/>
                </a:schemeClr>
              </a:solidFill>
            </a:endParaRPr>
          </a:p>
        </p:txBody>
      </p:sp>
      <p:grpSp>
        <p:nvGrpSpPr>
          <p:cNvPr id="6" name="Group 5"/>
          <p:cNvGrpSpPr/>
          <p:nvPr/>
        </p:nvGrpSpPr>
        <p:grpSpPr>
          <a:xfrm>
            <a:off x="976464" y="2077471"/>
            <a:ext cx="11755261" cy="3541068"/>
            <a:chOff x="976464" y="2077471"/>
            <a:chExt cx="11755261" cy="3541068"/>
          </a:xfrm>
        </p:grpSpPr>
        <p:pic>
          <p:nvPicPr>
            <p:cNvPr id="7" name="Picture 7" descr="MPj03858100000[1]"/>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976464" y="2077471"/>
              <a:ext cx="2282825" cy="3496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8" name="Picture 16" descr="MPj03057040000[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71340" y="2175124"/>
              <a:ext cx="2909888" cy="34434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9" name="Picture 55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40516" y="2175124"/>
              <a:ext cx="5191209" cy="3443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4" name="Content Placeholder 3"/>
          <p:cNvSpPr>
            <a:spLocks noGrp="1"/>
          </p:cNvSpPr>
          <p:nvPr>
            <p:ph sz="quarter" idx="2"/>
          </p:nvPr>
        </p:nvSpPr>
        <p:spPr>
          <a:xfrm>
            <a:off x="26683320" y="7702824"/>
            <a:ext cx="10945217" cy="24842760"/>
          </a:xfrm>
        </p:spPr>
        <p:txBody>
          <a:bodyPr/>
          <a:lstStyle/>
          <a:p>
            <a:pPr marL="0" indent="0" algn="ctr">
              <a:buNone/>
            </a:pPr>
            <a:r>
              <a:rPr lang="en-GB" sz="6000" b="1" dirty="0" smtClean="0">
                <a:solidFill>
                  <a:schemeClr val="accent5">
                    <a:lumMod val="25000"/>
                  </a:schemeClr>
                </a:solidFill>
              </a:rPr>
              <a:t>Host Organisation Websites</a:t>
            </a:r>
          </a:p>
          <a:p>
            <a:pPr marL="0" indent="0">
              <a:buNone/>
            </a:pPr>
            <a:endParaRPr lang="en-GB" sz="4400" u="sng" dirty="0">
              <a:solidFill>
                <a:srgbClr val="FF0000"/>
              </a:solidFill>
            </a:endParaRPr>
          </a:p>
        </p:txBody>
      </p:sp>
      <p:sp>
        <p:nvSpPr>
          <p:cNvPr id="11" name="TextBox 10"/>
          <p:cNvSpPr txBox="1"/>
          <p:nvPr/>
        </p:nvSpPr>
        <p:spPr>
          <a:xfrm>
            <a:off x="2117876" y="8422904"/>
            <a:ext cx="9659788" cy="25994808"/>
          </a:xfrm>
          <a:prstGeom prst="rect">
            <a:avLst/>
          </a:prstGeom>
          <a:noFill/>
        </p:spPr>
        <p:txBody>
          <a:bodyPr wrap="square" rtlCol="0">
            <a:spAutoFit/>
          </a:bodyPr>
          <a:lstStyle/>
          <a:p>
            <a:pPr algn="ctr">
              <a:buNone/>
            </a:pPr>
            <a:r>
              <a:rPr lang="en-GB" sz="5400" b="1" dirty="0" smtClean="0">
                <a:solidFill>
                  <a:schemeClr val="accent5">
                    <a:lumMod val="25000"/>
                  </a:schemeClr>
                </a:solidFill>
                <a:latin typeface="+mn-lt"/>
              </a:rPr>
              <a:t>Contact Us</a:t>
            </a:r>
          </a:p>
          <a:p>
            <a:pPr>
              <a:buNone/>
            </a:pPr>
            <a:endParaRPr lang="en-GB" sz="4400" dirty="0" smtClean="0">
              <a:solidFill>
                <a:schemeClr val="accent5">
                  <a:lumMod val="25000"/>
                </a:schemeClr>
              </a:solidFill>
              <a:latin typeface="+mn-lt"/>
            </a:endParaRPr>
          </a:p>
          <a:p>
            <a:pPr>
              <a:buNone/>
            </a:pPr>
            <a:r>
              <a:rPr lang="en-GB" sz="4400" b="1" dirty="0" smtClean="0">
                <a:solidFill>
                  <a:schemeClr val="accent5">
                    <a:lumMod val="25000"/>
                  </a:schemeClr>
                </a:solidFill>
                <a:latin typeface="+mn-lt"/>
              </a:rPr>
              <a:t>Lead Employer Services</a:t>
            </a:r>
          </a:p>
          <a:p>
            <a:pPr>
              <a:buNone/>
            </a:pPr>
            <a:r>
              <a:rPr lang="en-GB" sz="4400" dirty="0" smtClean="0">
                <a:solidFill>
                  <a:schemeClr val="accent5">
                    <a:lumMod val="25000"/>
                  </a:schemeClr>
                </a:solidFill>
                <a:latin typeface="+mn-lt"/>
              </a:rPr>
              <a:t>St Helen’s  &amp; Knowsley Teaching Hospitals NHS Trust</a:t>
            </a:r>
            <a:br>
              <a:rPr lang="en-GB" sz="4400" dirty="0" smtClean="0">
                <a:solidFill>
                  <a:schemeClr val="accent5">
                    <a:lumMod val="25000"/>
                  </a:schemeClr>
                </a:solidFill>
                <a:latin typeface="+mn-lt"/>
              </a:rPr>
            </a:br>
            <a:r>
              <a:rPr lang="en-GB" sz="4400" dirty="0" smtClean="0">
                <a:solidFill>
                  <a:schemeClr val="accent5">
                    <a:lumMod val="25000"/>
                  </a:schemeClr>
                </a:solidFill>
                <a:latin typeface="+mn-lt"/>
              </a:rPr>
              <a:t>Lower Ground 1</a:t>
            </a:r>
            <a:br>
              <a:rPr lang="en-GB" sz="4400" dirty="0" smtClean="0">
                <a:solidFill>
                  <a:schemeClr val="accent5">
                    <a:lumMod val="25000"/>
                  </a:schemeClr>
                </a:solidFill>
                <a:latin typeface="+mn-lt"/>
              </a:rPr>
            </a:br>
            <a:r>
              <a:rPr lang="en-GB" sz="4400" dirty="0" smtClean="0">
                <a:solidFill>
                  <a:schemeClr val="accent5">
                    <a:lumMod val="25000"/>
                  </a:schemeClr>
                </a:solidFill>
                <a:latin typeface="+mn-lt"/>
              </a:rPr>
              <a:t>Nightingale House</a:t>
            </a:r>
          </a:p>
          <a:p>
            <a:pPr>
              <a:buNone/>
            </a:pPr>
            <a:r>
              <a:rPr lang="en-GB" sz="4400" dirty="0" smtClean="0">
                <a:solidFill>
                  <a:schemeClr val="accent5">
                    <a:lumMod val="25000"/>
                  </a:schemeClr>
                </a:solidFill>
                <a:latin typeface="+mn-lt"/>
              </a:rPr>
              <a:t>Whiston Hospital</a:t>
            </a:r>
          </a:p>
          <a:p>
            <a:pPr>
              <a:buNone/>
            </a:pPr>
            <a:r>
              <a:rPr lang="en-GB" sz="4400" dirty="0" smtClean="0">
                <a:solidFill>
                  <a:schemeClr val="accent5">
                    <a:lumMod val="25000"/>
                  </a:schemeClr>
                </a:solidFill>
                <a:latin typeface="+mn-lt"/>
              </a:rPr>
              <a:t>Warrington Road</a:t>
            </a:r>
            <a:br>
              <a:rPr lang="en-GB" sz="4400" dirty="0" smtClean="0">
                <a:solidFill>
                  <a:schemeClr val="accent5">
                    <a:lumMod val="25000"/>
                  </a:schemeClr>
                </a:solidFill>
                <a:latin typeface="+mn-lt"/>
              </a:rPr>
            </a:br>
            <a:r>
              <a:rPr lang="en-GB" sz="4400" dirty="0" smtClean="0">
                <a:solidFill>
                  <a:schemeClr val="accent5">
                    <a:lumMod val="25000"/>
                  </a:schemeClr>
                </a:solidFill>
                <a:latin typeface="+mn-lt"/>
              </a:rPr>
              <a:t>Prescot</a:t>
            </a:r>
            <a:br>
              <a:rPr lang="en-GB" sz="4400" dirty="0" smtClean="0">
                <a:solidFill>
                  <a:schemeClr val="accent5">
                    <a:lumMod val="25000"/>
                  </a:schemeClr>
                </a:solidFill>
                <a:latin typeface="+mn-lt"/>
              </a:rPr>
            </a:br>
            <a:r>
              <a:rPr lang="en-GB" sz="4400" dirty="0" smtClean="0">
                <a:solidFill>
                  <a:schemeClr val="accent5">
                    <a:lumMod val="25000"/>
                  </a:schemeClr>
                </a:solidFill>
                <a:latin typeface="+mn-lt"/>
              </a:rPr>
              <a:t>L35 5DR</a:t>
            </a:r>
          </a:p>
          <a:p>
            <a:pPr>
              <a:buNone/>
            </a:pPr>
            <a:endParaRPr lang="en-GB" sz="4400" dirty="0">
              <a:solidFill>
                <a:schemeClr val="accent5">
                  <a:lumMod val="25000"/>
                </a:schemeClr>
              </a:solidFill>
              <a:latin typeface="+mn-lt"/>
            </a:endParaRPr>
          </a:p>
          <a:p>
            <a:pPr lvl="0" algn="ctr" eaLnBrk="1" hangingPunct="1">
              <a:buNone/>
            </a:pPr>
            <a:r>
              <a:rPr lang="en-GB" sz="4400" dirty="0" smtClean="0">
                <a:solidFill>
                  <a:schemeClr val="accent5">
                    <a:lumMod val="25000"/>
                  </a:schemeClr>
                </a:solidFill>
                <a:latin typeface="+mn-lt"/>
              </a:rPr>
              <a:t>Tel: </a:t>
            </a:r>
            <a:r>
              <a:rPr lang="en-GB" sz="4400" kern="0" dirty="0" smtClean="0">
                <a:solidFill>
                  <a:srgbClr val="DAEDEF">
                    <a:lumMod val="25000"/>
                  </a:srgbClr>
                </a:solidFill>
                <a:latin typeface="Calibri"/>
              </a:rPr>
              <a:t> </a:t>
            </a:r>
            <a:r>
              <a:rPr lang="en-GB" sz="4400" kern="0" dirty="0">
                <a:solidFill>
                  <a:srgbClr val="DAEDEF">
                    <a:lumMod val="25000"/>
                  </a:srgbClr>
                </a:solidFill>
                <a:latin typeface="Calibri"/>
              </a:rPr>
              <a:t>0151 290 4186 </a:t>
            </a:r>
            <a:r>
              <a:rPr lang="en-GB" sz="4400" kern="0">
                <a:solidFill>
                  <a:srgbClr val="DAEDEF">
                    <a:lumMod val="25000"/>
                  </a:srgbClr>
                </a:solidFill>
                <a:latin typeface="Calibri"/>
              </a:rPr>
              <a:t>/ </a:t>
            </a:r>
            <a:r>
              <a:rPr lang="en-GB" sz="4400" kern="0" smtClean="0">
                <a:solidFill>
                  <a:srgbClr val="DAEDEF">
                    <a:lumMod val="25000"/>
                  </a:srgbClr>
                </a:solidFill>
                <a:latin typeface="Calibri"/>
              </a:rPr>
              <a:t>430 7674 </a:t>
            </a:r>
            <a:r>
              <a:rPr lang="en-GB" sz="4400" kern="0">
                <a:solidFill>
                  <a:srgbClr val="DAEDEF">
                    <a:lumMod val="25000"/>
                  </a:srgbClr>
                </a:solidFill>
                <a:latin typeface="Calibri"/>
              </a:rPr>
              <a:t>/ </a:t>
            </a:r>
            <a:endParaRPr lang="en-GB" sz="4400" kern="0" smtClean="0">
              <a:solidFill>
                <a:srgbClr val="DAEDEF">
                  <a:lumMod val="25000"/>
                </a:srgbClr>
              </a:solidFill>
              <a:latin typeface="Calibri"/>
            </a:endParaRPr>
          </a:p>
          <a:p>
            <a:pPr lvl="0" algn="ctr" eaLnBrk="1" hangingPunct="1">
              <a:buNone/>
            </a:pPr>
            <a:r>
              <a:rPr lang="en-GB" sz="4400" kern="0" smtClean="0">
                <a:solidFill>
                  <a:srgbClr val="DAEDEF">
                    <a:lumMod val="25000"/>
                  </a:srgbClr>
                </a:solidFill>
                <a:latin typeface="Calibri"/>
              </a:rPr>
              <a:t>430 7675 </a:t>
            </a:r>
            <a:r>
              <a:rPr lang="en-GB" sz="4400" kern="0" dirty="0">
                <a:solidFill>
                  <a:srgbClr val="DAEDEF">
                    <a:lumMod val="25000"/>
                  </a:srgbClr>
                </a:solidFill>
                <a:latin typeface="Calibri"/>
              </a:rPr>
              <a:t>/  478 </a:t>
            </a:r>
            <a:r>
              <a:rPr lang="en-GB" sz="4400" kern="0" dirty="0" smtClean="0">
                <a:solidFill>
                  <a:srgbClr val="DAEDEF">
                    <a:lumMod val="25000"/>
                  </a:srgbClr>
                </a:solidFill>
                <a:latin typeface="Calibri"/>
              </a:rPr>
              <a:t>7672</a:t>
            </a:r>
            <a:endParaRPr lang="en-GB" sz="4400" dirty="0" smtClean="0">
              <a:solidFill>
                <a:schemeClr val="accent5">
                  <a:lumMod val="25000"/>
                </a:schemeClr>
              </a:solidFill>
              <a:latin typeface="+mn-lt"/>
            </a:endParaRPr>
          </a:p>
          <a:p>
            <a:pPr>
              <a:buNone/>
            </a:pPr>
            <a:r>
              <a:rPr lang="en-GB" sz="4400" dirty="0">
                <a:solidFill>
                  <a:schemeClr val="accent5">
                    <a:lumMod val="25000"/>
                  </a:schemeClr>
                </a:solidFill>
                <a:latin typeface="+mn-lt"/>
              </a:rPr>
              <a:t>e</a:t>
            </a:r>
            <a:r>
              <a:rPr lang="en-GB" sz="4400" dirty="0" smtClean="0">
                <a:solidFill>
                  <a:schemeClr val="accent5">
                    <a:lumMod val="25000"/>
                  </a:schemeClr>
                </a:solidFill>
                <a:latin typeface="+mn-lt"/>
              </a:rPr>
              <a:t>-mail: </a:t>
            </a:r>
            <a:r>
              <a:rPr lang="en-GB" sz="4400" dirty="0" smtClean="0">
                <a:solidFill>
                  <a:schemeClr val="accent5">
                    <a:lumMod val="25000"/>
                  </a:schemeClr>
                </a:solidFill>
                <a:latin typeface="+mn-lt"/>
                <a:hlinkClick r:id="rId12"/>
              </a:rPr>
              <a:t>lead.employer@sthk.nhs.uk</a:t>
            </a:r>
            <a:endParaRPr lang="en-GB" sz="4400" dirty="0" smtClean="0">
              <a:solidFill>
                <a:schemeClr val="accent5">
                  <a:lumMod val="25000"/>
                </a:schemeClr>
              </a:solidFill>
              <a:latin typeface="+mn-lt"/>
            </a:endParaRPr>
          </a:p>
          <a:p>
            <a:pPr>
              <a:buNone/>
            </a:pPr>
            <a:endParaRPr lang="en-GB" sz="4400" dirty="0">
              <a:solidFill>
                <a:schemeClr val="accent5">
                  <a:lumMod val="25000"/>
                </a:schemeClr>
              </a:solidFill>
              <a:latin typeface="+mn-lt"/>
            </a:endParaRPr>
          </a:p>
          <a:p>
            <a:pPr>
              <a:buNone/>
            </a:pPr>
            <a:r>
              <a:rPr lang="en-GB" sz="4400" b="1" dirty="0" smtClean="0">
                <a:solidFill>
                  <a:schemeClr val="accent5">
                    <a:lumMod val="25000"/>
                  </a:schemeClr>
                </a:solidFill>
                <a:latin typeface="+mn-lt"/>
              </a:rPr>
              <a:t>Health Work &amp; Wellbeing</a:t>
            </a:r>
          </a:p>
          <a:p>
            <a:pPr marL="0" indent="0">
              <a:buNone/>
            </a:pPr>
            <a:r>
              <a:rPr lang="en-GB" sz="4400" dirty="0" smtClean="0">
                <a:solidFill>
                  <a:schemeClr val="accent5">
                    <a:lumMod val="25000"/>
                  </a:schemeClr>
                </a:solidFill>
                <a:latin typeface="+mn-lt"/>
              </a:rPr>
              <a:t>Tel: 0151 </a:t>
            </a:r>
            <a:r>
              <a:rPr lang="en-GB" sz="4400" dirty="0">
                <a:solidFill>
                  <a:schemeClr val="accent5">
                    <a:lumMod val="25000"/>
                  </a:schemeClr>
                </a:solidFill>
                <a:latin typeface="+mn-lt"/>
              </a:rPr>
              <a:t>430 1985</a:t>
            </a:r>
            <a:r>
              <a:rPr lang="en-GB" sz="5400" dirty="0">
                <a:solidFill>
                  <a:schemeClr val="accent5">
                    <a:lumMod val="25000"/>
                  </a:schemeClr>
                </a:solidFill>
                <a:latin typeface="+mn-lt"/>
              </a:rPr>
              <a:t/>
            </a:r>
            <a:br>
              <a:rPr lang="en-GB" sz="5400" dirty="0">
                <a:solidFill>
                  <a:schemeClr val="accent5">
                    <a:lumMod val="25000"/>
                  </a:schemeClr>
                </a:solidFill>
                <a:latin typeface="+mn-lt"/>
              </a:rPr>
            </a:br>
            <a:r>
              <a:rPr lang="en-GB" sz="5400" dirty="0" smtClean="0">
                <a:solidFill>
                  <a:schemeClr val="accent5">
                    <a:lumMod val="25000"/>
                  </a:schemeClr>
                </a:solidFill>
                <a:latin typeface="+mn-lt"/>
              </a:rPr>
              <a:t>e</a:t>
            </a:r>
            <a:r>
              <a:rPr lang="en-GB" sz="4400" dirty="0" smtClean="0">
                <a:solidFill>
                  <a:schemeClr val="accent5">
                    <a:lumMod val="25000"/>
                  </a:schemeClr>
                </a:solidFill>
                <a:latin typeface="+mn-lt"/>
              </a:rPr>
              <a:t>-mail :  </a:t>
            </a:r>
            <a:r>
              <a:rPr lang="en-GB" sz="4400" dirty="0">
                <a:solidFill>
                  <a:schemeClr val="accent5">
                    <a:lumMod val="25000"/>
                  </a:schemeClr>
                </a:solidFill>
                <a:latin typeface="+mn-lt"/>
                <a:hlinkClick r:id="rId13"/>
              </a:rPr>
              <a:t>well.being@sthk.nhs.uk</a:t>
            </a:r>
            <a:endParaRPr lang="en-GB" sz="4400" dirty="0">
              <a:solidFill>
                <a:schemeClr val="accent5">
                  <a:lumMod val="25000"/>
                </a:schemeClr>
              </a:solidFill>
              <a:latin typeface="+mn-lt"/>
            </a:endParaRPr>
          </a:p>
          <a:p>
            <a:pPr>
              <a:buNone/>
            </a:pPr>
            <a:endParaRPr lang="en-GB" sz="4400" b="1" dirty="0" smtClean="0">
              <a:solidFill>
                <a:schemeClr val="accent5">
                  <a:lumMod val="25000"/>
                </a:schemeClr>
              </a:solidFill>
              <a:latin typeface="+mn-lt"/>
            </a:endParaRPr>
          </a:p>
          <a:p>
            <a:pPr>
              <a:buNone/>
            </a:pPr>
            <a:r>
              <a:rPr lang="en-GB" sz="4400" b="1" dirty="0" smtClean="0">
                <a:solidFill>
                  <a:schemeClr val="accent5">
                    <a:lumMod val="25000"/>
                  </a:schemeClr>
                </a:solidFill>
                <a:latin typeface="+mn-lt"/>
              </a:rPr>
              <a:t>Pay &amp; Staff Services</a:t>
            </a:r>
            <a:br>
              <a:rPr lang="en-GB" sz="4400" b="1" dirty="0" smtClean="0">
                <a:solidFill>
                  <a:schemeClr val="accent5">
                    <a:lumMod val="25000"/>
                  </a:schemeClr>
                </a:solidFill>
                <a:latin typeface="+mn-lt"/>
              </a:rPr>
            </a:br>
            <a:r>
              <a:rPr lang="en-GB" sz="4400" dirty="0" smtClean="0">
                <a:solidFill>
                  <a:schemeClr val="accent5">
                    <a:lumMod val="25000"/>
                  </a:schemeClr>
                </a:solidFill>
                <a:latin typeface="+mn-lt"/>
              </a:rPr>
              <a:t>e-mail</a:t>
            </a:r>
            <a:r>
              <a:rPr lang="en-GB" sz="4400" dirty="0">
                <a:solidFill>
                  <a:schemeClr val="accent5">
                    <a:lumMod val="25000"/>
                  </a:schemeClr>
                </a:solidFill>
                <a:latin typeface="+mn-lt"/>
              </a:rPr>
              <a:t>: </a:t>
            </a:r>
            <a:r>
              <a:rPr lang="en-GB" sz="4400" dirty="0" smtClean="0">
                <a:solidFill>
                  <a:schemeClr val="accent5">
                    <a:lumMod val="25000"/>
                  </a:schemeClr>
                </a:solidFill>
                <a:latin typeface="+mn-lt"/>
                <a:hlinkClick r:id="rId14"/>
              </a:rPr>
              <a:t>leademployerpayroll@sthk.nhs.uk</a:t>
            </a:r>
            <a:endParaRPr lang="en-GB" sz="4400" dirty="0" smtClean="0">
              <a:solidFill>
                <a:schemeClr val="accent5">
                  <a:lumMod val="25000"/>
                </a:schemeClr>
              </a:solidFill>
              <a:latin typeface="+mn-lt"/>
            </a:endParaRPr>
          </a:p>
          <a:p>
            <a:pPr>
              <a:buNone/>
            </a:pPr>
            <a:endParaRPr lang="en-GB" sz="4400" dirty="0" smtClean="0">
              <a:solidFill>
                <a:schemeClr val="accent5">
                  <a:lumMod val="25000"/>
                </a:schemeClr>
              </a:solidFill>
              <a:latin typeface="+mn-lt"/>
            </a:endParaRPr>
          </a:p>
          <a:p>
            <a:pPr>
              <a:buNone/>
            </a:pPr>
            <a:r>
              <a:rPr lang="en-GB" sz="4400" b="1" dirty="0" smtClean="0">
                <a:solidFill>
                  <a:schemeClr val="accent5">
                    <a:lumMod val="25000"/>
                  </a:schemeClr>
                </a:solidFill>
                <a:latin typeface="+mn-lt"/>
              </a:rPr>
              <a:t>Host </a:t>
            </a:r>
            <a:r>
              <a:rPr lang="en-GB" sz="4400" b="1" dirty="0">
                <a:solidFill>
                  <a:schemeClr val="accent5">
                    <a:lumMod val="25000"/>
                  </a:schemeClr>
                </a:solidFill>
                <a:latin typeface="+mn-lt"/>
              </a:rPr>
              <a:t>Organisation </a:t>
            </a:r>
            <a:endParaRPr lang="en-GB" sz="4400" b="1" dirty="0" smtClean="0">
              <a:solidFill>
                <a:schemeClr val="accent5">
                  <a:lumMod val="25000"/>
                </a:schemeClr>
              </a:solidFill>
              <a:latin typeface="+mn-lt"/>
            </a:endParaRPr>
          </a:p>
          <a:p>
            <a:pPr>
              <a:buNone/>
            </a:pPr>
            <a:r>
              <a:rPr lang="en-GB" sz="4400" dirty="0" smtClean="0">
                <a:latin typeface="+mn-lt"/>
              </a:rPr>
              <a:t>Medical Staffing</a:t>
            </a:r>
          </a:p>
          <a:p>
            <a:pPr>
              <a:buNone/>
            </a:pPr>
            <a:r>
              <a:rPr lang="en-GB" sz="4400" dirty="0" smtClean="0">
                <a:latin typeface="+mn-lt"/>
              </a:rPr>
              <a:t>GP Practices </a:t>
            </a:r>
            <a:endParaRPr lang="en-GB" sz="4400" dirty="0">
              <a:latin typeface="+mn-lt"/>
            </a:endParaRPr>
          </a:p>
          <a:p>
            <a:pPr>
              <a:buNone/>
            </a:pPr>
            <a:endParaRPr lang="en-GB" sz="4400" dirty="0" smtClean="0">
              <a:solidFill>
                <a:schemeClr val="accent5">
                  <a:lumMod val="25000"/>
                </a:schemeClr>
              </a:solidFill>
              <a:latin typeface="+mn-lt"/>
            </a:endParaRPr>
          </a:p>
          <a:p>
            <a:pPr>
              <a:buNone/>
            </a:pPr>
            <a:r>
              <a:rPr lang="en-GB" sz="4400" b="1" dirty="0" smtClean="0">
                <a:solidFill>
                  <a:schemeClr val="accent5">
                    <a:lumMod val="25000"/>
                  </a:schemeClr>
                </a:solidFill>
                <a:latin typeface="+mn-lt"/>
              </a:rPr>
              <a:t>Health Education North West – Mersey</a:t>
            </a:r>
          </a:p>
          <a:p>
            <a:pPr>
              <a:buNone/>
            </a:pPr>
            <a:r>
              <a:rPr lang="en-GB" sz="4400" dirty="0" smtClean="0">
                <a:solidFill>
                  <a:schemeClr val="accent5">
                    <a:lumMod val="25000"/>
                  </a:schemeClr>
                </a:solidFill>
                <a:latin typeface="+mn-lt"/>
              </a:rPr>
              <a:t>Tel: </a:t>
            </a:r>
            <a:r>
              <a:rPr lang="en-GB" sz="4400" dirty="0">
                <a:solidFill>
                  <a:schemeClr val="accent5">
                    <a:lumMod val="25000"/>
                  </a:schemeClr>
                </a:solidFill>
                <a:latin typeface="+mn-lt"/>
              </a:rPr>
              <a:t>0151 285 4700 / 4701</a:t>
            </a:r>
          </a:p>
          <a:p>
            <a:pPr>
              <a:buNone/>
            </a:pPr>
            <a:endParaRPr lang="en-GB" sz="4400" dirty="0">
              <a:solidFill>
                <a:schemeClr val="accent5">
                  <a:lumMod val="25000"/>
                </a:schemeClr>
              </a:solidFill>
              <a:latin typeface="+mn-lt"/>
            </a:endParaRPr>
          </a:p>
          <a:p>
            <a:pPr>
              <a:buNone/>
            </a:pPr>
            <a:endParaRPr lang="en-GB" sz="4400" b="1" dirty="0" smtClean="0">
              <a:solidFill>
                <a:schemeClr val="accent5">
                  <a:lumMod val="25000"/>
                </a:schemeClr>
              </a:solidFill>
              <a:latin typeface="+mn-lt"/>
            </a:endParaRPr>
          </a:p>
          <a:p>
            <a:pPr>
              <a:buNone/>
            </a:pPr>
            <a:endParaRPr lang="en-GB" sz="4400" dirty="0">
              <a:solidFill>
                <a:schemeClr val="accent5">
                  <a:lumMod val="25000"/>
                </a:schemeClr>
              </a:solidFill>
              <a:latin typeface="+mn-lt"/>
            </a:endParaRPr>
          </a:p>
        </p:txBody>
      </p:sp>
      <p:graphicFrame>
        <p:nvGraphicFramePr>
          <p:cNvPr id="16" name="Table 15"/>
          <p:cNvGraphicFramePr>
            <a:graphicFrameLocks noGrp="1"/>
          </p:cNvGraphicFramePr>
          <p:nvPr>
            <p:extLst>
              <p:ext uri="{D42A27DB-BD31-4B8C-83A1-F6EECF244321}">
                <p14:modId xmlns:p14="http://schemas.microsoft.com/office/powerpoint/2010/main" val="4183683"/>
              </p:ext>
            </p:extLst>
          </p:nvPr>
        </p:nvGraphicFramePr>
        <p:xfrm>
          <a:off x="26683321" y="9647041"/>
          <a:ext cx="23258583" cy="25822551"/>
        </p:xfrm>
        <a:graphic>
          <a:graphicData uri="http://schemas.openxmlformats.org/drawingml/2006/table">
            <a:tbl>
              <a:tblPr>
                <a:tableStyleId>{5C22544A-7EE6-4342-B048-85BDC9FD1C3A}</a:tableStyleId>
              </a:tblPr>
              <a:tblGrid>
                <a:gridCol w="13469433"/>
                <a:gridCol w="9789150"/>
              </a:tblGrid>
              <a:tr h="1268532">
                <a:tc>
                  <a:txBody>
                    <a:bodyPr/>
                    <a:lstStyle/>
                    <a:p>
                      <a:pPr algn="l" rtl="0" fontAlgn="b"/>
                      <a:r>
                        <a:rPr lang="en-GB" sz="4200" u="none" strike="noStrike" dirty="0">
                          <a:effectLst/>
                        </a:rPr>
                        <a:t>5 Boroughs </a:t>
                      </a:r>
                      <a:r>
                        <a:rPr lang="en-GB" sz="4200" u="none" strike="noStrike" dirty="0" smtClean="0">
                          <a:effectLst/>
                        </a:rPr>
                        <a:t>Partnership NHS Foundation Trust</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
                      <a:r>
                        <a:rPr lang="en-GB" sz="4200" u="none" strike="noStrike" dirty="0" smtClean="0">
                          <a:effectLst/>
                          <a:hlinkClick r:id="rId15"/>
                        </a:rPr>
                        <a:t>www.5boroughspartnership.nhs.uk</a:t>
                      </a:r>
                      <a:r>
                        <a:rPr lang="en-GB" sz="4200" u="none" strike="noStrike" dirty="0" smtClean="0">
                          <a:effectLst/>
                        </a:rPr>
                        <a:t> </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034154">
                <a:tc>
                  <a:txBody>
                    <a:bodyPr/>
                    <a:lstStyle/>
                    <a:p>
                      <a:pPr algn="l" rtl="0" fontAlgn="b"/>
                      <a:r>
                        <a:rPr lang="en-GB" sz="4200" u="none" strike="noStrike" dirty="0">
                          <a:effectLst/>
                        </a:rPr>
                        <a:t>Aintree University </a:t>
                      </a:r>
                      <a:r>
                        <a:rPr lang="en-GB" sz="4200" u="none" strike="noStrike" dirty="0" smtClean="0">
                          <a:effectLst/>
                        </a:rPr>
                        <a:t>Hospital NHS Foundation Trust</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
                      <a:r>
                        <a:rPr lang="en-GB" sz="4200" u="none" strike="noStrike" dirty="0" smtClean="0">
                          <a:effectLst/>
                          <a:hlinkClick r:id="rId16"/>
                        </a:rPr>
                        <a:t>www.aintreehospitals.nhs.uk</a:t>
                      </a:r>
                      <a:r>
                        <a:rPr lang="en-GB" sz="4200" u="none" strike="noStrike" dirty="0" smtClean="0">
                          <a:effectLst/>
                        </a:rPr>
                        <a:t> </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198558">
                <a:tc>
                  <a:txBody>
                    <a:bodyPr/>
                    <a:lstStyle/>
                    <a:p>
                      <a:pPr algn="l" rtl="0" fontAlgn="b"/>
                      <a:r>
                        <a:rPr lang="en-GB" sz="4200" u="none" strike="noStrike" dirty="0">
                          <a:effectLst/>
                        </a:rPr>
                        <a:t>Alder Hey Children’s </a:t>
                      </a:r>
                      <a:r>
                        <a:rPr lang="en-GB" sz="4200" u="none" strike="noStrike" dirty="0" smtClean="0">
                          <a:effectLst/>
                        </a:rPr>
                        <a:t>Hospital NHS  Foundation Trust</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
                      <a:r>
                        <a:rPr lang="en-GB" sz="4200" u="none" strike="noStrike" dirty="0" smtClean="0">
                          <a:effectLst/>
                          <a:hlinkClick r:id="rId17"/>
                        </a:rPr>
                        <a:t>www.alderhey.nhs.uk</a:t>
                      </a:r>
                      <a:r>
                        <a:rPr lang="en-GB" sz="4200" u="none" strike="noStrike" dirty="0" smtClean="0">
                          <a:effectLst/>
                        </a:rPr>
                        <a:t> </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198558">
                <a:tc>
                  <a:txBody>
                    <a:bodyPr/>
                    <a:lstStyle/>
                    <a:p>
                      <a:pPr algn="l" rtl="0" fontAlgn="b"/>
                      <a:r>
                        <a:rPr lang="en-GB" sz="4200" u="none" strike="noStrike" dirty="0">
                          <a:effectLst/>
                        </a:rPr>
                        <a:t>Central Manchester </a:t>
                      </a:r>
                      <a:r>
                        <a:rPr lang="en-GB" sz="4200" u="none" strike="noStrike" dirty="0" smtClean="0">
                          <a:effectLst/>
                        </a:rPr>
                        <a:t>NHS Foundation </a:t>
                      </a:r>
                      <a:r>
                        <a:rPr lang="en-GB" sz="4200" u="none" strike="noStrike" dirty="0">
                          <a:effectLst/>
                        </a:rPr>
                        <a:t>Trust</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
                      <a:r>
                        <a:rPr lang="en-GB" sz="4200" u="none" strike="noStrike" dirty="0" smtClean="0">
                          <a:effectLst/>
                          <a:hlinkClick r:id="rId18"/>
                        </a:rPr>
                        <a:t>www.cmft.nhs.uk</a:t>
                      </a:r>
                      <a:r>
                        <a:rPr lang="en-GB" sz="4200" u="none" strike="noStrike" dirty="0" smtClean="0">
                          <a:effectLst/>
                        </a:rPr>
                        <a:t>     </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198558">
                <a:tc>
                  <a:txBody>
                    <a:bodyPr/>
                    <a:lstStyle/>
                    <a:p>
                      <a:pPr algn="l" rtl="0" fontAlgn="b"/>
                      <a:r>
                        <a:rPr lang="en-GB" sz="4200" u="none" strike="noStrike" dirty="0">
                          <a:effectLst/>
                        </a:rPr>
                        <a:t>Cheshire &amp; Wirral </a:t>
                      </a:r>
                      <a:r>
                        <a:rPr lang="en-GB" sz="4200" u="none" strike="noStrike" dirty="0" smtClean="0">
                          <a:effectLst/>
                        </a:rPr>
                        <a:t>Partnership NHS</a:t>
                      </a:r>
                      <a:r>
                        <a:rPr lang="en-GB" sz="4200" u="none" strike="noStrike" baseline="0" dirty="0" smtClean="0">
                          <a:effectLst/>
                        </a:rPr>
                        <a:t> Foundation Trust</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
                      <a:r>
                        <a:rPr lang="en-GB" sz="4200" u="none" strike="noStrike" dirty="0" smtClean="0">
                          <a:effectLst/>
                          <a:hlinkClick r:id="rId19"/>
                        </a:rPr>
                        <a:t>www.cwp.nhs.uk</a:t>
                      </a:r>
                      <a:r>
                        <a:rPr lang="en-GB" sz="4200" u="none" strike="noStrike" dirty="0" smtClean="0">
                          <a:effectLst/>
                        </a:rPr>
                        <a:t> </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829371">
                <a:tc>
                  <a:txBody>
                    <a:bodyPr/>
                    <a:lstStyle/>
                    <a:p>
                      <a:pPr algn="l" rtl="0" fontAlgn="b"/>
                      <a:r>
                        <a:rPr lang="en-GB" sz="4200" u="none" strike="noStrike" dirty="0">
                          <a:effectLst/>
                        </a:rPr>
                        <a:t>Clatterbridge Cancer </a:t>
                      </a:r>
                      <a:r>
                        <a:rPr lang="en-GB" sz="4200" u="none" strike="noStrike" dirty="0" smtClean="0">
                          <a:effectLst/>
                        </a:rPr>
                        <a:t>Centre NHS Foundation Trust</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
                      <a:r>
                        <a:rPr lang="en-GB" sz="4200" u="none" strike="noStrike" dirty="0" smtClean="0">
                          <a:effectLst/>
                          <a:hlinkClick r:id="rId20"/>
                        </a:rPr>
                        <a:t>www.clatterbridgecc.nhs.uk</a:t>
                      </a:r>
                      <a:r>
                        <a:rPr lang="en-GB" sz="4200" u="none" strike="noStrike" dirty="0" smtClean="0">
                          <a:effectLst/>
                        </a:rPr>
                        <a:t> </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937447">
                <a:tc>
                  <a:txBody>
                    <a:bodyPr/>
                    <a:lstStyle/>
                    <a:p>
                      <a:pPr algn="l" rtl="0" fontAlgn="b"/>
                      <a:r>
                        <a:rPr lang="en-GB" sz="4200" u="none" strike="noStrike" dirty="0">
                          <a:effectLst/>
                        </a:rPr>
                        <a:t>Countess of </a:t>
                      </a:r>
                      <a:r>
                        <a:rPr lang="en-GB" sz="4200" u="none" strike="noStrike" dirty="0" smtClean="0">
                          <a:effectLst/>
                        </a:rPr>
                        <a:t>Chester</a:t>
                      </a:r>
                      <a:r>
                        <a:rPr lang="en-GB" sz="4200" u="none" strike="noStrike" baseline="0" dirty="0" smtClean="0">
                          <a:effectLst/>
                        </a:rPr>
                        <a:t> Hospital NHS Foundation Trust</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
                      <a:r>
                        <a:rPr lang="en-GB" sz="4200" u="none" strike="noStrike" dirty="0" smtClean="0">
                          <a:effectLst/>
                          <a:hlinkClick r:id="rId21"/>
                        </a:rPr>
                        <a:t>www.coch.nhs.uk</a:t>
                      </a:r>
                      <a:r>
                        <a:rPr lang="en-GB" sz="4200" u="none" strike="noStrike" dirty="0" smtClean="0">
                          <a:effectLst/>
                        </a:rPr>
                        <a:t> </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638739">
                <a:tc>
                  <a:txBody>
                    <a:bodyPr/>
                    <a:lstStyle/>
                    <a:p>
                      <a:pPr algn="l" rtl="0" fontAlgn="b"/>
                      <a:r>
                        <a:rPr lang="en-GB" sz="4200" u="none" strike="noStrike" dirty="0">
                          <a:effectLst/>
                        </a:rPr>
                        <a:t>Glan </a:t>
                      </a:r>
                      <a:r>
                        <a:rPr lang="en-GB" sz="4200" u="none" strike="noStrike" dirty="0" smtClean="0">
                          <a:effectLst/>
                        </a:rPr>
                        <a:t>Clwyd Hospital</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
                      <a:r>
                        <a:rPr lang="en-GB" sz="4200" u="none" strike="noStrike" dirty="0" smtClean="0">
                          <a:effectLst/>
                          <a:hlinkClick r:id="rId22"/>
                        </a:rPr>
                        <a:t>www.wales.nhs.uk</a:t>
                      </a:r>
                      <a:r>
                        <a:rPr lang="en-GB" sz="4200" u="none" strike="noStrike" baseline="0" dirty="0" smtClean="0">
                          <a:effectLst/>
                        </a:rPr>
                        <a:t> </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265008">
                <a:tc>
                  <a:txBody>
                    <a:bodyPr/>
                    <a:lstStyle/>
                    <a:p>
                      <a:pPr algn="l" rtl="0" fontAlgn="b"/>
                      <a:r>
                        <a:rPr lang="en-GB" sz="4200" b="0" i="0" u="none" strike="noStrike" dirty="0" smtClean="0">
                          <a:solidFill>
                            <a:schemeClr val="dk1"/>
                          </a:solidFill>
                          <a:effectLst/>
                          <a:latin typeface="+mn-lt"/>
                        </a:rPr>
                        <a:t>Mid</a:t>
                      </a:r>
                      <a:r>
                        <a:rPr lang="en-GB" sz="4200" b="0" i="0" u="none" strike="noStrike" baseline="0" dirty="0" smtClean="0">
                          <a:solidFill>
                            <a:schemeClr val="dk1"/>
                          </a:solidFill>
                          <a:effectLst/>
                          <a:latin typeface="+mn-lt"/>
                        </a:rPr>
                        <a:t> Cheshire Hospitals NHS Foundation Trust (Leighton)</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
                      <a:r>
                        <a:rPr lang="en-GB" sz="4200" u="none" strike="noStrike" dirty="0" smtClean="0">
                          <a:effectLst/>
                          <a:hlinkClick r:id="rId23"/>
                        </a:rPr>
                        <a:t>www.mcht.nhs.uk</a:t>
                      </a:r>
                      <a:r>
                        <a:rPr lang="en-GB" sz="4200" u="none" strike="noStrike" dirty="0" smtClean="0">
                          <a:effectLst/>
                        </a:rPr>
                        <a:t> </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829371">
                <a:tc>
                  <a:txBody>
                    <a:bodyPr/>
                    <a:lstStyle/>
                    <a:p>
                      <a:pPr algn="l" rtl="0" fontAlgn="b"/>
                      <a:r>
                        <a:rPr lang="en-GB" sz="4200" u="none" strike="noStrike" dirty="0" smtClean="0">
                          <a:effectLst/>
                        </a:rPr>
                        <a:t>Royal Liverpool University Dental </a:t>
                      </a:r>
                      <a:r>
                        <a:rPr lang="en-GB" sz="4200" u="none" strike="noStrike" dirty="0">
                          <a:effectLst/>
                        </a:rPr>
                        <a:t>Hospital</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
                      <a:r>
                        <a:rPr lang="en-GB" sz="4200" u="none" strike="noStrike" dirty="0" smtClean="0">
                          <a:effectLst/>
                          <a:hlinkClick r:id="rId24"/>
                        </a:rPr>
                        <a:t>www.rlbuht.nhs.uk</a:t>
                      </a:r>
                      <a:r>
                        <a:rPr lang="en-GB" sz="4200" u="none" strike="noStrike" dirty="0" smtClean="0">
                          <a:effectLst/>
                        </a:rPr>
                        <a:t> </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838656">
                <a:tc>
                  <a:txBody>
                    <a:bodyPr/>
                    <a:lstStyle/>
                    <a:p>
                      <a:pPr algn="l" rtl="0" fontAlgn="b"/>
                      <a:r>
                        <a:rPr lang="en-GB" sz="4200" u="none" strike="noStrike" dirty="0">
                          <a:effectLst/>
                        </a:rPr>
                        <a:t>Liverpool Heart &amp; </a:t>
                      </a:r>
                      <a:r>
                        <a:rPr lang="en-GB" sz="4200" u="none" strike="noStrike" dirty="0" smtClean="0">
                          <a:effectLst/>
                        </a:rPr>
                        <a:t>Chest Hospital NHS Foundation Trust</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
                      <a:r>
                        <a:rPr lang="en-GB" sz="4200" u="none" strike="noStrike" dirty="0" smtClean="0">
                          <a:effectLst/>
                          <a:hlinkClick r:id="rId25"/>
                        </a:rPr>
                        <a:t>www.lhch.nhs.uk</a:t>
                      </a:r>
                      <a:r>
                        <a:rPr lang="en-GB" sz="4200" u="none" strike="noStrike" baseline="0" dirty="0" smtClean="0">
                          <a:effectLst/>
                        </a:rPr>
                        <a:t> </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034154">
                <a:tc>
                  <a:txBody>
                    <a:bodyPr/>
                    <a:lstStyle/>
                    <a:p>
                      <a:pPr algn="l" rtl="0" fontAlgn="b"/>
                      <a:r>
                        <a:rPr lang="en-GB" sz="4200" u="none" strike="noStrike" dirty="0">
                          <a:effectLst/>
                        </a:rPr>
                        <a:t>Liverpool </a:t>
                      </a:r>
                      <a:r>
                        <a:rPr lang="en-GB" sz="4200" u="none" strike="noStrike" dirty="0" smtClean="0">
                          <a:effectLst/>
                        </a:rPr>
                        <a:t>Women's NHS Foundation Trust</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
                      <a:r>
                        <a:rPr lang="en-GB" sz="4200" u="none" strike="noStrike" dirty="0" smtClean="0">
                          <a:effectLst/>
                          <a:hlinkClick r:id="rId26"/>
                        </a:rPr>
                        <a:t>www.liverpoolwomens.nhs.uk</a:t>
                      </a:r>
                      <a:r>
                        <a:rPr lang="en-GB" sz="4200" u="none" strike="noStrike" dirty="0" smtClean="0">
                          <a:effectLst/>
                        </a:rPr>
                        <a:t> </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931692">
                <a:tc>
                  <a:txBody>
                    <a:bodyPr/>
                    <a:lstStyle/>
                    <a:p>
                      <a:pPr algn="l" rtl="0" fontAlgn="b"/>
                      <a:r>
                        <a:rPr lang="en-GB" sz="4200" u="none" strike="noStrike" dirty="0" smtClean="0">
                          <a:effectLst/>
                        </a:rPr>
                        <a:t>East Cheshire</a:t>
                      </a:r>
                      <a:r>
                        <a:rPr lang="en-GB" sz="4200" u="none" strike="noStrike" baseline="0" dirty="0" smtClean="0">
                          <a:effectLst/>
                        </a:rPr>
                        <a:t> NHS Trust (Macclesfield)</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
                      <a:r>
                        <a:rPr lang="en-GB" sz="4200" u="none" strike="noStrike" dirty="0" smtClean="0">
                          <a:effectLst/>
                          <a:hlinkClick r:id="rId27"/>
                        </a:rPr>
                        <a:t>www.eastcheshire.nhs.uk</a:t>
                      </a:r>
                      <a:r>
                        <a:rPr lang="en-GB" sz="4200" u="none" strike="noStrike" dirty="0" smtClean="0">
                          <a:effectLst/>
                        </a:rPr>
                        <a:t> </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819012">
                <a:tc>
                  <a:txBody>
                    <a:bodyPr/>
                    <a:lstStyle/>
                    <a:p>
                      <a:pPr algn="l" rtl="0" fontAlgn="b"/>
                      <a:r>
                        <a:rPr lang="en-GB" sz="4200" u="none" strike="noStrike">
                          <a:effectLst/>
                        </a:rPr>
                        <a:t>Marie Curie Hospice</a:t>
                      </a:r>
                      <a:endParaRPr lang="en-GB" sz="4200" b="0" i="0" u="none" strike="noStrike">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
                      <a:r>
                        <a:rPr lang="en-GB" sz="4200" u="none" strike="noStrike" dirty="0" smtClean="0">
                          <a:effectLst/>
                          <a:hlinkClick r:id="rId28"/>
                        </a:rPr>
                        <a:t>www.mariecurie.org.uk</a:t>
                      </a:r>
                      <a:r>
                        <a:rPr lang="en-GB" sz="4200" u="none" strike="noStrike" baseline="0" dirty="0" smtClean="0">
                          <a:effectLst/>
                        </a:rPr>
                        <a:t> </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007857">
                <a:tc>
                  <a:txBody>
                    <a:bodyPr/>
                    <a:lstStyle/>
                    <a:p>
                      <a:pPr algn="l" rtl="0" fontAlgn="b"/>
                      <a:r>
                        <a:rPr lang="en-GB" sz="4200" u="none" strike="noStrike" dirty="0" smtClean="0">
                          <a:effectLst/>
                        </a:rPr>
                        <a:t>Merseycare NHS Trust</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
                      <a:r>
                        <a:rPr lang="en-GB" sz="4200" u="none" strike="noStrike" dirty="0" smtClean="0">
                          <a:effectLst/>
                          <a:hlinkClick r:id="rId29"/>
                        </a:rPr>
                        <a:t>www.merseycare.nhs.uk</a:t>
                      </a:r>
                      <a:r>
                        <a:rPr lang="en-GB" sz="4200" u="none" strike="noStrike" dirty="0" smtClean="0">
                          <a:effectLst/>
                        </a:rPr>
                        <a:t> </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896946">
                <a:tc>
                  <a:txBody>
                    <a:bodyPr/>
                    <a:lstStyle/>
                    <a:p>
                      <a:pPr algn="l" rtl="0" fontAlgn="b"/>
                      <a:r>
                        <a:rPr lang="en-GB" sz="4200" u="none" strike="noStrike" dirty="0" smtClean="0">
                          <a:effectLst/>
                        </a:rPr>
                        <a:t>Nobles </a:t>
                      </a:r>
                      <a:r>
                        <a:rPr lang="en-GB" sz="4200" u="none" strike="noStrike" dirty="0">
                          <a:effectLst/>
                        </a:rPr>
                        <a:t>Hospital (Isle of Man)</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
                      <a:r>
                        <a:rPr lang="en-GB" sz="4200" u="none" strike="noStrike" dirty="0" smtClean="0">
                          <a:effectLst/>
                          <a:hlinkClick r:id="rId30"/>
                        </a:rPr>
                        <a:t>www.gov.im/categories/health-and-wellbeing/hospitals-and-emergency-treatment/noble's-hospital</a:t>
                      </a:r>
                      <a:r>
                        <a:rPr lang="en-GB" sz="4200" u="none" strike="noStrike" dirty="0" smtClean="0">
                          <a:effectLst/>
                        </a:rPr>
                        <a:t> </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265008">
                <a:tc>
                  <a:txBody>
                    <a:bodyPr/>
                    <a:lstStyle/>
                    <a:p>
                      <a:pPr algn="l" rtl="0" fontAlgn="b"/>
                      <a:r>
                        <a:rPr lang="en-GB" sz="4200" u="none" strike="noStrike" dirty="0">
                          <a:effectLst/>
                        </a:rPr>
                        <a:t>Royal </a:t>
                      </a:r>
                      <a:r>
                        <a:rPr lang="en-GB" sz="4200" u="none" strike="noStrike" dirty="0" smtClean="0">
                          <a:effectLst/>
                        </a:rPr>
                        <a:t>Liverpool &amp; Broadgreen</a:t>
                      </a:r>
                      <a:r>
                        <a:rPr lang="en-GB" sz="4200" u="none" strike="noStrike" baseline="0" dirty="0" smtClean="0">
                          <a:effectLst/>
                        </a:rPr>
                        <a:t> University Hospitals NHS Trust</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
                      <a:r>
                        <a:rPr lang="en-GB" sz="4200" u="none" strike="noStrike" dirty="0" smtClean="0">
                          <a:effectLst/>
                          <a:hlinkClick r:id="rId24"/>
                        </a:rPr>
                        <a:t>www.rlbuht.nhs.uk</a:t>
                      </a:r>
                      <a:r>
                        <a:rPr lang="en-GB" sz="4200" u="none" strike="noStrike" dirty="0" smtClean="0">
                          <a:effectLst/>
                        </a:rPr>
                        <a:t> </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890805">
                <a:tc>
                  <a:txBody>
                    <a:bodyPr/>
                    <a:lstStyle/>
                    <a:p>
                      <a:pPr algn="l" rtl="0" fontAlgn="b"/>
                      <a:r>
                        <a:rPr lang="en-GB" sz="4200" u="none" strike="noStrike" dirty="0">
                          <a:effectLst/>
                        </a:rPr>
                        <a:t>Southport &amp; </a:t>
                      </a:r>
                      <a:r>
                        <a:rPr lang="en-GB" sz="4200" u="none" strike="noStrike" dirty="0" smtClean="0">
                          <a:effectLst/>
                        </a:rPr>
                        <a:t>Ormskirk NHS Trust</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
                      <a:r>
                        <a:rPr lang="en-GB" sz="4200" u="none" strike="noStrike" dirty="0" smtClean="0">
                          <a:effectLst/>
                          <a:hlinkClick r:id="rId31"/>
                        </a:rPr>
                        <a:t>www.southportandormskirk.nhs.uk</a:t>
                      </a:r>
                      <a:r>
                        <a:rPr lang="en-GB" sz="4200" u="none" strike="noStrike" baseline="0" dirty="0" smtClean="0">
                          <a:effectLst/>
                        </a:rPr>
                        <a:t> </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198558">
                <a:tc>
                  <a:txBody>
                    <a:bodyPr/>
                    <a:lstStyle/>
                    <a:p>
                      <a:pPr algn="l" rtl="0" fontAlgn="b"/>
                      <a:r>
                        <a:rPr lang="en-GB" sz="4200" u="none" strike="noStrike" dirty="0">
                          <a:effectLst/>
                        </a:rPr>
                        <a:t>St Helens &amp; </a:t>
                      </a:r>
                      <a:r>
                        <a:rPr lang="en-GB" sz="4200" u="none" strike="noStrike" dirty="0" smtClean="0">
                          <a:effectLst/>
                        </a:rPr>
                        <a:t>Knowsley Teaching</a:t>
                      </a:r>
                      <a:r>
                        <a:rPr lang="en-GB" sz="4200" u="none" strike="noStrike" baseline="0" dirty="0" smtClean="0">
                          <a:effectLst/>
                        </a:rPr>
                        <a:t> </a:t>
                      </a:r>
                      <a:r>
                        <a:rPr lang="en-GB" sz="4200" u="none" strike="noStrike" dirty="0" smtClean="0">
                          <a:effectLst/>
                        </a:rPr>
                        <a:t>Hospitals NHS</a:t>
                      </a:r>
                      <a:r>
                        <a:rPr lang="en-GB" sz="4200" u="none" strike="noStrike" baseline="0" dirty="0" smtClean="0">
                          <a:effectLst/>
                        </a:rPr>
                        <a:t> Trust</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
                      <a:r>
                        <a:rPr lang="en-GB" sz="4200" u="sng" strike="noStrike" dirty="0" smtClean="0">
                          <a:effectLst/>
                          <a:hlinkClick r:id="rId32"/>
                        </a:rPr>
                        <a:t>www.sthk.nhs.uk </a:t>
                      </a:r>
                      <a:endParaRPr lang="en-GB" sz="4200" b="0" i="0" u="sng" strike="noStrike" dirty="0">
                        <a:solidFill>
                          <a:srgbClr val="0000FF"/>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971776">
                <a:tc>
                  <a:txBody>
                    <a:bodyPr/>
                    <a:lstStyle/>
                    <a:p>
                      <a:pPr algn="l" rtl="0" fontAlgn="b"/>
                      <a:r>
                        <a:rPr lang="en-GB" sz="4200" u="none" strike="noStrike" dirty="0">
                          <a:effectLst/>
                        </a:rPr>
                        <a:t>Walton </a:t>
                      </a:r>
                      <a:r>
                        <a:rPr lang="en-GB" sz="4200" u="none" strike="noStrike" dirty="0" smtClean="0">
                          <a:effectLst/>
                        </a:rPr>
                        <a:t>Centre NHS Foundation Trust</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
                      <a:r>
                        <a:rPr lang="en-GB" sz="4200" u="none" strike="noStrike" dirty="0" smtClean="0">
                          <a:effectLst/>
                          <a:hlinkClick r:id="rId33"/>
                        </a:rPr>
                        <a:t>www.thewaltoncentre.nhs.uk</a:t>
                      </a:r>
                      <a:r>
                        <a:rPr lang="en-GB" sz="4200" u="none" strike="noStrike" baseline="0" dirty="0" smtClean="0">
                          <a:effectLst/>
                        </a:rPr>
                        <a:t> </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198558">
                <a:tc>
                  <a:txBody>
                    <a:bodyPr/>
                    <a:lstStyle/>
                    <a:p>
                      <a:pPr algn="l" rtl="0" fontAlgn="b"/>
                      <a:r>
                        <a:rPr lang="en-GB" sz="4200" u="none" strike="noStrike" dirty="0">
                          <a:effectLst/>
                        </a:rPr>
                        <a:t>Warrington &amp; Halton </a:t>
                      </a:r>
                      <a:r>
                        <a:rPr lang="en-GB" sz="4200" u="none" strike="noStrike" dirty="0" smtClean="0">
                          <a:effectLst/>
                        </a:rPr>
                        <a:t>Hospitals NHS Foundation</a:t>
                      </a:r>
                      <a:r>
                        <a:rPr lang="en-GB" sz="4200" u="none" strike="noStrike" baseline="0" dirty="0" smtClean="0">
                          <a:effectLst/>
                        </a:rPr>
                        <a:t> Trust</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
                      <a:r>
                        <a:rPr lang="en-GB" sz="4200" u="none" strike="noStrike" dirty="0" smtClean="0">
                          <a:effectLst/>
                          <a:hlinkClick r:id="rId34"/>
                        </a:rPr>
                        <a:t>www.warringtonandhaltonhospitals.nhs.uk</a:t>
                      </a:r>
                      <a:r>
                        <a:rPr lang="en-GB" sz="4200" u="none" strike="noStrike" baseline="0" dirty="0" smtClean="0">
                          <a:effectLst/>
                        </a:rPr>
                        <a:t> </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198558">
                <a:tc>
                  <a:txBody>
                    <a:bodyPr/>
                    <a:lstStyle/>
                    <a:p>
                      <a:pPr algn="l" rtl="0" fontAlgn="b"/>
                      <a:r>
                        <a:rPr lang="en-GB" sz="4200" u="none" strike="noStrike" dirty="0">
                          <a:effectLst/>
                        </a:rPr>
                        <a:t>Wigan, Wrightington &amp; </a:t>
                      </a:r>
                      <a:r>
                        <a:rPr lang="en-GB" sz="4200" u="none" strike="noStrike" dirty="0" smtClean="0">
                          <a:effectLst/>
                        </a:rPr>
                        <a:t>Leigh NHS Foundation Trust</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
                      <a:r>
                        <a:rPr lang="en-GB" sz="4200" u="none" strike="noStrike" dirty="0" smtClean="0">
                          <a:effectLst/>
                          <a:hlinkClick r:id="rId35"/>
                        </a:rPr>
                        <a:t>www.wiganleigh.nhs.uk</a:t>
                      </a:r>
                      <a:r>
                        <a:rPr lang="en-GB" sz="4200" u="none" strike="noStrike" baseline="0" dirty="0" smtClean="0">
                          <a:effectLst/>
                        </a:rPr>
                        <a:t> </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1265008">
                <a:tc>
                  <a:txBody>
                    <a:bodyPr/>
                    <a:lstStyle/>
                    <a:p>
                      <a:pPr algn="l" rtl="0" fontAlgn="b"/>
                      <a:r>
                        <a:rPr lang="en-GB" sz="4200" u="none" strike="noStrike" dirty="0">
                          <a:effectLst/>
                        </a:rPr>
                        <a:t>Wirral University </a:t>
                      </a:r>
                      <a:r>
                        <a:rPr lang="en-GB" sz="4200" u="none" strike="noStrike" dirty="0" smtClean="0">
                          <a:effectLst/>
                        </a:rPr>
                        <a:t>Teaching Hospital NHS Foundation Trust</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
                      <a:r>
                        <a:rPr lang="en-GB" sz="4200" u="none" strike="noStrike" dirty="0" smtClean="0">
                          <a:effectLst/>
                          <a:hlinkClick r:id="rId36"/>
                        </a:rPr>
                        <a:t>www.wuth.nhs.uk</a:t>
                      </a:r>
                      <a:r>
                        <a:rPr lang="en-GB" sz="4200" u="none" strike="noStrike" dirty="0" smtClean="0">
                          <a:effectLst/>
                        </a:rPr>
                        <a:t> </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863982">
                <a:tc>
                  <a:txBody>
                    <a:bodyPr/>
                    <a:lstStyle/>
                    <a:p>
                      <a:pPr algn="l" rtl="0" fontAlgn="b"/>
                      <a:r>
                        <a:rPr lang="en-GB" sz="4200" u="none" strike="noStrike" dirty="0" smtClean="0">
                          <a:effectLst/>
                        </a:rPr>
                        <a:t>Wrexham Maelor Hospital</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rtl="0" fontAlgn="b"/>
                      <a:r>
                        <a:rPr lang="en-GB" sz="4200" u="none" strike="noStrike" dirty="0" smtClean="0">
                          <a:effectLst/>
                          <a:hlinkClick r:id="rId22"/>
                        </a:rPr>
                        <a:t>www.wales.nhs.uk</a:t>
                      </a:r>
                      <a:r>
                        <a:rPr lang="en-GB" sz="4200" u="none" strike="noStrike" dirty="0" smtClean="0">
                          <a:effectLst/>
                        </a:rPr>
                        <a:t> </a:t>
                      </a:r>
                      <a:endParaRPr lang="en-GB" sz="42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pSp>
        <p:nvGrpSpPr>
          <p:cNvPr id="12" name="Group 11"/>
          <p:cNvGrpSpPr>
            <a:grpSpLocks/>
          </p:cNvGrpSpPr>
          <p:nvPr/>
        </p:nvGrpSpPr>
        <p:grpSpPr bwMode="auto">
          <a:xfrm>
            <a:off x="37051963" y="1616305"/>
            <a:ext cx="13753528" cy="3399192"/>
            <a:chOff x="1533" y="579"/>
            <a:chExt cx="8821" cy="1113"/>
          </a:xfrm>
        </p:grpSpPr>
        <p:pic>
          <p:nvPicPr>
            <p:cNvPr id="13" name="Picture 1"/>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1533" y="579"/>
              <a:ext cx="8821" cy="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2"/>
            <p:cNvSpPr txBox="1">
              <a:spLocks noChangeArrowheads="1"/>
            </p:cNvSpPr>
            <p:nvPr/>
          </p:nvSpPr>
          <p:spPr bwMode="auto">
            <a:xfrm>
              <a:off x="1629" y="1395"/>
              <a:ext cx="5332" cy="29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GB" sz="4400" b="1" i="0" u="none" strike="noStrike" cap="none" normalizeH="0" baseline="0" dirty="0" smtClean="0">
                  <a:ln>
                    <a:noFill/>
                  </a:ln>
                  <a:solidFill>
                    <a:srgbClr val="548DD4"/>
                  </a:solidFill>
                  <a:effectLst/>
                  <a:latin typeface="Arial" pitchFamily="34" charset="0"/>
                  <a:cs typeface="Arial" pitchFamily="34" charset="0"/>
                </a:rPr>
                <a:t>Lead Employer HENW (Mersey)</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2497477269"/>
      </p:ext>
    </p:extLst>
  </p:cSld>
  <p:clrMapOvr>
    <a:masterClrMapping/>
  </p:clrMapOvr>
</p:sld>
</file>

<file path=ppt/theme/theme1.xml><?xml version="1.0" encoding="utf-8"?>
<a:theme xmlns:a="http://schemas.openxmlformats.org/drawingml/2006/main" name="Medical poster with graphics">
  <a:themeElements>
    <a:clrScheme name="Custom 1">
      <a:dk1>
        <a:srgbClr val="000000"/>
      </a:dk1>
      <a:lt1>
        <a:srgbClr val="FFFFFF"/>
      </a:lt1>
      <a:dk2>
        <a:srgbClr val="000000"/>
      </a:dk2>
      <a:lt2>
        <a:srgbClr val="9DD2D6"/>
      </a:lt2>
      <a:accent1>
        <a:srgbClr val="BBE0E3"/>
      </a:accent1>
      <a:accent2>
        <a:srgbClr val="00B0F0"/>
      </a:accent2>
      <a:accent3>
        <a:srgbClr val="FFFFFF"/>
      </a:accent3>
      <a:accent4>
        <a:srgbClr val="000000"/>
      </a:accent4>
      <a:accent5>
        <a:srgbClr val="DAEDEF"/>
      </a:accent5>
      <a:accent6>
        <a:srgbClr val="2D2D8A"/>
      </a:accent6>
      <a:hlink>
        <a:srgbClr val="0070C0"/>
      </a:hlink>
      <a:folHlink>
        <a:srgbClr val="0070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274430" tIns="138248" rIns="274430" bIns="138248" numCol="1" anchor="t" anchorCtr="0" compatLnSpc="1">
        <a:prstTxWarp prst="textNoShape">
          <a:avLst/>
        </a:prstTxWarp>
      </a:bodyPr>
      <a:lstStyle>
        <a:defPPr marL="1027113" marR="0" indent="-1027113" algn="l" defTabSz="6288088" rtl="0" eaLnBrk="0" fontAlgn="base" latinLnBrk="0" hangingPunct="0">
          <a:lnSpc>
            <a:spcPct val="100000"/>
          </a:lnSpc>
          <a:spcBef>
            <a:spcPct val="20000"/>
          </a:spcBef>
          <a:spcAft>
            <a:spcPct val="0"/>
          </a:spcAft>
          <a:buClrTx/>
          <a:buSzTx/>
          <a:buFontTx/>
          <a:buChar char="•"/>
          <a:tabLst/>
          <a:defRPr kumimoji="0" lang="en-GB" sz="99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274430" tIns="138248" rIns="274430" bIns="138248" numCol="1" anchor="t" anchorCtr="0" compatLnSpc="1">
        <a:prstTxWarp prst="textNoShape">
          <a:avLst/>
        </a:prstTxWarp>
      </a:bodyPr>
      <a:lstStyle>
        <a:defPPr marL="1027113" marR="0" indent="-1027113" algn="l" defTabSz="6288088" rtl="0" eaLnBrk="0" fontAlgn="base" latinLnBrk="0" hangingPunct="0">
          <a:lnSpc>
            <a:spcPct val="100000"/>
          </a:lnSpc>
          <a:spcBef>
            <a:spcPct val="20000"/>
          </a:spcBef>
          <a:spcAft>
            <a:spcPct val="0"/>
          </a:spcAft>
          <a:buClrTx/>
          <a:buSzTx/>
          <a:buFontTx/>
          <a:buChar char="•"/>
          <a:tabLst/>
          <a:defRPr kumimoji="0" lang="en-GB" sz="99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edical poster with graphics_post design_082605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edical poster with graphics_post design_082605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edical poster with graphics_post design_082605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edical poster with graphics_post design_082605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edical poster with graphics_post design_082605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edical poster with graphics_post design_082605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edical poster with graphics_post design_082605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edical poster with graphics_post design_082605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edical poster with graphics_post design_082605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edical poster with graphics_post design_082605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edical poster with graphics_post design_082605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edical poster with graphics_post design_082605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767</TotalTime>
  <Words>2348</Words>
  <Application>Microsoft Office PowerPoint</Application>
  <PresentationFormat>Custom</PresentationFormat>
  <Paragraphs>466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Medical poster with graphics</vt:lpstr>
      <vt:lpstr>Information Pack for Doctors in Training</vt:lpstr>
      <vt:lpstr>Working in Partnership</vt:lpstr>
      <vt:lpstr>About you</vt:lpstr>
      <vt:lpstr>About you</vt:lpstr>
      <vt:lpstr>Pay Information</vt:lpstr>
      <vt:lpstr>Health Work &amp; Wellbeing</vt:lpstr>
      <vt:lpstr>Useful Contacts</vt:lpstr>
    </vt:vector>
  </TitlesOfParts>
  <Company>St.Helens and Knowsley Teaching Hospitals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for Trainee Doctors</dc:title>
  <dc:creator>Emma Yenulevich</dc:creator>
  <cp:lastModifiedBy>lisaadmin</cp:lastModifiedBy>
  <cp:revision>132</cp:revision>
  <cp:lastPrinted>2014-06-03T14:03:57Z</cp:lastPrinted>
  <dcterms:created xsi:type="dcterms:W3CDTF">2014-06-02T11:49:58Z</dcterms:created>
  <dcterms:modified xsi:type="dcterms:W3CDTF">2016-07-01T14:29:18Z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TC100214271033</vt:lpwstr>
  </property>
</Properties>
</file>