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customXml/itemProps1.xml" ContentType="application/vnd.openxmlformats-officedocument.customXmlProperties+xml"/>
  <Override PartName="/docProps/app.xml" ContentType="application/vnd.openxmlformats-officedocument.extended-properties+xml"/>
  <Override PartName="/customXml/itemProps2.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0"/>
  </p:notesMasterIdLst>
  <p:handoutMasterIdLst>
    <p:handoutMasterId r:id="rId21"/>
  </p:handoutMasterIdLst>
  <p:sldIdLst>
    <p:sldId id="342" r:id="rId4"/>
    <p:sldId id="4612" r:id="rId5"/>
    <p:sldId id="4599" r:id="rId6"/>
    <p:sldId id="4618" r:id="rId7"/>
    <p:sldId id="4607" r:id="rId8"/>
    <p:sldId id="4609" r:id="rId9"/>
    <p:sldId id="4610" r:id="rId10"/>
    <p:sldId id="4603" r:id="rId11"/>
    <p:sldId id="4611" r:id="rId12"/>
    <p:sldId id="4601" r:id="rId13"/>
    <p:sldId id="4620" r:id="rId14"/>
    <p:sldId id="4605" r:id="rId15"/>
    <p:sldId id="4616" r:id="rId16"/>
    <p:sldId id="4617" r:id="rId17"/>
    <p:sldId id="4619" r:id="rId18"/>
    <p:sldId id="4606" r:id="rId19"/>
  </p:sldIdLst>
  <p:sldSz cx="9144000" cy="6858000" type="screen4x3"/>
  <p:notesSz cx="6810375" cy="9942513"/>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145"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29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435"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581"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5726" algn="l" defTabSz="914290" rtl="0" eaLnBrk="1" latinLnBrk="0" hangingPunct="1">
      <a:defRPr sz="2400" kern="1200">
        <a:solidFill>
          <a:schemeClr val="tx1"/>
        </a:solidFill>
        <a:latin typeface="Times New Roman" panose="02020603050405020304" pitchFamily="18" charset="0"/>
        <a:ea typeface="+mn-ea"/>
        <a:cs typeface="+mn-cs"/>
      </a:defRPr>
    </a:lvl6pPr>
    <a:lvl7pPr marL="2742871" algn="l" defTabSz="914290" rtl="0" eaLnBrk="1" latinLnBrk="0" hangingPunct="1">
      <a:defRPr sz="2400" kern="1200">
        <a:solidFill>
          <a:schemeClr val="tx1"/>
        </a:solidFill>
        <a:latin typeface="Times New Roman" panose="02020603050405020304" pitchFamily="18" charset="0"/>
        <a:ea typeface="+mn-ea"/>
        <a:cs typeface="+mn-cs"/>
      </a:defRPr>
    </a:lvl7pPr>
    <a:lvl8pPr marL="3200016" algn="l" defTabSz="914290" rtl="0" eaLnBrk="1" latinLnBrk="0" hangingPunct="1">
      <a:defRPr sz="2400" kern="1200">
        <a:solidFill>
          <a:schemeClr val="tx1"/>
        </a:solidFill>
        <a:latin typeface="Times New Roman" panose="02020603050405020304" pitchFamily="18" charset="0"/>
        <a:ea typeface="+mn-ea"/>
        <a:cs typeface="+mn-cs"/>
      </a:defRPr>
    </a:lvl8pPr>
    <a:lvl9pPr marL="3657161" algn="l" defTabSz="914290" rtl="0" eaLnBrk="1" latinLnBrk="0" hangingPunct="1">
      <a:defRPr sz="2400" kern="1200">
        <a:solidFill>
          <a:schemeClr val="tx1"/>
        </a:solidFill>
        <a:latin typeface="Times New Roman" panose="02020603050405020304" pitchFamily="18" charset="0"/>
        <a:ea typeface="+mn-ea"/>
        <a:cs typeface="+mn-cs"/>
      </a:defRPr>
    </a:lvl9pPr>
  </p:defaultTextStyle>
  <p:extLst>
    <p:ext uri="{521415D9-36F7-43E2-AB2F-B90AF26B5E84}">
      <p14:sectionLst xmlns:p14="http://schemas.microsoft.com/office/powerpoint/2010/main">
        <p14:section name="Default Section" id="{43C0DA74-0081-4E66-A44D-99DA0EC4E441}">
          <p14:sldIdLst>
            <p14:sldId id="342"/>
            <p14:sldId id="4612"/>
            <p14:sldId id="4599"/>
          </p14:sldIdLst>
        </p14:section>
        <p14:section name="Untitled Section" id="{F3B1717F-E17A-4FE7-A152-090D077ACBED}">
          <p14:sldIdLst>
            <p14:sldId id="4618"/>
            <p14:sldId id="4607"/>
            <p14:sldId id="4609"/>
            <p14:sldId id="4610"/>
            <p14:sldId id="4603"/>
            <p14:sldId id="4611"/>
            <p14:sldId id="4601"/>
            <p14:sldId id="4620"/>
            <p14:sldId id="4605"/>
            <p14:sldId id="4616"/>
            <p14:sldId id="4617"/>
            <p14:sldId id="4619"/>
            <p14:sldId id="4606"/>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B73E"/>
    <a:srgbClr val="00B3BE"/>
    <a:srgbClr val="B2B2B2"/>
    <a:srgbClr val="FF3399"/>
    <a:srgbClr val="007A87"/>
    <a:srgbClr val="616365"/>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838" autoAdjust="0"/>
    <p:restoredTop sz="85529" autoAdjust="0"/>
  </p:normalViewPr>
  <p:slideViewPr>
    <p:cSldViewPr>
      <p:cViewPr varScale="1">
        <p:scale>
          <a:sx n="63" d="100"/>
          <a:sy n="63" d="100"/>
        </p:scale>
        <p:origin x="760" y="5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2" d="100"/>
          <a:sy n="82" d="100"/>
        </p:scale>
        <p:origin x="3972" y="78"/>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ustomXml" Target="../customXml/item3.xml"/><Relationship Id="rId3" Type="http://schemas.openxmlformats.org/officeDocument/2006/relationships/slideMaster" Target="slideMasters/slideMaster1.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4.xml"/><Relationship Id="rId3" Type="http://schemas.openxmlformats.org/officeDocument/2006/relationships/slide" Target="slides/slide4.xml"/><Relationship Id="rId7" Type="http://schemas.openxmlformats.org/officeDocument/2006/relationships/slide" Target="slides/slide8.xml"/><Relationship Id="rId12" Type="http://schemas.openxmlformats.org/officeDocument/2006/relationships/slide" Target="slides/slide13.xml"/><Relationship Id="rId2" Type="http://schemas.openxmlformats.org/officeDocument/2006/relationships/slide" Target="slides/slide3.xml"/><Relationship Id="rId1" Type="http://schemas.openxmlformats.org/officeDocument/2006/relationships/slide" Target="slides/slide1.xml"/><Relationship Id="rId6" Type="http://schemas.openxmlformats.org/officeDocument/2006/relationships/slide" Target="slides/slide7.xml"/><Relationship Id="rId11" Type="http://schemas.openxmlformats.org/officeDocument/2006/relationships/slide" Target="slides/slide12.xml"/><Relationship Id="rId5" Type="http://schemas.openxmlformats.org/officeDocument/2006/relationships/slide" Target="slides/slide6.xml"/><Relationship Id="rId15" Type="http://schemas.openxmlformats.org/officeDocument/2006/relationships/slide" Target="slides/slide16.xml"/><Relationship Id="rId10" Type="http://schemas.openxmlformats.org/officeDocument/2006/relationships/slide" Target="slides/slide11.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639C5A72-3C2C-8525-54B6-06754D914BF5}"/>
              </a:ext>
            </a:extLst>
          </p:cNvPr>
          <p:cNvSpPr>
            <a:spLocks noGrp="1" noChangeArrowheads="1"/>
          </p:cNvSpPr>
          <p:nvPr>
            <p:ph type="hdr" sz="quarter"/>
          </p:nvPr>
        </p:nvSpPr>
        <p:spPr bwMode="auto">
          <a:xfrm>
            <a:off x="0" y="0"/>
            <a:ext cx="2951163" cy="498475"/>
          </a:xfrm>
          <a:prstGeom prst="rect">
            <a:avLst/>
          </a:prstGeom>
          <a:noFill/>
          <a:ln>
            <a:noFill/>
          </a:ln>
          <a:effectLst/>
        </p:spPr>
        <p:txBody>
          <a:bodyPr vert="horz" wrap="square" lIns="91595" tIns="45798" rIns="91595" bIns="45798" numCol="1" anchor="t" anchorCtr="0" compatLnSpc="1">
            <a:prstTxWarp prst="textNoShape">
              <a:avLst/>
            </a:prstTxWarp>
          </a:bodyPr>
          <a:lstStyle>
            <a:lvl1pPr eaLnBrk="1" hangingPunct="1">
              <a:defRPr sz="1200"/>
            </a:lvl1pPr>
          </a:lstStyle>
          <a:p>
            <a:pPr>
              <a:defRPr/>
            </a:pPr>
            <a:endParaRPr lang="en-GB" altLang="en-US"/>
          </a:p>
        </p:txBody>
      </p:sp>
      <p:sp>
        <p:nvSpPr>
          <p:cNvPr id="235523" name="Rectangle 3">
            <a:extLst>
              <a:ext uri="{FF2B5EF4-FFF2-40B4-BE49-F238E27FC236}">
                <a16:creationId xmlns:a16="http://schemas.microsoft.com/office/drawing/2014/main" id="{FEE58198-4206-F131-9126-5B274FD82D6A}"/>
              </a:ext>
            </a:extLst>
          </p:cNvPr>
          <p:cNvSpPr>
            <a:spLocks noGrp="1" noChangeArrowheads="1"/>
          </p:cNvSpPr>
          <p:nvPr>
            <p:ph type="dt" sz="quarter" idx="1"/>
          </p:nvPr>
        </p:nvSpPr>
        <p:spPr bwMode="auto">
          <a:xfrm>
            <a:off x="3859213" y="0"/>
            <a:ext cx="2951162" cy="498475"/>
          </a:xfrm>
          <a:prstGeom prst="rect">
            <a:avLst/>
          </a:prstGeom>
          <a:noFill/>
          <a:ln>
            <a:noFill/>
          </a:ln>
          <a:effectLst/>
        </p:spPr>
        <p:txBody>
          <a:bodyPr vert="horz" wrap="square" lIns="91595" tIns="45798" rIns="91595" bIns="45798" numCol="1" anchor="t" anchorCtr="0" compatLnSpc="1">
            <a:prstTxWarp prst="textNoShape">
              <a:avLst/>
            </a:prstTxWarp>
          </a:bodyPr>
          <a:lstStyle>
            <a:lvl1pPr algn="r" eaLnBrk="1" hangingPunct="1">
              <a:defRPr sz="1200"/>
            </a:lvl1pPr>
          </a:lstStyle>
          <a:p>
            <a:pPr>
              <a:defRPr/>
            </a:pPr>
            <a:endParaRPr lang="en-GB" altLang="en-US"/>
          </a:p>
        </p:txBody>
      </p:sp>
      <p:sp>
        <p:nvSpPr>
          <p:cNvPr id="235524" name="Rectangle 4">
            <a:extLst>
              <a:ext uri="{FF2B5EF4-FFF2-40B4-BE49-F238E27FC236}">
                <a16:creationId xmlns:a16="http://schemas.microsoft.com/office/drawing/2014/main" id="{207F352B-DE2E-538D-1536-D9F2B092144A}"/>
              </a:ext>
            </a:extLst>
          </p:cNvPr>
          <p:cNvSpPr>
            <a:spLocks noGrp="1" noChangeArrowheads="1"/>
          </p:cNvSpPr>
          <p:nvPr>
            <p:ph type="ftr" sz="quarter" idx="2"/>
          </p:nvPr>
        </p:nvSpPr>
        <p:spPr bwMode="auto">
          <a:xfrm>
            <a:off x="0" y="9444038"/>
            <a:ext cx="2951163" cy="498475"/>
          </a:xfrm>
          <a:prstGeom prst="rect">
            <a:avLst/>
          </a:prstGeom>
          <a:noFill/>
          <a:ln>
            <a:noFill/>
          </a:ln>
          <a:effectLst/>
        </p:spPr>
        <p:txBody>
          <a:bodyPr vert="horz" wrap="square" lIns="91595" tIns="45798" rIns="91595" bIns="45798" numCol="1" anchor="b" anchorCtr="0" compatLnSpc="1">
            <a:prstTxWarp prst="textNoShape">
              <a:avLst/>
            </a:prstTxWarp>
          </a:bodyPr>
          <a:lstStyle>
            <a:lvl1pPr eaLnBrk="1" hangingPunct="1">
              <a:defRPr sz="1200"/>
            </a:lvl1pPr>
          </a:lstStyle>
          <a:p>
            <a:pPr>
              <a:defRPr/>
            </a:pPr>
            <a:endParaRPr lang="en-GB" altLang="en-US"/>
          </a:p>
        </p:txBody>
      </p:sp>
      <p:sp>
        <p:nvSpPr>
          <p:cNvPr id="235525" name="Rectangle 5">
            <a:extLst>
              <a:ext uri="{FF2B5EF4-FFF2-40B4-BE49-F238E27FC236}">
                <a16:creationId xmlns:a16="http://schemas.microsoft.com/office/drawing/2014/main" id="{75541941-0EA7-014D-636D-93F8398FEF66}"/>
              </a:ext>
            </a:extLst>
          </p:cNvPr>
          <p:cNvSpPr>
            <a:spLocks noGrp="1" noChangeArrowheads="1"/>
          </p:cNvSpPr>
          <p:nvPr>
            <p:ph type="sldNum" sz="quarter" idx="3"/>
          </p:nvPr>
        </p:nvSpPr>
        <p:spPr bwMode="auto">
          <a:xfrm>
            <a:off x="3859213" y="9444038"/>
            <a:ext cx="2951162" cy="498475"/>
          </a:xfrm>
          <a:prstGeom prst="rect">
            <a:avLst/>
          </a:prstGeom>
          <a:noFill/>
          <a:ln>
            <a:noFill/>
          </a:ln>
          <a:effectLst/>
        </p:spPr>
        <p:txBody>
          <a:bodyPr vert="horz" wrap="square" lIns="91595" tIns="45798" rIns="91595" bIns="45798" numCol="1" anchor="b" anchorCtr="0" compatLnSpc="1">
            <a:prstTxWarp prst="textNoShape">
              <a:avLst/>
            </a:prstTxWarp>
          </a:bodyPr>
          <a:lstStyle>
            <a:lvl1pPr algn="r" eaLnBrk="1" hangingPunct="1">
              <a:defRPr sz="1200" smtClean="0"/>
            </a:lvl1pPr>
          </a:lstStyle>
          <a:p>
            <a:pPr>
              <a:defRPr/>
            </a:pPr>
            <a:fld id="{CBBB3482-631A-4F40-A70A-1E1181CAC73F}"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39BAB3A8-4ED7-A88B-FEBA-390B244D0415}"/>
              </a:ext>
            </a:extLst>
          </p:cNvPr>
          <p:cNvSpPr>
            <a:spLocks noGrp="1" noChangeArrowheads="1"/>
          </p:cNvSpPr>
          <p:nvPr>
            <p:ph type="hdr" sz="quarter"/>
          </p:nvPr>
        </p:nvSpPr>
        <p:spPr bwMode="auto">
          <a:xfrm>
            <a:off x="0" y="0"/>
            <a:ext cx="2951163" cy="498475"/>
          </a:xfrm>
          <a:prstGeom prst="rect">
            <a:avLst/>
          </a:prstGeom>
          <a:noFill/>
          <a:ln>
            <a:noFill/>
          </a:ln>
          <a:effectLst/>
        </p:spPr>
        <p:txBody>
          <a:bodyPr vert="horz" wrap="square" lIns="91595" tIns="45798" rIns="91595" bIns="45798" numCol="1" anchor="t" anchorCtr="0" compatLnSpc="1">
            <a:prstTxWarp prst="textNoShape">
              <a:avLst/>
            </a:prstTxWarp>
          </a:bodyPr>
          <a:lstStyle>
            <a:lvl1pPr eaLnBrk="1" hangingPunct="1">
              <a:defRPr sz="1200"/>
            </a:lvl1pPr>
          </a:lstStyle>
          <a:p>
            <a:pPr>
              <a:defRPr/>
            </a:pPr>
            <a:endParaRPr lang="en-GB" altLang="en-US"/>
          </a:p>
        </p:txBody>
      </p:sp>
      <p:sp>
        <p:nvSpPr>
          <p:cNvPr id="92163" name="Rectangle 3">
            <a:extLst>
              <a:ext uri="{FF2B5EF4-FFF2-40B4-BE49-F238E27FC236}">
                <a16:creationId xmlns:a16="http://schemas.microsoft.com/office/drawing/2014/main" id="{C00E81E6-7BFD-ED3C-E3C8-97A97CD521DE}"/>
              </a:ext>
            </a:extLst>
          </p:cNvPr>
          <p:cNvSpPr>
            <a:spLocks noGrp="1" noChangeArrowheads="1"/>
          </p:cNvSpPr>
          <p:nvPr>
            <p:ph type="dt" idx="1"/>
          </p:nvPr>
        </p:nvSpPr>
        <p:spPr bwMode="auto">
          <a:xfrm>
            <a:off x="3859213" y="0"/>
            <a:ext cx="2951162" cy="498475"/>
          </a:xfrm>
          <a:prstGeom prst="rect">
            <a:avLst/>
          </a:prstGeom>
          <a:noFill/>
          <a:ln>
            <a:noFill/>
          </a:ln>
          <a:effectLst/>
        </p:spPr>
        <p:txBody>
          <a:bodyPr vert="horz" wrap="square" lIns="91595" tIns="45798" rIns="91595" bIns="45798" numCol="1" anchor="t" anchorCtr="0" compatLnSpc="1">
            <a:prstTxWarp prst="textNoShape">
              <a:avLst/>
            </a:prstTxWarp>
          </a:bodyPr>
          <a:lstStyle>
            <a:lvl1pPr algn="r" eaLnBrk="1" hangingPunct="1">
              <a:defRPr sz="1200"/>
            </a:lvl1pPr>
          </a:lstStyle>
          <a:p>
            <a:pPr>
              <a:defRPr/>
            </a:pPr>
            <a:endParaRPr lang="en-GB" altLang="en-US"/>
          </a:p>
        </p:txBody>
      </p:sp>
      <p:sp>
        <p:nvSpPr>
          <p:cNvPr id="3076" name="Rectangle 4">
            <a:extLst>
              <a:ext uri="{FF2B5EF4-FFF2-40B4-BE49-F238E27FC236}">
                <a16:creationId xmlns:a16="http://schemas.microsoft.com/office/drawing/2014/main" id="{BF1EA0EA-4908-19F9-34B9-965011F9EB30}"/>
              </a:ext>
            </a:extLst>
          </p:cNvPr>
          <p:cNvSpPr>
            <a:spLocks noGrp="1" noRot="1" noChangeAspect="1" noChangeArrowheads="1" noTextEdit="1"/>
          </p:cNvSpPr>
          <p:nvPr>
            <p:ph type="sldImg" idx="2"/>
          </p:nvPr>
        </p:nvSpPr>
        <p:spPr bwMode="auto">
          <a:xfrm>
            <a:off x="919163" y="746125"/>
            <a:ext cx="4972050" cy="37290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5" name="Rectangle 5">
            <a:extLst>
              <a:ext uri="{FF2B5EF4-FFF2-40B4-BE49-F238E27FC236}">
                <a16:creationId xmlns:a16="http://schemas.microsoft.com/office/drawing/2014/main" id="{9E253ED6-0D6C-5ACD-0853-FFC0A305DC30}"/>
              </a:ext>
            </a:extLst>
          </p:cNvPr>
          <p:cNvSpPr>
            <a:spLocks noGrp="1" noChangeArrowheads="1"/>
          </p:cNvSpPr>
          <p:nvPr>
            <p:ph type="body" sz="quarter" idx="3"/>
          </p:nvPr>
        </p:nvSpPr>
        <p:spPr bwMode="auto">
          <a:xfrm>
            <a:off x="908050" y="4722813"/>
            <a:ext cx="4994275" cy="4473575"/>
          </a:xfrm>
          <a:prstGeom prst="rect">
            <a:avLst/>
          </a:prstGeom>
          <a:noFill/>
          <a:ln>
            <a:noFill/>
          </a:ln>
          <a:effectLst/>
        </p:spPr>
        <p:txBody>
          <a:bodyPr vert="horz" wrap="square" lIns="91595" tIns="45798" rIns="91595" bIns="45798"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92166" name="Rectangle 6">
            <a:extLst>
              <a:ext uri="{FF2B5EF4-FFF2-40B4-BE49-F238E27FC236}">
                <a16:creationId xmlns:a16="http://schemas.microsoft.com/office/drawing/2014/main" id="{4B112717-FE08-FDA9-1586-9AD117E1407F}"/>
              </a:ext>
            </a:extLst>
          </p:cNvPr>
          <p:cNvSpPr>
            <a:spLocks noGrp="1" noChangeArrowheads="1"/>
          </p:cNvSpPr>
          <p:nvPr>
            <p:ph type="ftr" sz="quarter" idx="4"/>
          </p:nvPr>
        </p:nvSpPr>
        <p:spPr bwMode="auto">
          <a:xfrm>
            <a:off x="0" y="9444038"/>
            <a:ext cx="2951163" cy="498475"/>
          </a:xfrm>
          <a:prstGeom prst="rect">
            <a:avLst/>
          </a:prstGeom>
          <a:noFill/>
          <a:ln>
            <a:noFill/>
          </a:ln>
          <a:effectLst/>
        </p:spPr>
        <p:txBody>
          <a:bodyPr vert="horz" wrap="square" lIns="91595" tIns="45798" rIns="91595" bIns="45798" numCol="1" anchor="b" anchorCtr="0" compatLnSpc="1">
            <a:prstTxWarp prst="textNoShape">
              <a:avLst/>
            </a:prstTxWarp>
          </a:bodyPr>
          <a:lstStyle>
            <a:lvl1pPr eaLnBrk="1" hangingPunct="1">
              <a:defRPr sz="1200"/>
            </a:lvl1pPr>
          </a:lstStyle>
          <a:p>
            <a:pPr>
              <a:defRPr/>
            </a:pPr>
            <a:endParaRPr lang="en-GB" altLang="en-US"/>
          </a:p>
        </p:txBody>
      </p:sp>
      <p:sp>
        <p:nvSpPr>
          <p:cNvPr id="92167" name="Rectangle 7">
            <a:extLst>
              <a:ext uri="{FF2B5EF4-FFF2-40B4-BE49-F238E27FC236}">
                <a16:creationId xmlns:a16="http://schemas.microsoft.com/office/drawing/2014/main" id="{BB4D2573-3893-9C92-E035-F9BDD21CE5A4}"/>
              </a:ext>
            </a:extLst>
          </p:cNvPr>
          <p:cNvSpPr>
            <a:spLocks noGrp="1" noChangeArrowheads="1"/>
          </p:cNvSpPr>
          <p:nvPr>
            <p:ph type="sldNum" sz="quarter" idx="5"/>
          </p:nvPr>
        </p:nvSpPr>
        <p:spPr bwMode="auto">
          <a:xfrm>
            <a:off x="3859213" y="9444038"/>
            <a:ext cx="2951162" cy="498475"/>
          </a:xfrm>
          <a:prstGeom prst="rect">
            <a:avLst/>
          </a:prstGeom>
          <a:noFill/>
          <a:ln>
            <a:noFill/>
          </a:ln>
          <a:effectLst/>
        </p:spPr>
        <p:txBody>
          <a:bodyPr vert="horz" wrap="square" lIns="91595" tIns="45798" rIns="91595" bIns="45798" numCol="1" anchor="b" anchorCtr="0" compatLnSpc="1">
            <a:prstTxWarp prst="textNoShape">
              <a:avLst/>
            </a:prstTxWarp>
          </a:bodyPr>
          <a:lstStyle>
            <a:lvl1pPr algn="r" eaLnBrk="1" hangingPunct="1">
              <a:defRPr sz="1200" smtClean="0"/>
            </a:lvl1pPr>
          </a:lstStyle>
          <a:p>
            <a:pPr>
              <a:defRPr/>
            </a:pPr>
            <a:fld id="{7A19B8E9-1D4D-4D23-B314-6AB411964DE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145"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29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435"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581"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5726" algn="l" defTabSz="914290" rtl="0" eaLnBrk="1" latinLnBrk="0" hangingPunct="1">
      <a:defRPr sz="1200" kern="1200">
        <a:solidFill>
          <a:schemeClr val="tx1"/>
        </a:solidFill>
        <a:latin typeface="+mn-lt"/>
        <a:ea typeface="+mn-ea"/>
        <a:cs typeface="+mn-cs"/>
      </a:defRPr>
    </a:lvl6pPr>
    <a:lvl7pPr marL="2742871" algn="l" defTabSz="914290" rtl="0" eaLnBrk="1" latinLnBrk="0" hangingPunct="1">
      <a:defRPr sz="1200" kern="1200">
        <a:solidFill>
          <a:schemeClr val="tx1"/>
        </a:solidFill>
        <a:latin typeface="+mn-lt"/>
        <a:ea typeface="+mn-ea"/>
        <a:cs typeface="+mn-cs"/>
      </a:defRPr>
    </a:lvl7pPr>
    <a:lvl8pPr marL="3200016" algn="l" defTabSz="914290" rtl="0" eaLnBrk="1" latinLnBrk="0" hangingPunct="1">
      <a:defRPr sz="1200" kern="1200">
        <a:solidFill>
          <a:schemeClr val="tx1"/>
        </a:solidFill>
        <a:latin typeface="+mn-lt"/>
        <a:ea typeface="+mn-ea"/>
        <a:cs typeface="+mn-cs"/>
      </a:defRPr>
    </a:lvl8pPr>
    <a:lvl9pPr marL="3657161" algn="l" defTabSz="91429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a:t>
            </a:fld>
            <a:endParaRPr lang="en-GB"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6125"/>
            <a:ext cx="4972050" cy="3729038"/>
          </a:xfrm>
        </p:spPr>
      </p:sp>
      <p:sp>
        <p:nvSpPr>
          <p:cNvPr id="3" name="Notes Placeholder 2"/>
          <p:cNvSpPr>
            <a:spLocks noGrp="1"/>
          </p:cNvSpPr>
          <p:nvPr>
            <p:ph type="body" idx="1"/>
          </p:nvPr>
        </p:nvSpPr>
        <p:spPr/>
        <p:txBody>
          <a:bodyPr/>
          <a:lstStyle/>
          <a:p>
            <a:r>
              <a:rPr lang="en-GB" dirty="0"/>
              <a:t>Image: https://www.britannica.com/place/Oldham-England</a:t>
            </a:r>
          </a:p>
        </p:txBody>
      </p:sp>
      <p:sp>
        <p:nvSpPr>
          <p:cNvPr id="4" name="Slide Number Placeholder 3"/>
          <p:cNvSpPr>
            <a:spLocks noGrp="1"/>
          </p:cNvSpPr>
          <p:nvPr>
            <p:ph type="sldNum" sz="quarter" idx="5"/>
          </p:nvPr>
        </p:nvSpPr>
        <p:spPr/>
        <p:txBody>
          <a:bodyPr/>
          <a:lstStyle/>
          <a:p>
            <a:pPr>
              <a:defRPr/>
            </a:pPr>
            <a:fld id="{7A19B8E9-1D4D-4D23-B314-6AB411964DEB}" type="slidenum">
              <a:rPr lang="en-GB" altLang="en-US" smtClean="0"/>
              <a:pPr>
                <a:defRPr/>
              </a:pPr>
              <a:t>2</a:t>
            </a:fld>
            <a:endParaRPr lang="en-GB" altLang="en-US"/>
          </a:p>
        </p:txBody>
      </p:sp>
    </p:spTree>
    <p:extLst>
      <p:ext uri="{BB962C8B-B14F-4D97-AF65-F5344CB8AC3E}">
        <p14:creationId xmlns:p14="http://schemas.microsoft.com/office/powerpoint/2010/main" val="1709234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3</a:t>
            </a:fld>
            <a:endParaRPr lang="en-GB" altLang="en-US" sz="1200"/>
          </a:p>
        </p:txBody>
      </p:sp>
    </p:spTree>
    <p:extLst>
      <p:ext uri="{BB962C8B-B14F-4D97-AF65-F5344CB8AC3E}">
        <p14:creationId xmlns:p14="http://schemas.microsoft.com/office/powerpoint/2010/main" val="2347114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dirty="0"/>
              <a:t>https://www.gmmoving.co.uk/in-your-area</a:t>
            </a:r>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4</a:t>
            </a:fld>
            <a:endParaRPr lang="en-GB" altLang="en-US" sz="1200"/>
          </a:p>
        </p:txBody>
      </p:sp>
    </p:spTree>
    <p:extLst>
      <p:ext uri="{BB962C8B-B14F-4D97-AF65-F5344CB8AC3E}">
        <p14:creationId xmlns:p14="http://schemas.microsoft.com/office/powerpoint/2010/main" val="860931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5</a:t>
            </a:fld>
            <a:endParaRPr lang="en-GB" altLang="en-US" sz="1200"/>
          </a:p>
        </p:txBody>
      </p:sp>
    </p:spTree>
    <p:extLst>
      <p:ext uri="{BB962C8B-B14F-4D97-AF65-F5344CB8AC3E}">
        <p14:creationId xmlns:p14="http://schemas.microsoft.com/office/powerpoint/2010/main" val="3358003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6</a:t>
            </a:fld>
            <a:endParaRPr lang="en-GB" altLang="en-US" sz="1200"/>
          </a:p>
        </p:txBody>
      </p:sp>
    </p:spTree>
    <p:extLst>
      <p:ext uri="{BB962C8B-B14F-4D97-AF65-F5344CB8AC3E}">
        <p14:creationId xmlns:p14="http://schemas.microsoft.com/office/powerpoint/2010/main" val="31844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7</a:t>
            </a:fld>
            <a:endParaRPr lang="en-GB" altLang="en-US" sz="1200"/>
          </a:p>
        </p:txBody>
      </p:sp>
    </p:spTree>
    <p:extLst>
      <p:ext uri="{BB962C8B-B14F-4D97-AF65-F5344CB8AC3E}">
        <p14:creationId xmlns:p14="http://schemas.microsoft.com/office/powerpoint/2010/main" val="293576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8</a:t>
            </a:fld>
            <a:endParaRPr lang="en-GB" altLang="en-US" sz="1200"/>
          </a:p>
        </p:txBody>
      </p:sp>
    </p:spTree>
    <p:extLst>
      <p:ext uri="{BB962C8B-B14F-4D97-AF65-F5344CB8AC3E}">
        <p14:creationId xmlns:p14="http://schemas.microsoft.com/office/powerpoint/2010/main" val="3047819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9</a:t>
            </a:fld>
            <a:endParaRPr lang="en-GB" altLang="en-US" sz="1200"/>
          </a:p>
        </p:txBody>
      </p:sp>
    </p:spTree>
    <p:extLst>
      <p:ext uri="{BB962C8B-B14F-4D97-AF65-F5344CB8AC3E}">
        <p14:creationId xmlns:p14="http://schemas.microsoft.com/office/powerpoint/2010/main" val="3699628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10</a:t>
            </a:fld>
            <a:endParaRPr lang="en-GB" altLang="en-US" sz="1200"/>
          </a:p>
        </p:txBody>
      </p:sp>
    </p:spTree>
    <p:extLst>
      <p:ext uri="{BB962C8B-B14F-4D97-AF65-F5344CB8AC3E}">
        <p14:creationId xmlns:p14="http://schemas.microsoft.com/office/powerpoint/2010/main" val="1530345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11</a:t>
            </a:fld>
            <a:endParaRPr lang="en-GB" altLang="en-US" sz="1200"/>
          </a:p>
        </p:txBody>
      </p:sp>
    </p:spTree>
    <p:extLst>
      <p:ext uri="{BB962C8B-B14F-4D97-AF65-F5344CB8AC3E}">
        <p14:creationId xmlns:p14="http://schemas.microsoft.com/office/powerpoint/2010/main" val="3988895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12</a:t>
            </a:fld>
            <a:endParaRPr lang="en-GB" altLang="en-US" sz="1200"/>
          </a:p>
        </p:txBody>
      </p:sp>
    </p:spTree>
    <p:extLst>
      <p:ext uri="{BB962C8B-B14F-4D97-AF65-F5344CB8AC3E}">
        <p14:creationId xmlns:p14="http://schemas.microsoft.com/office/powerpoint/2010/main" val="1868625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13</a:t>
            </a:fld>
            <a:endParaRPr lang="en-GB" altLang="en-US" sz="1200"/>
          </a:p>
        </p:txBody>
      </p:sp>
    </p:spTree>
    <p:extLst>
      <p:ext uri="{BB962C8B-B14F-4D97-AF65-F5344CB8AC3E}">
        <p14:creationId xmlns:p14="http://schemas.microsoft.com/office/powerpoint/2010/main" val="582768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14</a:t>
            </a:fld>
            <a:endParaRPr lang="en-GB" altLang="en-US" sz="1200"/>
          </a:p>
        </p:txBody>
      </p:sp>
    </p:spTree>
    <p:extLst>
      <p:ext uri="{BB962C8B-B14F-4D97-AF65-F5344CB8AC3E}">
        <p14:creationId xmlns:p14="http://schemas.microsoft.com/office/powerpoint/2010/main" val="2546134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15</a:t>
            </a:fld>
            <a:endParaRPr lang="en-GB" altLang="en-US" sz="1200"/>
          </a:p>
        </p:txBody>
      </p:sp>
    </p:spTree>
    <p:extLst>
      <p:ext uri="{BB962C8B-B14F-4D97-AF65-F5344CB8AC3E}">
        <p14:creationId xmlns:p14="http://schemas.microsoft.com/office/powerpoint/2010/main" val="2506998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2E9B4D20-5322-CFB3-E60E-5C5DD44B7B33}"/>
              </a:ext>
            </a:extLst>
          </p:cNvPr>
          <p:cNvSpPr>
            <a:spLocks noGrp="1" noRot="1" noChangeAspect="1" noChangeArrowheads="1" noTextEdit="1"/>
          </p:cNvSpPr>
          <p:nvPr>
            <p:ph type="sldImg"/>
          </p:nvPr>
        </p:nvSpPr>
        <p:spPr>
          <a:xfrm>
            <a:off x="919163" y="746125"/>
            <a:ext cx="4972050" cy="3729038"/>
          </a:xfrm>
          <a:ln/>
        </p:spPr>
      </p:sp>
      <p:sp>
        <p:nvSpPr>
          <p:cNvPr id="6147" name="Notes Placeholder 2">
            <a:extLst>
              <a:ext uri="{FF2B5EF4-FFF2-40B4-BE49-F238E27FC236}">
                <a16:creationId xmlns:a16="http://schemas.microsoft.com/office/drawing/2014/main" id="{4512F470-8C31-96F3-68D6-3B4AC69BC7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8" name="Slide Number Placeholder 3">
            <a:extLst>
              <a:ext uri="{FF2B5EF4-FFF2-40B4-BE49-F238E27FC236}">
                <a16:creationId xmlns:a16="http://schemas.microsoft.com/office/drawing/2014/main" id="{CC1F3F38-AE42-B5CF-23C1-12A813682CD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4289697-6B45-42FE-A7C3-EE69AF8EA901}" type="slidenum">
              <a:rPr lang="en-GB" altLang="en-US" sz="1200"/>
              <a:pPr/>
              <a:t>16</a:t>
            </a:fld>
            <a:endParaRPr lang="en-GB" altLang="en-US" sz="1200"/>
          </a:p>
        </p:txBody>
      </p:sp>
    </p:spTree>
    <p:extLst>
      <p:ext uri="{BB962C8B-B14F-4D97-AF65-F5344CB8AC3E}">
        <p14:creationId xmlns:p14="http://schemas.microsoft.com/office/powerpoint/2010/main" val="915202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11" descr="Logo_RGB_powerpoint">
            <a:extLst>
              <a:ext uri="{FF2B5EF4-FFF2-40B4-BE49-F238E27FC236}">
                <a16:creationId xmlns:a16="http://schemas.microsoft.com/office/drawing/2014/main" id="{E45D4E6A-AE9D-AE2A-821E-4EDE5FC727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15228" y="5105400"/>
            <a:ext cx="14001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2" descr="Slug">
            <a:extLst>
              <a:ext uri="{FF2B5EF4-FFF2-40B4-BE49-F238E27FC236}">
                <a16:creationId xmlns:a16="http://schemas.microsoft.com/office/drawing/2014/main" id="{768239B4-6C13-7FB5-52D8-2B9C6C320EC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04800" y="271467"/>
            <a:ext cx="85344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0" name="Rectangle 2"/>
          <p:cNvSpPr>
            <a:spLocks noGrp="1" noChangeArrowheads="1"/>
          </p:cNvSpPr>
          <p:nvPr>
            <p:ph type="ctrTitle"/>
          </p:nvPr>
        </p:nvSpPr>
        <p:spPr>
          <a:xfrm>
            <a:off x="611188" y="1676400"/>
            <a:ext cx="7772400" cy="1295400"/>
          </a:xfrm>
        </p:spPr>
        <p:txBody>
          <a:bodyPr/>
          <a:lstStyle>
            <a:lvl1pPr>
              <a:lnSpc>
                <a:spcPct val="90000"/>
              </a:lnSpc>
              <a:defRPr sz="4100">
                <a:solidFill>
                  <a:srgbClr val="616365"/>
                </a:solidFill>
              </a:defRPr>
            </a:lvl1pPr>
          </a:lstStyle>
          <a:p>
            <a:pPr lvl="0"/>
            <a:r>
              <a:rPr lang="en-GB" altLang="en-US" noProof="0"/>
              <a:t>Click to edit master title style</a:t>
            </a:r>
            <a:br>
              <a:rPr lang="en-GB" altLang="en-US" noProof="0"/>
            </a:br>
            <a:endParaRPr lang="en-GB" altLang="en-US" noProof="0"/>
          </a:p>
        </p:txBody>
      </p:sp>
      <p:sp>
        <p:nvSpPr>
          <p:cNvPr id="78851" name="Rectangle 3"/>
          <p:cNvSpPr>
            <a:spLocks noGrp="1" noChangeArrowheads="1"/>
          </p:cNvSpPr>
          <p:nvPr>
            <p:ph type="subTitle" idx="1"/>
          </p:nvPr>
        </p:nvSpPr>
        <p:spPr>
          <a:xfrm>
            <a:off x="611188" y="3048000"/>
            <a:ext cx="7696200" cy="1295400"/>
          </a:xfrm>
        </p:spPr>
        <p:txBody>
          <a:bodyPr/>
          <a:lstStyle>
            <a:lvl1pPr marL="0" indent="0">
              <a:spcBef>
                <a:spcPct val="0"/>
              </a:spcBef>
              <a:buFontTx/>
              <a:buNone/>
              <a:defRPr/>
            </a:lvl1pPr>
          </a:lstStyle>
          <a:p>
            <a:pPr lvl="0"/>
            <a:r>
              <a:rPr lang="en-GB" altLang="en-US" noProof="0"/>
              <a:t>Click to edit master subtitle style</a:t>
            </a:r>
          </a:p>
          <a:p>
            <a:pPr lvl="0"/>
            <a:endParaRPr lang="en-GB" altLang="en-US" noProof="0"/>
          </a:p>
        </p:txBody>
      </p:sp>
    </p:spTree>
    <p:extLst>
      <p:ext uri="{BB962C8B-B14F-4D97-AF65-F5344CB8AC3E}">
        <p14:creationId xmlns:p14="http://schemas.microsoft.com/office/powerpoint/2010/main" val="2583920545"/>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7363356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2"/>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7"/>
            <a:ext cx="7886700" cy="1500187"/>
          </a:xfrm>
        </p:spPr>
        <p:txBody>
          <a:bodyPr/>
          <a:lstStyle>
            <a:lvl1pPr marL="0" indent="0">
              <a:buNone/>
              <a:defRPr sz="2400"/>
            </a:lvl1pPr>
            <a:lvl2pPr marL="457209" indent="0">
              <a:buNone/>
              <a:defRPr sz="2000"/>
            </a:lvl2pPr>
            <a:lvl3pPr marL="914418" indent="0">
              <a:buNone/>
              <a:defRPr sz="1800"/>
            </a:lvl3pPr>
            <a:lvl4pPr marL="1371627" indent="0">
              <a:buNone/>
              <a:defRPr sz="1600"/>
            </a:lvl4pPr>
            <a:lvl5pPr marL="1828837" indent="0">
              <a:buNone/>
              <a:defRPr sz="1600"/>
            </a:lvl5pPr>
            <a:lvl6pPr marL="2286046" indent="0">
              <a:buNone/>
              <a:defRPr sz="1600"/>
            </a:lvl6pPr>
            <a:lvl7pPr marL="2743255" indent="0">
              <a:buNone/>
              <a:defRPr sz="1600"/>
            </a:lvl7pPr>
            <a:lvl8pPr marL="3200464" indent="0">
              <a:buNone/>
              <a:defRPr sz="1600"/>
            </a:lvl8pPr>
            <a:lvl9pPr marL="3657673" indent="0">
              <a:buNone/>
              <a:defRPr sz="1600"/>
            </a:lvl9pPr>
          </a:lstStyle>
          <a:p>
            <a:pPr lvl="0"/>
            <a:r>
              <a:rPr lang="en-US"/>
              <a:t>Click to edit Master text styles</a:t>
            </a:r>
          </a:p>
        </p:txBody>
      </p:sp>
    </p:spTree>
    <p:extLst>
      <p:ext uri="{BB962C8B-B14F-4D97-AF65-F5344CB8AC3E}">
        <p14:creationId xmlns:p14="http://schemas.microsoft.com/office/powerpoint/2010/main" val="2421841039"/>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11188" y="1906588"/>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573588" y="1906588"/>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8341957"/>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9"/>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9" y="1681163"/>
            <a:ext cx="3868737"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79735"/>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98731746"/>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686373"/>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Click to edit Master text styles</a:t>
            </a:r>
          </a:p>
        </p:txBody>
      </p:sp>
    </p:spTree>
    <p:extLst>
      <p:ext uri="{BB962C8B-B14F-4D97-AF65-F5344CB8AC3E}">
        <p14:creationId xmlns:p14="http://schemas.microsoft.com/office/powerpoint/2010/main" val="275004687"/>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30"/>
            <a:ext cx="4629150" cy="4873625"/>
          </a:xfrm>
        </p:spPr>
        <p:txBody>
          <a:bodyPr/>
          <a:lstStyle>
            <a:lvl1pPr marL="0" indent="0">
              <a:buNone/>
              <a:defRPr sz="3200"/>
            </a:lvl1pPr>
            <a:lvl2pPr marL="457209" indent="0">
              <a:buNone/>
              <a:defRPr sz="2800"/>
            </a:lvl2pPr>
            <a:lvl3pPr marL="914418" indent="0">
              <a:buNone/>
              <a:defRPr sz="2400"/>
            </a:lvl3pPr>
            <a:lvl4pPr marL="1371627" indent="0">
              <a:buNone/>
              <a:defRPr sz="2000"/>
            </a:lvl4pPr>
            <a:lvl5pPr marL="1828837" indent="0">
              <a:buNone/>
              <a:defRPr sz="2000"/>
            </a:lvl5pPr>
            <a:lvl6pPr marL="2286046" indent="0">
              <a:buNone/>
              <a:defRPr sz="2000"/>
            </a:lvl6pPr>
            <a:lvl7pPr marL="2743255" indent="0">
              <a:buNone/>
              <a:defRPr sz="2000"/>
            </a:lvl7pPr>
            <a:lvl8pPr marL="3200464" indent="0">
              <a:buNone/>
              <a:defRPr sz="2000"/>
            </a:lvl8pPr>
            <a:lvl9pPr marL="3657673" indent="0">
              <a:buNone/>
              <a:defRPr sz="2000"/>
            </a:lvl9pPr>
          </a:lstStyle>
          <a:p>
            <a:pPr lvl="0"/>
            <a:endParaRPr lang="en-GB" noProof="0"/>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Click to edit Master text styles</a:t>
            </a:r>
          </a:p>
        </p:txBody>
      </p:sp>
    </p:spTree>
    <p:extLst>
      <p:ext uri="{BB962C8B-B14F-4D97-AF65-F5344CB8AC3E}">
        <p14:creationId xmlns:p14="http://schemas.microsoft.com/office/powerpoint/2010/main" val="4102236744"/>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9181730"/>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0488" y="719138"/>
            <a:ext cx="1943100" cy="53022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11188" y="719138"/>
            <a:ext cx="5676900" cy="5302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34260157"/>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610A535-9C27-79DA-A2F6-7AEDC7F57932}"/>
              </a:ext>
            </a:extLst>
          </p:cNvPr>
          <p:cNvSpPr>
            <a:spLocks noGrp="1" noChangeArrowheads="1"/>
          </p:cNvSpPr>
          <p:nvPr>
            <p:ph type="title"/>
          </p:nvPr>
        </p:nvSpPr>
        <p:spPr bwMode="auto">
          <a:xfrm>
            <a:off x="611188" y="719138"/>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2FB0947B-EDD4-1558-D16F-5DA0C1C80ED0}"/>
              </a:ext>
            </a:extLst>
          </p:cNvPr>
          <p:cNvSpPr>
            <a:spLocks noGrp="1" noChangeArrowheads="1"/>
          </p:cNvSpPr>
          <p:nvPr>
            <p:ph type="body" idx="1"/>
          </p:nvPr>
        </p:nvSpPr>
        <p:spPr bwMode="auto">
          <a:xfrm>
            <a:off x="611188" y="1906588"/>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Line 14">
            <a:extLst>
              <a:ext uri="{FF2B5EF4-FFF2-40B4-BE49-F238E27FC236}">
                <a16:creationId xmlns:a16="http://schemas.microsoft.com/office/drawing/2014/main" id="{689F1E49-A955-8E9A-B98D-4A808FE2CCA5}"/>
              </a:ext>
            </a:extLst>
          </p:cNvPr>
          <p:cNvSpPr>
            <a:spLocks noChangeShapeType="1"/>
          </p:cNvSpPr>
          <p:nvPr userDrawn="1"/>
        </p:nvSpPr>
        <p:spPr bwMode="auto">
          <a:xfrm>
            <a:off x="609600" y="609600"/>
            <a:ext cx="7772400" cy="0"/>
          </a:xfrm>
          <a:prstGeom prst="line">
            <a:avLst/>
          </a:prstGeom>
          <a:noFill/>
          <a:ln w="19050">
            <a:solidFill>
              <a:srgbClr val="00B3B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2400"/>
          </a:p>
        </p:txBody>
      </p:sp>
      <p:sp>
        <p:nvSpPr>
          <p:cNvPr id="1029" name="Text Box 15">
            <a:extLst>
              <a:ext uri="{FF2B5EF4-FFF2-40B4-BE49-F238E27FC236}">
                <a16:creationId xmlns:a16="http://schemas.microsoft.com/office/drawing/2014/main" id="{D538C77C-871D-5679-E9D1-EB2F0AD8AE89}"/>
              </a:ext>
            </a:extLst>
          </p:cNvPr>
          <p:cNvSpPr txBox="1">
            <a:spLocks noChangeArrowheads="1"/>
          </p:cNvSpPr>
          <p:nvPr userDrawn="1"/>
        </p:nvSpPr>
        <p:spPr bwMode="auto">
          <a:xfrm>
            <a:off x="7162800" y="6324601"/>
            <a:ext cx="1752600" cy="276999"/>
          </a:xfrm>
          <a:prstGeom prst="rect">
            <a:avLst/>
          </a:prstGeom>
          <a:no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spcBef>
                <a:spcPct val="50000"/>
              </a:spcBef>
              <a:defRPr/>
            </a:pPr>
            <a:fld id="{8E596518-DC96-4FCE-8C47-DB227BF57C79}" type="slidenum">
              <a:rPr lang="en-GB" altLang="en-US" sz="1200" smtClean="0">
                <a:solidFill>
                  <a:srgbClr val="B2B2B2"/>
                </a:solidFill>
                <a:latin typeface="Arial" panose="020B0604020202020204" pitchFamily="34" charset="0"/>
              </a:rPr>
              <a:pPr algn="r" eaLnBrk="1" hangingPunct="1">
                <a:spcBef>
                  <a:spcPct val="50000"/>
                </a:spcBef>
                <a:defRPr/>
              </a:pPr>
              <a:t>‹#›</a:t>
            </a:fld>
            <a:endParaRPr lang="en-GB" altLang="en-US" sz="1200">
              <a:solidFill>
                <a:srgbClr val="B2B2B2"/>
              </a:solidFill>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779"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ransition>
    <p:wipe dir="r"/>
  </p:transition>
  <p:txStyles>
    <p:titleStyle>
      <a:lvl1pPr algn="l" rtl="0" eaLnBrk="0" fontAlgn="base" hangingPunct="0">
        <a:spcBef>
          <a:spcPct val="0"/>
        </a:spcBef>
        <a:spcAft>
          <a:spcPct val="0"/>
        </a:spcAft>
        <a:defRPr sz="3000" kern="1200">
          <a:solidFill>
            <a:srgbClr val="00B3BE"/>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9" algn="l" rtl="0" fontAlgn="base">
        <a:spcBef>
          <a:spcPct val="0"/>
        </a:spcBef>
        <a:spcAft>
          <a:spcPct val="0"/>
        </a:spcAft>
        <a:defRPr sz="3000">
          <a:solidFill>
            <a:srgbClr val="00B3BE"/>
          </a:solidFill>
          <a:latin typeface="Arial" panose="020B0604020202020204" pitchFamily="34" charset="0"/>
        </a:defRPr>
      </a:lvl6pPr>
      <a:lvl7pPr marL="914418" algn="l" rtl="0" fontAlgn="base">
        <a:spcBef>
          <a:spcPct val="0"/>
        </a:spcBef>
        <a:spcAft>
          <a:spcPct val="0"/>
        </a:spcAft>
        <a:defRPr sz="3000">
          <a:solidFill>
            <a:srgbClr val="00B3BE"/>
          </a:solidFill>
          <a:latin typeface="Arial" panose="020B0604020202020204" pitchFamily="34" charset="0"/>
        </a:defRPr>
      </a:lvl7pPr>
      <a:lvl8pPr marL="1371627" algn="l" rtl="0" fontAlgn="base">
        <a:spcBef>
          <a:spcPct val="0"/>
        </a:spcBef>
        <a:spcAft>
          <a:spcPct val="0"/>
        </a:spcAft>
        <a:defRPr sz="3000">
          <a:solidFill>
            <a:srgbClr val="00B3BE"/>
          </a:solidFill>
          <a:latin typeface="Arial" panose="020B0604020202020204" pitchFamily="34" charset="0"/>
        </a:defRPr>
      </a:lvl8pPr>
      <a:lvl9pPr marL="1828837" algn="l" rtl="0" fontAlgn="base">
        <a:spcBef>
          <a:spcPct val="0"/>
        </a:spcBef>
        <a:spcAft>
          <a:spcPct val="0"/>
        </a:spcAft>
        <a:defRPr sz="3000">
          <a:solidFill>
            <a:srgbClr val="00B3BE"/>
          </a:solidFill>
          <a:latin typeface="Arial" panose="020B0604020202020204" pitchFamily="34" charset="0"/>
        </a:defRPr>
      </a:lvl9pPr>
    </p:titleStyle>
    <p:bodyStyle>
      <a:lvl1pPr marL="342907" indent="-342907" algn="l" rtl="0" eaLnBrk="0" fontAlgn="base" hangingPunct="0">
        <a:spcBef>
          <a:spcPct val="20000"/>
        </a:spcBef>
        <a:spcAft>
          <a:spcPct val="0"/>
        </a:spcAft>
        <a:buChar char="•"/>
        <a:defRPr sz="2400" kern="1200">
          <a:solidFill>
            <a:srgbClr val="616365"/>
          </a:solidFill>
          <a:latin typeface="+mn-lt"/>
          <a:ea typeface="+mn-ea"/>
          <a:cs typeface="+mn-cs"/>
        </a:defRPr>
      </a:lvl1pPr>
      <a:lvl2pPr marL="742965" indent="-285756" algn="l" rtl="0" eaLnBrk="0" fontAlgn="base" hangingPunct="0">
        <a:spcBef>
          <a:spcPct val="20000"/>
        </a:spcBef>
        <a:spcAft>
          <a:spcPct val="0"/>
        </a:spcAft>
        <a:buChar char="–"/>
        <a:defRPr sz="2000" kern="1200">
          <a:solidFill>
            <a:srgbClr val="616365"/>
          </a:solidFill>
          <a:latin typeface="+mn-lt"/>
          <a:ea typeface="+mn-ea"/>
          <a:cs typeface="+mn-cs"/>
        </a:defRPr>
      </a:lvl2pPr>
      <a:lvl3pPr marL="1143023" indent="-228605" algn="l" rtl="0" eaLnBrk="0" fontAlgn="base" hangingPunct="0">
        <a:spcBef>
          <a:spcPct val="20000"/>
        </a:spcBef>
        <a:spcAft>
          <a:spcPct val="0"/>
        </a:spcAft>
        <a:buChar char="•"/>
        <a:defRPr kern="1200">
          <a:solidFill>
            <a:srgbClr val="616365"/>
          </a:solidFill>
          <a:latin typeface="+mn-lt"/>
          <a:ea typeface="+mn-ea"/>
          <a:cs typeface="+mn-cs"/>
        </a:defRPr>
      </a:lvl3pPr>
      <a:lvl4pPr marL="1600232" indent="-228605" algn="l" rtl="0" eaLnBrk="0" fontAlgn="base" hangingPunct="0">
        <a:spcBef>
          <a:spcPct val="20000"/>
        </a:spcBef>
        <a:spcAft>
          <a:spcPct val="0"/>
        </a:spcAft>
        <a:buChar char="–"/>
        <a:defRPr kern="1200">
          <a:solidFill>
            <a:srgbClr val="616365"/>
          </a:solidFill>
          <a:latin typeface="+mn-lt"/>
          <a:ea typeface="+mn-ea"/>
          <a:cs typeface="+mn-cs"/>
        </a:defRPr>
      </a:lvl4pPr>
      <a:lvl5pPr marL="2057441" indent="-228605" algn="l" rtl="0" eaLnBrk="0" fontAlgn="base" hangingPunct="0">
        <a:spcBef>
          <a:spcPct val="20000"/>
        </a:spcBef>
        <a:spcAft>
          <a:spcPct val="0"/>
        </a:spcAft>
        <a:buChar char="»"/>
        <a:defRPr sz="1600" kern="1200">
          <a:solidFill>
            <a:srgbClr val="616365"/>
          </a:solidFill>
          <a:latin typeface="+mn-lt"/>
          <a:ea typeface="+mn-ea"/>
          <a:cs typeface="+mn-cs"/>
        </a:defRPr>
      </a:lvl5pPr>
      <a:lvl6pPr marL="2514650"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59"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69"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78" indent="-228605" algn="l" defTabSz="9144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8" rtl="0" eaLnBrk="1" latinLnBrk="0" hangingPunct="1">
        <a:defRPr sz="1800" kern="1200">
          <a:solidFill>
            <a:schemeClr val="tx1"/>
          </a:solidFill>
          <a:latin typeface="+mn-lt"/>
          <a:ea typeface="+mn-ea"/>
          <a:cs typeface="+mn-cs"/>
        </a:defRPr>
      </a:lvl1pPr>
      <a:lvl2pPr marL="457209" algn="l" defTabSz="914418" rtl="0" eaLnBrk="1" latinLnBrk="0" hangingPunct="1">
        <a:defRPr sz="1800" kern="1200">
          <a:solidFill>
            <a:schemeClr val="tx1"/>
          </a:solidFill>
          <a:latin typeface="+mn-lt"/>
          <a:ea typeface="+mn-ea"/>
          <a:cs typeface="+mn-cs"/>
        </a:defRPr>
      </a:lvl2pPr>
      <a:lvl3pPr marL="914418" algn="l" defTabSz="914418" rtl="0" eaLnBrk="1" latinLnBrk="0" hangingPunct="1">
        <a:defRPr sz="1800" kern="1200">
          <a:solidFill>
            <a:schemeClr val="tx1"/>
          </a:solidFill>
          <a:latin typeface="+mn-lt"/>
          <a:ea typeface="+mn-ea"/>
          <a:cs typeface="+mn-cs"/>
        </a:defRPr>
      </a:lvl3pPr>
      <a:lvl4pPr marL="1371627" algn="l" defTabSz="914418" rtl="0" eaLnBrk="1" latinLnBrk="0" hangingPunct="1">
        <a:defRPr sz="1800" kern="1200">
          <a:solidFill>
            <a:schemeClr val="tx1"/>
          </a:solidFill>
          <a:latin typeface="+mn-lt"/>
          <a:ea typeface="+mn-ea"/>
          <a:cs typeface="+mn-cs"/>
        </a:defRPr>
      </a:lvl4pPr>
      <a:lvl5pPr marL="1828837" algn="l" defTabSz="914418" rtl="0" eaLnBrk="1" latinLnBrk="0" hangingPunct="1">
        <a:defRPr sz="1800" kern="1200">
          <a:solidFill>
            <a:schemeClr val="tx1"/>
          </a:solidFill>
          <a:latin typeface="+mn-lt"/>
          <a:ea typeface="+mn-ea"/>
          <a:cs typeface="+mn-cs"/>
        </a:defRPr>
      </a:lvl5pPr>
      <a:lvl6pPr marL="2286046" algn="l" defTabSz="914418" rtl="0" eaLnBrk="1" latinLnBrk="0" hangingPunct="1">
        <a:defRPr sz="1800" kern="1200">
          <a:solidFill>
            <a:schemeClr val="tx1"/>
          </a:solidFill>
          <a:latin typeface="+mn-lt"/>
          <a:ea typeface="+mn-ea"/>
          <a:cs typeface="+mn-cs"/>
        </a:defRPr>
      </a:lvl6pPr>
      <a:lvl7pPr marL="2743255" algn="l" defTabSz="914418" rtl="0" eaLnBrk="1" latinLnBrk="0" hangingPunct="1">
        <a:defRPr sz="1800" kern="1200">
          <a:solidFill>
            <a:schemeClr val="tx1"/>
          </a:solidFill>
          <a:latin typeface="+mn-lt"/>
          <a:ea typeface="+mn-ea"/>
          <a:cs typeface="+mn-cs"/>
        </a:defRPr>
      </a:lvl7pPr>
      <a:lvl8pPr marL="3200464" algn="l" defTabSz="914418" rtl="0" eaLnBrk="1" latinLnBrk="0" hangingPunct="1">
        <a:defRPr sz="1800" kern="1200">
          <a:solidFill>
            <a:schemeClr val="tx1"/>
          </a:solidFill>
          <a:latin typeface="+mn-lt"/>
          <a:ea typeface="+mn-ea"/>
          <a:cs typeface="+mn-cs"/>
        </a:defRPr>
      </a:lvl8pPr>
      <a:lvl9pPr marL="3657673" algn="l" defTabSz="9144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jsnaoldham.co.uk/profile/"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jsnaoldham.co.uk/cms-data/depot/profile-depot/HealthAndWellbeingStrategy_Approved210323.pdf"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Charlotte.Stevenson@oldham.gov.uk"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676400"/>
            <a:ext cx="7772400" cy="1295400"/>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800" b="1" dirty="0"/>
              <a:t>Public Health </a:t>
            </a:r>
            <a:br>
              <a:rPr lang="en-GB" altLang="en-US" sz="4800" b="1" dirty="0"/>
            </a:br>
            <a:r>
              <a:rPr lang="en-GB" sz="4800" b="1" dirty="0"/>
              <a:t>Training Prospectus</a:t>
            </a:r>
            <a:br>
              <a:rPr lang="en-GB" sz="4800" b="1" dirty="0"/>
            </a:br>
            <a:br>
              <a:rPr lang="en-GB" sz="4800" b="1" dirty="0"/>
            </a:br>
            <a:r>
              <a:rPr lang="en-GB" sz="2800" b="1" dirty="0">
                <a:solidFill>
                  <a:srgbClr val="FBB73E"/>
                </a:solidFill>
              </a:rPr>
              <a:t>2026</a:t>
            </a:r>
            <a:r>
              <a:rPr lang="en-GB" sz="4000" b="1" dirty="0"/>
              <a:t> </a:t>
            </a:r>
            <a:br>
              <a:rPr lang="en-GB" altLang="en-US" sz="4800" b="1" dirty="0"/>
            </a:br>
            <a:endParaRPr lang="en-GB" altLang="en-US" sz="4800" b="1"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Oldham | Industrial Town, Textile Manufacturing, Cotton Mills ...">
            <a:extLst>
              <a:ext uri="{FF2B5EF4-FFF2-40B4-BE49-F238E27FC236}">
                <a16:creationId xmlns:a16="http://schemas.microsoft.com/office/drawing/2014/main" id="{323D2DD6-C15C-2597-0CAB-A5FA019DDA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21" r="692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525682"/>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Why choose Oldham Council? </a:t>
            </a:r>
            <a:br>
              <a:rPr lang="en-GB" sz="4000" b="1" dirty="0"/>
            </a:br>
            <a:br>
              <a:rPr lang="en-GB" altLang="en-US" sz="4000" b="1" dirty="0"/>
            </a:br>
            <a:endParaRPr lang="en-GB" altLang="en-US" sz="4000" b="1" dirty="0"/>
          </a:p>
        </p:txBody>
      </p:sp>
      <p:sp>
        <p:nvSpPr>
          <p:cNvPr id="5" name="TextBox 4">
            <a:extLst>
              <a:ext uri="{FF2B5EF4-FFF2-40B4-BE49-F238E27FC236}">
                <a16:creationId xmlns:a16="http://schemas.microsoft.com/office/drawing/2014/main" id="{E56A5F66-2819-6D8D-8981-414947499A96}"/>
              </a:ext>
            </a:extLst>
          </p:cNvPr>
          <p:cNvSpPr txBox="1"/>
          <p:nvPr/>
        </p:nvSpPr>
        <p:spPr>
          <a:xfrm>
            <a:off x="539553" y="2689740"/>
            <a:ext cx="7848872" cy="1323439"/>
          </a:xfrm>
          <a:prstGeom prst="rect">
            <a:avLst/>
          </a:prstGeom>
          <a:noFill/>
        </p:spPr>
        <p:txBody>
          <a:bodyPr wrap="square">
            <a:spAutoFit/>
          </a:bodyPr>
          <a:lstStyle/>
          <a:p>
            <a:r>
              <a:rPr lang="en-GB" sz="1600" i="1" dirty="0">
                <a:solidFill>
                  <a:srgbClr val="616365"/>
                </a:solidFill>
                <a:latin typeface="+mj-lt"/>
                <a:ea typeface="+mj-ea"/>
                <a:cs typeface="+mj-cs"/>
              </a:rPr>
              <a:t>“Oldham is a fantastic place to be a registrar at any stage. I was able to gain some valuable leadership experience, developing projects around health checks and team working. I was also able to work on some strategic pieces such as teenage pregnancy and health inequalities. Overall though the best thing about Oldham is the team - they are so friendly and welcoming, I really felt at home in Oldham”.</a:t>
            </a:r>
          </a:p>
        </p:txBody>
      </p:sp>
      <p:sp>
        <p:nvSpPr>
          <p:cNvPr id="6" name="TextBox 5">
            <a:extLst>
              <a:ext uri="{FF2B5EF4-FFF2-40B4-BE49-F238E27FC236}">
                <a16:creationId xmlns:a16="http://schemas.microsoft.com/office/drawing/2014/main" id="{230323A0-0B29-BA5B-EF07-E31705F28541}"/>
              </a:ext>
            </a:extLst>
          </p:cNvPr>
          <p:cNvSpPr txBox="1"/>
          <p:nvPr/>
        </p:nvSpPr>
        <p:spPr>
          <a:xfrm>
            <a:off x="568153" y="4221093"/>
            <a:ext cx="7848872" cy="830997"/>
          </a:xfrm>
          <a:prstGeom prst="rect">
            <a:avLst/>
          </a:prstGeom>
          <a:noFill/>
        </p:spPr>
        <p:txBody>
          <a:bodyPr wrap="square">
            <a:spAutoFit/>
          </a:bodyPr>
          <a:lstStyle/>
          <a:p>
            <a:r>
              <a:rPr lang="en-GB" sz="1600" i="1" dirty="0">
                <a:solidFill>
                  <a:srgbClr val="616365"/>
                </a:solidFill>
                <a:latin typeface="+mj-lt"/>
                <a:ea typeface="+mj-ea"/>
                <a:cs typeface="+mj-cs"/>
              </a:rPr>
              <a:t>“Oldham has such an amazing Public Health team! There’s so much enthusiasm and a genuine commitment to improving people’s lives, and it’s probably the most welcoming place I’ve worked.”</a:t>
            </a:r>
          </a:p>
        </p:txBody>
      </p:sp>
      <p:sp>
        <p:nvSpPr>
          <p:cNvPr id="7" name="TextBox 6">
            <a:extLst>
              <a:ext uri="{FF2B5EF4-FFF2-40B4-BE49-F238E27FC236}">
                <a16:creationId xmlns:a16="http://schemas.microsoft.com/office/drawing/2014/main" id="{5EDF6865-650A-C32F-B8D4-5C4D2EE6519C}"/>
              </a:ext>
            </a:extLst>
          </p:cNvPr>
          <p:cNvSpPr txBox="1"/>
          <p:nvPr/>
        </p:nvSpPr>
        <p:spPr>
          <a:xfrm>
            <a:off x="568153" y="2186018"/>
            <a:ext cx="7848872" cy="369332"/>
          </a:xfrm>
          <a:prstGeom prst="rect">
            <a:avLst/>
          </a:prstGeom>
          <a:noFill/>
        </p:spPr>
        <p:txBody>
          <a:bodyPr wrap="square">
            <a:spAutoFit/>
          </a:bodyPr>
          <a:lstStyle/>
          <a:p>
            <a:r>
              <a:rPr lang="en-GB" sz="1800" b="1" dirty="0">
                <a:solidFill>
                  <a:srgbClr val="616365"/>
                </a:solidFill>
                <a:latin typeface="+mj-lt"/>
                <a:ea typeface="+mj-ea"/>
                <a:cs typeface="+mj-cs"/>
              </a:rPr>
              <a:t>From a registrar perspective</a:t>
            </a:r>
            <a:r>
              <a:rPr lang="en-GB" sz="1800" b="1" dirty="0">
                <a:solidFill>
                  <a:srgbClr val="1F497D"/>
                </a:solidFill>
                <a:latin typeface="Calibri" panose="020F0502020204030204" pitchFamily="34" charset="0"/>
                <a:ea typeface="Calibri" panose="020F0502020204030204" pitchFamily="34" charset="0"/>
              </a:rPr>
              <a:t>…</a:t>
            </a:r>
            <a:endParaRPr lang="en-GB" sz="1800" b="1" dirty="0">
              <a:latin typeface="Calibri" panose="020F0502020204030204" pitchFamily="34" charset="0"/>
              <a:ea typeface="Calibri" panose="020F0502020204030204" pitchFamily="34" charset="0"/>
            </a:endParaRPr>
          </a:p>
        </p:txBody>
      </p:sp>
      <p:sp>
        <p:nvSpPr>
          <p:cNvPr id="2" name="TextBox 1">
            <a:extLst>
              <a:ext uri="{FF2B5EF4-FFF2-40B4-BE49-F238E27FC236}">
                <a16:creationId xmlns:a16="http://schemas.microsoft.com/office/drawing/2014/main" id="{2AFAD8E2-EA82-7B33-A82A-BD772C66A377}"/>
              </a:ext>
            </a:extLst>
          </p:cNvPr>
          <p:cNvSpPr txBox="1"/>
          <p:nvPr/>
        </p:nvSpPr>
        <p:spPr>
          <a:xfrm>
            <a:off x="568152" y="5301209"/>
            <a:ext cx="7028184" cy="1077218"/>
          </a:xfrm>
          <a:prstGeom prst="rect">
            <a:avLst/>
          </a:prstGeom>
          <a:noFill/>
        </p:spPr>
        <p:txBody>
          <a:bodyPr wrap="square">
            <a:spAutoFit/>
          </a:bodyPr>
          <a:lstStyle/>
          <a:p>
            <a:r>
              <a:rPr lang="en-GB" sz="1600" i="1" dirty="0">
                <a:solidFill>
                  <a:srgbClr val="616365"/>
                </a:solidFill>
                <a:latin typeface="+mj-lt"/>
                <a:ea typeface="+mj-ea"/>
                <a:cs typeface="+mj-cs"/>
              </a:rPr>
              <a:t>“Oldham is a brilliant Local Authority placement, with varied opportunities for registrars at all levels. I came after time out of programme and working in the supportive Public Health team helped me to build back my confidence and transition into leadership roles. I’ll really miss it when I leave!”</a:t>
            </a:r>
          </a:p>
        </p:txBody>
      </p:sp>
    </p:spTree>
    <p:extLst>
      <p:ext uri="{BB962C8B-B14F-4D97-AF65-F5344CB8AC3E}">
        <p14:creationId xmlns:p14="http://schemas.microsoft.com/office/powerpoint/2010/main" val="293242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5904656"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Introduction to Oldham</a:t>
            </a:r>
            <a:br>
              <a:rPr lang="en-GB" sz="4000" b="1" dirty="0"/>
            </a:br>
            <a:endParaRPr lang="en-GB" altLang="en-US" sz="4000" b="1" dirty="0"/>
          </a:p>
        </p:txBody>
      </p:sp>
      <p:sp>
        <p:nvSpPr>
          <p:cNvPr id="2" name="Rectangle 2">
            <a:extLst>
              <a:ext uri="{FF2B5EF4-FFF2-40B4-BE49-F238E27FC236}">
                <a16:creationId xmlns:a16="http://schemas.microsoft.com/office/drawing/2014/main" id="{075A011A-9633-B1F4-DBCB-DD535177D414}"/>
              </a:ext>
            </a:extLst>
          </p:cNvPr>
          <p:cNvSpPr txBox="1">
            <a:spLocks noChangeArrowheads="1"/>
          </p:cNvSpPr>
          <p:nvPr/>
        </p:nvSpPr>
        <p:spPr bwMode="auto">
          <a:xfrm>
            <a:off x="4283968" y="2276872"/>
            <a:ext cx="4680520" cy="2721446"/>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100" kern="1200">
                <a:solidFill>
                  <a:srgbClr val="616365"/>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0" algn="l" rtl="0" fontAlgn="base">
              <a:spcBef>
                <a:spcPct val="0"/>
              </a:spcBef>
              <a:spcAft>
                <a:spcPct val="0"/>
              </a:spcAft>
              <a:defRPr sz="3000">
                <a:solidFill>
                  <a:srgbClr val="00B3BE"/>
                </a:solidFill>
                <a:latin typeface="Arial" panose="020B0604020202020204" pitchFamily="34" charset="0"/>
              </a:defRPr>
            </a:lvl6pPr>
            <a:lvl7pPr marL="914400" algn="l" rtl="0" fontAlgn="base">
              <a:spcBef>
                <a:spcPct val="0"/>
              </a:spcBef>
              <a:spcAft>
                <a:spcPct val="0"/>
              </a:spcAft>
              <a:defRPr sz="3000">
                <a:solidFill>
                  <a:srgbClr val="00B3BE"/>
                </a:solidFill>
                <a:latin typeface="Arial" panose="020B0604020202020204" pitchFamily="34" charset="0"/>
              </a:defRPr>
            </a:lvl7pPr>
            <a:lvl8pPr marL="1371600" algn="l" rtl="0" fontAlgn="base">
              <a:spcBef>
                <a:spcPct val="0"/>
              </a:spcBef>
              <a:spcAft>
                <a:spcPct val="0"/>
              </a:spcAft>
              <a:defRPr sz="3000">
                <a:solidFill>
                  <a:srgbClr val="00B3BE"/>
                </a:solidFill>
                <a:latin typeface="Arial" panose="020B0604020202020204" pitchFamily="34" charset="0"/>
              </a:defRPr>
            </a:lvl8pPr>
            <a:lvl9pPr marL="1828800" algn="l" rtl="0" fontAlgn="base">
              <a:spcBef>
                <a:spcPct val="0"/>
              </a:spcBef>
              <a:spcAft>
                <a:spcPct val="0"/>
              </a:spcAft>
              <a:defRPr sz="3000">
                <a:solidFill>
                  <a:srgbClr val="00B3BE"/>
                </a:solidFill>
                <a:latin typeface="Arial" panose="020B0604020202020204" pitchFamily="34" charset="0"/>
              </a:defRPr>
            </a:lvl9pPr>
          </a:lstStyle>
          <a:p>
            <a:pPr eaLnBrk="1" hangingPunct="1">
              <a:lnSpc>
                <a:spcPts val="2800"/>
              </a:lnSpc>
              <a:spcAft>
                <a:spcPts val="1200"/>
              </a:spcAft>
            </a:pPr>
            <a:r>
              <a:rPr lang="en-GB" sz="1600" dirty="0"/>
              <a:t>The borough of Oldham is situated in North West England and is part of Greater Manchester.</a:t>
            </a:r>
          </a:p>
          <a:p>
            <a:pPr eaLnBrk="1" hangingPunct="1">
              <a:lnSpc>
                <a:spcPts val="2800"/>
              </a:lnSpc>
              <a:spcAft>
                <a:spcPts val="1200"/>
              </a:spcAft>
            </a:pPr>
            <a:r>
              <a:rPr lang="en-GB" sz="1600" dirty="0"/>
              <a:t>We are five miles away from Manchester city centre and close to superb countryside; almost a quarter of the borough is in the Peak District National Park. No household in the borough is more than two miles from open countryside. </a:t>
            </a:r>
          </a:p>
        </p:txBody>
      </p:sp>
      <p:sp>
        <p:nvSpPr>
          <p:cNvPr id="6" name="TextBox 5">
            <a:extLst>
              <a:ext uri="{FF2B5EF4-FFF2-40B4-BE49-F238E27FC236}">
                <a16:creationId xmlns:a16="http://schemas.microsoft.com/office/drawing/2014/main" id="{5DB3279C-5E5B-6E08-97B2-08687F18720B}"/>
              </a:ext>
            </a:extLst>
          </p:cNvPr>
          <p:cNvSpPr txBox="1"/>
          <p:nvPr/>
        </p:nvSpPr>
        <p:spPr>
          <a:xfrm>
            <a:off x="539556" y="5189103"/>
            <a:ext cx="7032823" cy="767390"/>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We have diverse communities within Oldham, made up of people from a range of ages, backgrounds and cultures. </a:t>
            </a:r>
          </a:p>
        </p:txBody>
      </p:sp>
      <p:pic>
        <p:nvPicPr>
          <p:cNvPr id="1026" name="Picture 2">
            <a:extLst>
              <a:ext uri="{FF2B5EF4-FFF2-40B4-BE49-F238E27FC236}">
                <a16:creationId xmlns:a16="http://schemas.microsoft.com/office/drawing/2014/main" id="{A0996EDE-22D7-A4D8-A52A-7D3C014E48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019" y="2229273"/>
            <a:ext cx="3667949" cy="2768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2169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Introduction to Oldham</a:t>
            </a:r>
            <a:br>
              <a:rPr lang="en-GB" sz="4000" b="1" dirty="0"/>
            </a:br>
            <a:br>
              <a:rPr lang="en-GB" sz="4000" b="1" dirty="0"/>
            </a:br>
            <a:br>
              <a:rPr lang="en-GB" altLang="en-US" sz="4000" b="1" dirty="0"/>
            </a:br>
            <a:endParaRPr lang="en-GB" altLang="en-US" sz="4000" b="1" dirty="0"/>
          </a:p>
        </p:txBody>
      </p:sp>
      <p:grpSp>
        <p:nvGrpSpPr>
          <p:cNvPr id="4" name="Group 3">
            <a:extLst>
              <a:ext uri="{FF2B5EF4-FFF2-40B4-BE49-F238E27FC236}">
                <a16:creationId xmlns:a16="http://schemas.microsoft.com/office/drawing/2014/main" id="{F060D4AC-AFCC-948C-EDD2-C4CAA587AACA}"/>
              </a:ext>
            </a:extLst>
          </p:cNvPr>
          <p:cNvGrpSpPr/>
          <p:nvPr/>
        </p:nvGrpSpPr>
        <p:grpSpPr>
          <a:xfrm>
            <a:off x="427850" y="2564899"/>
            <a:ext cx="8402569" cy="2592293"/>
            <a:chOff x="427850" y="2420888"/>
            <a:chExt cx="8402569" cy="2592293"/>
          </a:xfrm>
        </p:grpSpPr>
        <p:grpSp>
          <p:nvGrpSpPr>
            <p:cNvPr id="10" name="Group 9">
              <a:extLst>
                <a:ext uri="{FF2B5EF4-FFF2-40B4-BE49-F238E27FC236}">
                  <a16:creationId xmlns:a16="http://schemas.microsoft.com/office/drawing/2014/main" id="{9879DCD7-0903-A6D2-65D7-53C9116F32CF}"/>
                </a:ext>
              </a:extLst>
            </p:cNvPr>
            <p:cNvGrpSpPr/>
            <p:nvPr/>
          </p:nvGrpSpPr>
          <p:grpSpPr>
            <a:xfrm>
              <a:off x="427850" y="2420893"/>
              <a:ext cx="5681383" cy="2592288"/>
              <a:chOff x="402785" y="2420888"/>
              <a:chExt cx="5681383" cy="2592288"/>
            </a:xfrm>
          </p:grpSpPr>
          <p:pic>
            <p:nvPicPr>
              <p:cNvPr id="7" name="Picture 6">
                <a:extLst>
                  <a:ext uri="{FF2B5EF4-FFF2-40B4-BE49-F238E27FC236}">
                    <a16:creationId xmlns:a16="http://schemas.microsoft.com/office/drawing/2014/main" id="{DE25E861-1EDC-B611-832B-93505509515F}"/>
                  </a:ext>
                </a:extLst>
              </p:cNvPr>
              <p:cNvPicPr>
                <a:picLocks noChangeAspect="1"/>
              </p:cNvPicPr>
              <p:nvPr/>
            </p:nvPicPr>
            <p:blipFill rotWithShape="1">
              <a:blip r:embed="rId3"/>
              <a:srcRect t="10491" r="76775" b="25178"/>
              <a:stretch/>
            </p:blipFill>
            <p:spPr>
              <a:xfrm>
                <a:off x="402785" y="2420888"/>
                <a:ext cx="3017087" cy="2207841"/>
              </a:xfrm>
              <a:prstGeom prst="rect">
                <a:avLst/>
              </a:prstGeom>
            </p:spPr>
          </p:pic>
          <p:pic>
            <p:nvPicPr>
              <p:cNvPr id="6" name="Picture 5">
                <a:extLst>
                  <a:ext uri="{FF2B5EF4-FFF2-40B4-BE49-F238E27FC236}">
                    <a16:creationId xmlns:a16="http://schemas.microsoft.com/office/drawing/2014/main" id="{28C8C2D8-AC88-60B7-F22F-99A4D7729C69}"/>
                  </a:ext>
                </a:extLst>
              </p:cNvPr>
              <p:cNvPicPr>
                <a:picLocks noChangeAspect="1"/>
              </p:cNvPicPr>
              <p:nvPr/>
            </p:nvPicPr>
            <p:blipFill rotWithShape="1">
              <a:blip r:embed="rId3"/>
              <a:srcRect l="76775" t="10491" b="13976"/>
              <a:stretch/>
            </p:blipFill>
            <p:spPr>
              <a:xfrm>
                <a:off x="3067081" y="2420888"/>
                <a:ext cx="3017087" cy="2592288"/>
              </a:xfrm>
              <a:prstGeom prst="rect">
                <a:avLst/>
              </a:prstGeom>
            </p:spPr>
          </p:pic>
        </p:grpSp>
        <p:pic>
          <p:nvPicPr>
            <p:cNvPr id="3" name="Picture 2">
              <a:extLst>
                <a:ext uri="{FF2B5EF4-FFF2-40B4-BE49-F238E27FC236}">
                  <a16:creationId xmlns:a16="http://schemas.microsoft.com/office/drawing/2014/main" id="{2D5F39FC-DB74-6063-F64B-C474F996B3C7}"/>
                </a:ext>
              </a:extLst>
            </p:cNvPr>
            <p:cNvPicPr>
              <a:picLocks noChangeAspect="1"/>
            </p:cNvPicPr>
            <p:nvPr/>
          </p:nvPicPr>
          <p:blipFill>
            <a:blip r:embed="rId4"/>
            <a:stretch>
              <a:fillRect/>
            </a:stretch>
          </p:blipFill>
          <p:spPr>
            <a:xfrm>
              <a:off x="5868144" y="2420888"/>
              <a:ext cx="2962275" cy="2571750"/>
            </a:xfrm>
            <a:prstGeom prst="rect">
              <a:avLst/>
            </a:prstGeom>
          </p:spPr>
        </p:pic>
      </p:grpSp>
    </p:spTree>
    <p:extLst>
      <p:ext uri="{BB962C8B-B14F-4D97-AF65-F5344CB8AC3E}">
        <p14:creationId xmlns:p14="http://schemas.microsoft.com/office/powerpoint/2010/main" val="2749384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Introduction to Oldham</a:t>
            </a:r>
            <a:br>
              <a:rPr lang="en-GB" sz="4000" b="1" dirty="0"/>
            </a:br>
            <a:br>
              <a:rPr lang="en-GB" sz="4000" b="1" dirty="0"/>
            </a:br>
            <a:br>
              <a:rPr lang="en-GB" altLang="en-US" sz="4000" b="1" dirty="0"/>
            </a:br>
            <a:endParaRPr lang="en-GB" altLang="en-US" sz="4000" b="1" dirty="0"/>
          </a:p>
        </p:txBody>
      </p:sp>
      <p:pic>
        <p:nvPicPr>
          <p:cNvPr id="3" name="Picture 2">
            <a:extLst>
              <a:ext uri="{FF2B5EF4-FFF2-40B4-BE49-F238E27FC236}">
                <a16:creationId xmlns:a16="http://schemas.microsoft.com/office/drawing/2014/main" id="{107103E6-D3F4-DDC2-256C-82B6B27DA12D}"/>
              </a:ext>
            </a:extLst>
          </p:cNvPr>
          <p:cNvPicPr>
            <a:picLocks noChangeAspect="1"/>
          </p:cNvPicPr>
          <p:nvPr/>
        </p:nvPicPr>
        <p:blipFill>
          <a:blip r:embed="rId3"/>
          <a:stretch>
            <a:fillRect/>
          </a:stretch>
        </p:blipFill>
        <p:spPr>
          <a:xfrm>
            <a:off x="579884" y="2303004"/>
            <a:ext cx="2382214" cy="837964"/>
          </a:xfrm>
          <a:prstGeom prst="rect">
            <a:avLst/>
          </a:prstGeom>
        </p:spPr>
      </p:pic>
      <p:pic>
        <p:nvPicPr>
          <p:cNvPr id="8" name="Picture 7">
            <a:extLst>
              <a:ext uri="{FF2B5EF4-FFF2-40B4-BE49-F238E27FC236}">
                <a16:creationId xmlns:a16="http://schemas.microsoft.com/office/drawing/2014/main" id="{8EA9505A-1553-1D39-5BA4-8556A32F0429}"/>
              </a:ext>
            </a:extLst>
          </p:cNvPr>
          <p:cNvPicPr>
            <a:picLocks noChangeAspect="1"/>
          </p:cNvPicPr>
          <p:nvPr/>
        </p:nvPicPr>
        <p:blipFill rotWithShape="1">
          <a:blip r:embed="rId4"/>
          <a:srcRect t="9548"/>
          <a:stretch/>
        </p:blipFill>
        <p:spPr>
          <a:xfrm>
            <a:off x="579885" y="3429000"/>
            <a:ext cx="7034888" cy="2728564"/>
          </a:xfrm>
          <a:prstGeom prst="rect">
            <a:avLst/>
          </a:prstGeom>
        </p:spPr>
      </p:pic>
      <p:pic>
        <p:nvPicPr>
          <p:cNvPr id="10" name="Picture 9">
            <a:extLst>
              <a:ext uri="{FF2B5EF4-FFF2-40B4-BE49-F238E27FC236}">
                <a16:creationId xmlns:a16="http://schemas.microsoft.com/office/drawing/2014/main" id="{FE3B874F-E4B4-0103-05B4-B0716004C8C8}"/>
              </a:ext>
            </a:extLst>
          </p:cNvPr>
          <p:cNvPicPr>
            <a:picLocks noChangeAspect="1"/>
          </p:cNvPicPr>
          <p:nvPr/>
        </p:nvPicPr>
        <p:blipFill rotWithShape="1">
          <a:blip r:embed="rId4"/>
          <a:srcRect r="43410" b="89993"/>
          <a:stretch/>
        </p:blipFill>
        <p:spPr>
          <a:xfrm>
            <a:off x="2882180" y="2996952"/>
            <a:ext cx="4748064" cy="360040"/>
          </a:xfrm>
          <a:prstGeom prst="rect">
            <a:avLst/>
          </a:prstGeom>
        </p:spPr>
      </p:pic>
    </p:spTree>
    <p:extLst>
      <p:ext uri="{BB962C8B-B14F-4D97-AF65-F5344CB8AC3E}">
        <p14:creationId xmlns:p14="http://schemas.microsoft.com/office/powerpoint/2010/main" val="26125917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Public health in Oldham</a:t>
            </a:r>
            <a:br>
              <a:rPr lang="en-GB" sz="4000" b="1" dirty="0"/>
            </a:br>
            <a:br>
              <a:rPr lang="en-GB" altLang="en-US" sz="4000" b="1" dirty="0"/>
            </a:br>
            <a:endParaRPr lang="en-GB" altLang="en-US" sz="4000" b="1" dirty="0"/>
          </a:p>
        </p:txBody>
      </p:sp>
      <p:sp>
        <p:nvSpPr>
          <p:cNvPr id="3" name="TextBox 2">
            <a:extLst>
              <a:ext uri="{FF2B5EF4-FFF2-40B4-BE49-F238E27FC236}">
                <a16:creationId xmlns:a16="http://schemas.microsoft.com/office/drawing/2014/main" id="{D15EFAC5-C00D-FF0F-C54D-B3F5693A86F4}"/>
              </a:ext>
            </a:extLst>
          </p:cNvPr>
          <p:cNvSpPr txBox="1"/>
          <p:nvPr/>
        </p:nvSpPr>
        <p:spPr>
          <a:xfrm>
            <a:off x="539552" y="2132857"/>
            <a:ext cx="8352928" cy="2357568"/>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Our population’s health is influenced by social inequality including poverty, unemployment, and disadvantage because of ethnicity. The wider determinants of health such as education, housing and transport are critical factors too. </a:t>
            </a:r>
          </a:p>
          <a:p>
            <a:pPr eaLnBrk="1" hangingPunct="1">
              <a:lnSpc>
                <a:spcPts val="2800"/>
              </a:lnSpc>
              <a:spcAft>
                <a:spcPts val="1200"/>
              </a:spcAft>
            </a:pPr>
            <a:r>
              <a:rPr lang="en-GB" sz="1600" dirty="0">
                <a:solidFill>
                  <a:srgbClr val="616365"/>
                </a:solidFill>
                <a:latin typeface="+mj-lt"/>
                <a:ea typeface="+mj-ea"/>
                <a:cs typeface="+mj-cs"/>
              </a:rPr>
              <a:t>Life expectancy for both men and women remains lower than the England average and life expectancy for residents in Alexandra ward is almost 13 years lower than for Saddleworth South.</a:t>
            </a:r>
          </a:p>
        </p:txBody>
      </p:sp>
      <p:pic>
        <p:nvPicPr>
          <p:cNvPr id="4" name="Picture 3">
            <a:extLst>
              <a:ext uri="{FF2B5EF4-FFF2-40B4-BE49-F238E27FC236}">
                <a16:creationId xmlns:a16="http://schemas.microsoft.com/office/drawing/2014/main" id="{19D3CC9D-EB31-A3CE-9918-7496FC90AEB1}"/>
              </a:ext>
            </a:extLst>
          </p:cNvPr>
          <p:cNvPicPr>
            <a:picLocks noChangeAspect="1"/>
          </p:cNvPicPr>
          <p:nvPr/>
        </p:nvPicPr>
        <p:blipFill rotWithShape="1">
          <a:blip r:embed="rId3"/>
          <a:srcRect l="884" t="9305" r="75000" b="62610"/>
          <a:stretch/>
        </p:blipFill>
        <p:spPr>
          <a:xfrm>
            <a:off x="659185" y="4716830"/>
            <a:ext cx="2055358" cy="1630590"/>
          </a:xfrm>
          <a:prstGeom prst="rect">
            <a:avLst/>
          </a:prstGeom>
        </p:spPr>
      </p:pic>
      <p:pic>
        <p:nvPicPr>
          <p:cNvPr id="5" name="Picture 4">
            <a:extLst>
              <a:ext uri="{FF2B5EF4-FFF2-40B4-BE49-F238E27FC236}">
                <a16:creationId xmlns:a16="http://schemas.microsoft.com/office/drawing/2014/main" id="{4EBC61DB-470D-BF01-6E61-A33215E41906}"/>
              </a:ext>
            </a:extLst>
          </p:cNvPr>
          <p:cNvPicPr>
            <a:picLocks noChangeAspect="1"/>
          </p:cNvPicPr>
          <p:nvPr/>
        </p:nvPicPr>
        <p:blipFill rotWithShape="1">
          <a:blip r:embed="rId3"/>
          <a:srcRect l="25409" t="9195" r="50113" b="62739"/>
          <a:stretch/>
        </p:blipFill>
        <p:spPr>
          <a:xfrm>
            <a:off x="4835423" y="4716400"/>
            <a:ext cx="2088232" cy="1631020"/>
          </a:xfrm>
          <a:prstGeom prst="rect">
            <a:avLst/>
          </a:prstGeom>
        </p:spPr>
      </p:pic>
      <p:pic>
        <p:nvPicPr>
          <p:cNvPr id="6" name="Picture 5">
            <a:extLst>
              <a:ext uri="{FF2B5EF4-FFF2-40B4-BE49-F238E27FC236}">
                <a16:creationId xmlns:a16="http://schemas.microsoft.com/office/drawing/2014/main" id="{B1890314-6D75-B093-263E-C1F5EA6AD384}"/>
              </a:ext>
            </a:extLst>
          </p:cNvPr>
          <p:cNvPicPr>
            <a:picLocks noChangeAspect="1"/>
          </p:cNvPicPr>
          <p:nvPr/>
        </p:nvPicPr>
        <p:blipFill rotWithShape="1">
          <a:blip r:embed="rId3"/>
          <a:srcRect l="50000" t="68529" r="24914" b="3472"/>
          <a:stretch/>
        </p:blipFill>
        <p:spPr>
          <a:xfrm>
            <a:off x="2711095" y="4716403"/>
            <a:ext cx="2145194" cy="1631021"/>
          </a:xfrm>
          <a:prstGeom prst="rect">
            <a:avLst/>
          </a:prstGeom>
        </p:spPr>
      </p:pic>
    </p:spTree>
    <p:extLst>
      <p:ext uri="{BB962C8B-B14F-4D97-AF65-F5344CB8AC3E}">
        <p14:creationId xmlns:p14="http://schemas.microsoft.com/office/powerpoint/2010/main" val="2824357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Public health in Oldham</a:t>
            </a:r>
            <a:br>
              <a:rPr lang="en-GB" sz="4000" b="1" dirty="0"/>
            </a:br>
            <a:br>
              <a:rPr lang="en-GB" altLang="en-US" sz="4000" b="1" dirty="0"/>
            </a:br>
            <a:endParaRPr lang="en-GB" altLang="en-US" sz="4000" b="1" dirty="0"/>
          </a:p>
        </p:txBody>
      </p:sp>
      <p:sp>
        <p:nvSpPr>
          <p:cNvPr id="24" name="TextBox 23">
            <a:extLst>
              <a:ext uri="{FF2B5EF4-FFF2-40B4-BE49-F238E27FC236}">
                <a16:creationId xmlns:a16="http://schemas.microsoft.com/office/drawing/2014/main" id="{F0FEE767-23F9-3CAE-B15A-7E89B460805A}"/>
              </a:ext>
            </a:extLst>
          </p:cNvPr>
          <p:cNvSpPr txBox="1"/>
          <p:nvPr/>
        </p:nvSpPr>
        <p:spPr>
          <a:xfrm>
            <a:off x="7098349" y="3663985"/>
            <a:ext cx="1828763" cy="584775"/>
          </a:xfrm>
          <a:prstGeom prst="rect">
            <a:avLst/>
          </a:prstGeom>
          <a:noFill/>
        </p:spPr>
        <p:txBody>
          <a:bodyPr wrap="square">
            <a:spAutoFit/>
          </a:bodyPr>
          <a:lstStyle/>
          <a:p>
            <a:r>
              <a:rPr lang="en-GB" sz="1600" dirty="0">
                <a:solidFill>
                  <a:srgbClr val="616365"/>
                </a:solidFill>
                <a:latin typeface="+mj-lt"/>
                <a:ea typeface="+mj-ea"/>
                <a:cs typeface="+mj-cs"/>
              </a:rPr>
              <a:t>More information is available </a:t>
            </a:r>
            <a:r>
              <a:rPr lang="en-GB" sz="1600" dirty="0">
                <a:solidFill>
                  <a:srgbClr val="616365"/>
                </a:solidFill>
                <a:latin typeface="+mj-lt"/>
                <a:ea typeface="+mj-ea"/>
                <a:cs typeface="+mj-cs"/>
                <a:hlinkClick r:id="rId3"/>
              </a:rPr>
              <a:t>here</a:t>
            </a:r>
            <a:endParaRPr lang="en-GB" sz="1600" dirty="0">
              <a:solidFill>
                <a:srgbClr val="616365"/>
              </a:solidFill>
              <a:latin typeface="+mj-lt"/>
              <a:ea typeface="+mj-ea"/>
              <a:cs typeface="+mj-cs"/>
            </a:endParaRPr>
          </a:p>
        </p:txBody>
      </p:sp>
      <p:sp>
        <p:nvSpPr>
          <p:cNvPr id="31" name="TextBox 30">
            <a:extLst>
              <a:ext uri="{FF2B5EF4-FFF2-40B4-BE49-F238E27FC236}">
                <a16:creationId xmlns:a16="http://schemas.microsoft.com/office/drawing/2014/main" id="{55939731-4D00-70B8-5CD4-17C68E609E3F}"/>
              </a:ext>
            </a:extLst>
          </p:cNvPr>
          <p:cNvSpPr txBox="1"/>
          <p:nvPr/>
        </p:nvSpPr>
        <p:spPr>
          <a:xfrm>
            <a:off x="539552" y="2204864"/>
            <a:ext cx="8352928" cy="767390"/>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Whilst we are seeing improvements, many indicators suggest worse health and wellbeing than in the rest of the region and the national average. </a:t>
            </a:r>
          </a:p>
        </p:txBody>
      </p:sp>
      <p:pic>
        <p:nvPicPr>
          <p:cNvPr id="29" name="Picture 28">
            <a:extLst>
              <a:ext uri="{FF2B5EF4-FFF2-40B4-BE49-F238E27FC236}">
                <a16:creationId xmlns:a16="http://schemas.microsoft.com/office/drawing/2014/main" id="{7CE3A8B6-9EEC-666C-A631-2C42A9E162E1}"/>
              </a:ext>
            </a:extLst>
          </p:cNvPr>
          <p:cNvPicPr>
            <a:picLocks noChangeAspect="1"/>
          </p:cNvPicPr>
          <p:nvPr/>
        </p:nvPicPr>
        <p:blipFill rotWithShape="1">
          <a:blip r:embed="rId4"/>
          <a:srcRect l="25809" t="39545" r="49848" b="32184"/>
          <a:stretch/>
        </p:blipFill>
        <p:spPr>
          <a:xfrm>
            <a:off x="657687" y="3122105"/>
            <a:ext cx="2061346" cy="1630800"/>
          </a:xfrm>
          <a:prstGeom prst="rect">
            <a:avLst/>
          </a:prstGeom>
        </p:spPr>
      </p:pic>
      <p:pic>
        <p:nvPicPr>
          <p:cNvPr id="20" name="Picture 19">
            <a:extLst>
              <a:ext uri="{FF2B5EF4-FFF2-40B4-BE49-F238E27FC236}">
                <a16:creationId xmlns:a16="http://schemas.microsoft.com/office/drawing/2014/main" id="{B5EDB9B0-FB4C-F918-517A-20B4A360B60C}"/>
              </a:ext>
            </a:extLst>
          </p:cNvPr>
          <p:cNvPicPr>
            <a:picLocks noChangeAspect="1"/>
          </p:cNvPicPr>
          <p:nvPr/>
        </p:nvPicPr>
        <p:blipFill rotWithShape="1">
          <a:blip r:embed="rId4"/>
          <a:srcRect l="25614" t="68866" r="49588" b="3448"/>
          <a:stretch/>
        </p:blipFill>
        <p:spPr>
          <a:xfrm>
            <a:off x="2704164" y="3121152"/>
            <a:ext cx="2087564" cy="1587624"/>
          </a:xfrm>
          <a:prstGeom prst="rect">
            <a:avLst/>
          </a:prstGeom>
        </p:spPr>
      </p:pic>
      <p:pic>
        <p:nvPicPr>
          <p:cNvPr id="5127" name="Picture 5126">
            <a:extLst>
              <a:ext uri="{FF2B5EF4-FFF2-40B4-BE49-F238E27FC236}">
                <a16:creationId xmlns:a16="http://schemas.microsoft.com/office/drawing/2014/main" id="{0DD38122-9C85-E693-30AB-3F51F7AF5138}"/>
              </a:ext>
            </a:extLst>
          </p:cNvPr>
          <p:cNvPicPr>
            <a:picLocks noChangeAspect="1"/>
          </p:cNvPicPr>
          <p:nvPr/>
        </p:nvPicPr>
        <p:blipFill rotWithShape="1">
          <a:blip r:embed="rId4"/>
          <a:srcRect l="75430" t="38849" r="47" b="33110"/>
          <a:stretch/>
        </p:blipFill>
        <p:spPr>
          <a:xfrm>
            <a:off x="659681" y="4752952"/>
            <a:ext cx="2061345" cy="1590649"/>
          </a:xfrm>
          <a:prstGeom prst="rect">
            <a:avLst/>
          </a:prstGeom>
        </p:spPr>
      </p:pic>
      <p:pic>
        <p:nvPicPr>
          <p:cNvPr id="5120" name="Picture 5119">
            <a:extLst>
              <a:ext uri="{FF2B5EF4-FFF2-40B4-BE49-F238E27FC236}">
                <a16:creationId xmlns:a16="http://schemas.microsoft.com/office/drawing/2014/main" id="{9588607D-B761-9BDC-D53D-1E1183BFF7B7}"/>
              </a:ext>
            </a:extLst>
          </p:cNvPr>
          <p:cNvPicPr>
            <a:picLocks noChangeAspect="1"/>
          </p:cNvPicPr>
          <p:nvPr/>
        </p:nvPicPr>
        <p:blipFill rotWithShape="1">
          <a:blip r:embed="rId4"/>
          <a:srcRect l="50433" t="39381" r="25318" b="32643"/>
          <a:stretch/>
        </p:blipFill>
        <p:spPr>
          <a:xfrm>
            <a:off x="4775180" y="3121242"/>
            <a:ext cx="2050125" cy="1611199"/>
          </a:xfrm>
          <a:prstGeom prst="rect">
            <a:avLst/>
          </a:prstGeom>
        </p:spPr>
      </p:pic>
      <p:pic>
        <p:nvPicPr>
          <p:cNvPr id="5128" name="Picture 5127">
            <a:extLst>
              <a:ext uri="{FF2B5EF4-FFF2-40B4-BE49-F238E27FC236}">
                <a16:creationId xmlns:a16="http://schemas.microsoft.com/office/drawing/2014/main" id="{C2AFC4AB-DFCF-10B7-8F46-71CC2C2FDFFE}"/>
              </a:ext>
            </a:extLst>
          </p:cNvPr>
          <p:cNvPicPr>
            <a:picLocks noChangeAspect="1"/>
          </p:cNvPicPr>
          <p:nvPr/>
        </p:nvPicPr>
        <p:blipFill rotWithShape="1">
          <a:blip r:embed="rId4"/>
          <a:srcRect l="563" t="68051" r="74689" b="3447"/>
          <a:stretch/>
        </p:blipFill>
        <p:spPr>
          <a:xfrm>
            <a:off x="2707868" y="4708781"/>
            <a:ext cx="2083860" cy="1634777"/>
          </a:xfrm>
          <a:prstGeom prst="rect">
            <a:avLst/>
          </a:prstGeom>
        </p:spPr>
      </p:pic>
      <p:pic>
        <p:nvPicPr>
          <p:cNvPr id="22" name="Picture 21">
            <a:extLst>
              <a:ext uri="{FF2B5EF4-FFF2-40B4-BE49-F238E27FC236}">
                <a16:creationId xmlns:a16="http://schemas.microsoft.com/office/drawing/2014/main" id="{AB5B5BF4-EE1F-4A30-4C62-E49D062A5F82}"/>
              </a:ext>
            </a:extLst>
          </p:cNvPr>
          <p:cNvPicPr>
            <a:picLocks noChangeAspect="1"/>
          </p:cNvPicPr>
          <p:nvPr/>
        </p:nvPicPr>
        <p:blipFill rotWithShape="1">
          <a:blip r:embed="rId4"/>
          <a:srcRect l="74880" t="68237" r="505" b="3536"/>
          <a:stretch/>
        </p:blipFill>
        <p:spPr>
          <a:xfrm>
            <a:off x="4763960" y="4727687"/>
            <a:ext cx="2061345" cy="1611200"/>
          </a:xfrm>
          <a:prstGeom prst="rect">
            <a:avLst/>
          </a:prstGeom>
        </p:spPr>
      </p:pic>
    </p:spTree>
    <p:extLst>
      <p:ext uri="{BB962C8B-B14F-4D97-AF65-F5344CB8AC3E}">
        <p14:creationId xmlns:p14="http://schemas.microsoft.com/office/powerpoint/2010/main" val="36505022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Public health in Oldham</a:t>
            </a:r>
            <a:br>
              <a:rPr lang="en-GB" sz="4000" b="1" dirty="0"/>
            </a:br>
            <a:br>
              <a:rPr lang="en-GB" altLang="en-US" sz="4000" b="1" dirty="0"/>
            </a:br>
            <a:endParaRPr lang="en-GB" altLang="en-US" sz="4000" b="1" dirty="0"/>
          </a:p>
        </p:txBody>
      </p:sp>
      <p:sp>
        <p:nvSpPr>
          <p:cNvPr id="2" name="Rectangle 1026">
            <a:extLst>
              <a:ext uri="{FF2B5EF4-FFF2-40B4-BE49-F238E27FC236}">
                <a16:creationId xmlns:a16="http://schemas.microsoft.com/office/drawing/2014/main" id="{A7A67758-0302-418E-A164-F59C0543C50B}"/>
              </a:ext>
            </a:extLst>
          </p:cNvPr>
          <p:cNvSpPr txBox="1">
            <a:spLocks noChangeArrowheads="1"/>
          </p:cNvSpPr>
          <p:nvPr/>
        </p:nvSpPr>
        <p:spPr bwMode="auto">
          <a:xfrm>
            <a:off x="539552" y="2204865"/>
            <a:ext cx="7772400"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lnSpc>
                <a:spcPct val="90000"/>
              </a:lnSpc>
              <a:spcBef>
                <a:spcPct val="0"/>
              </a:spcBef>
              <a:spcAft>
                <a:spcPct val="0"/>
              </a:spcAft>
              <a:defRPr sz="4100" kern="1200">
                <a:solidFill>
                  <a:srgbClr val="616365"/>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0" algn="l" rtl="0" fontAlgn="base">
              <a:spcBef>
                <a:spcPct val="0"/>
              </a:spcBef>
              <a:spcAft>
                <a:spcPct val="0"/>
              </a:spcAft>
              <a:defRPr sz="3000">
                <a:solidFill>
                  <a:srgbClr val="00B3BE"/>
                </a:solidFill>
                <a:latin typeface="Arial" panose="020B0604020202020204" pitchFamily="34" charset="0"/>
              </a:defRPr>
            </a:lvl6pPr>
            <a:lvl7pPr marL="914400" algn="l" rtl="0" fontAlgn="base">
              <a:spcBef>
                <a:spcPct val="0"/>
              </a:spcBef>
              <a:spcAft>
                <a:spcPct val="0"/>
              </a:spcAft>
              <a:defRPr sz="3000">
                <a:solidFill>
                  <a:srgbClr val="00B3BE"/>
                </a:solidFill>
                <a:latin typeface="Arial" panose="020B0604020202020204" pitchFamily="34" charset="0"/>
              </a:defRPr>
            </a:lvl7pPr>
            <a:lvl8pPr marL="1371600" algn="l" rtl="0" fontAlgn="base">
              <a:spcBef>
                <a:spcPct val="0"/>
              </a:spcBef>
              <a:spcAft>
                <a:spcPct val="0"/>
              </a:spcAft>
              <a:defRPr sz="3000">
                <a:solidFill>
                  <a:srgbClr val="00B3BE"/>
                </a:solidFill>
                <a:latin typeface="Arial" panose="020B0604020202020204" pitchFamily="34" charset="0"/>
              </a:defRPr>
            </a:lvl8pPr>
            <a:lvl9pPr marL="1828800" algn="l" rtl="0" fontAlgn="base">
              <a:spcBef>
                <a:spcPct val="0"/>
              </a:spcBef>
              <a:spcAft>
                <a:spcPct val="0"/>
              </a:spcAft>
              <a:defRPr sz="3000">
                <a:solidFill>
                  <a:srgbClr val="00B3BE"/>
                </a:solidFill>
                <a:latin typeface="Arial" panose="020B0604020202020204" pitchFamily="34" charset="0"/>
              </a:defRPr>
            </a:lvl9pPr>
          </a:lstStyle>
          <a:p>
            <a:pPr eaLnBrk="1" hangingPunct="1"/>
            <a:r>
              <a:rPr lang="en-GB" altLang="en-US" sz="2400" b="1" dirty="0">
                <a:solidFill>
                  <a:srgbClr val="FBB73E"/>
                </a:solidFill>
              </a:rPr>
              <a:t>Budget allocation 23/24 </a:t>
            </a:r>
          </a:p>
        </p:txBody>
      </p:sp>
      <p:pic>
        <p:nvPicPr>
          <p:cNvPr id="3" name="Picture 2">
            <a:extLst>
              <a:ext uri="{FF2B5EF4-FFF2-40B4-BE49-F238E27FC236}">
                <a16:creationId xmlns:a16="http://schemas.microsoft.com/office/drawing/2014/main" id="{8CD2B645-2F05-A47E-5DDE-894C062D4B9A}"/>
              </a:ext>
            </a:extLst>
          </p:cNvPr>
          <p:cNvPicPr>
            <a:picLocks noChangeAspect="1"/>
          </p:cNvPicPr>
          <p:nvPr/>
        </p:nvPicPr>
        <p:blipFill rotWithShape="1">
          <a:blip r:embed="rId3"/>
          <a:srcRect l="13987" t="1199" r="23434" b="7041"/>
          <a:stretch/>
        </p:blipFill>
        <p:spPr>
          <a:xfrm>
            <a:off x="1567417" y="2780928"/>
            <a:ext cx="6009165" cy="3880273"/>
          </a:xfrm>
          <a:prstGeom prst="rect">
            <a:avLst/>
          </a:prstGeom>
        </p:spPr>
      </p:pic>
    </p:spTree>
    <p:extLst>
      <p:ext uri="{BB962C8B-B14F-4D97-AF65-F5344CB8AC3E}">
        <p14:creationId xmlns:p14="http://schemas.microsoft.com/office/powerpoint/2010/main" val="9069155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Oldham’s Public Health team</a:t>
            </a:r>
            <a:br>
              <a:rPr lang="en-GB" sz="4000" b="1" dirty="0"/>
            </a:br>
            <a:br>
              <a:rPr lang="en-GB" altLang="en-US" sz="4000" b="1" dirty="0"/>
            </a:br>
            <a:endParaRPr lang="en-GB" altLang="en-US" sz="4000" b="1" dirty="0"/>
          </a:p>
        </p:txBody>
      </p:sp>
      <p:sp>
        <p:nvSpPr>
          <p:cNvPr id="3" name="TextBox 2">
            <a:extLst>
              <a:ext uri="{FF2B5EF4-FFF2-40B4-BE49-F238E27FC236}">
                <a16:creationId xmlns:a16="http://schemas.microsoft.com/office/drawing/2014/main" id="{83E69C3C-A975-C71F-94BF-ED2FFB2A9CFC}"/>
              </a:ext>
            </a:extLst>
          </p:cNvPr>
          <p:cNvSpPr txBox="1"/>
          <p:nvPr/>
        </p:nvSpPr>
        <p:spPr>
          <a:xfrm>
            <a:off x="539552" y="2142386"/>
            <a:ext cx="8117060" cy="3947747"/>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Oldham is a co-operative borough. This represents a commitment to developing a co-operative future where citizens, partners and staff work together to improve the borough and create a confident and ambitious place. It means working in a way which helps to empower residents to take greater control of their own lives and gets the maximum benefit from the resources that are available to the community and public sector.</a:t>
            </a:r>
          </a:p>
          <a:p>
            <a:pPr eaLnBrk="1" hangingPunct="1">
              <a:lnSpc>
                <a:spcPts val="2800"/>
              </a:lnSpc>
              <a:spcAft>
                <a:spcPts val="1200"/>
              </a:spcAft>
            </a:pPr>
            <a:r>
              <a:rPr lang="en-GB" sz="1600" dirty="0">
                <a:solidFill>
                  <a:srgbClr val="616365"/>
                </a:solidFill>
                <a:latin typeface="+mj-lt"/>
                <a:ea typeface="+mj-ea"/>
                <a:cs typeface="+mj-cs"/>
              </a:rPr>
              <a:t>The Public Health department sits within the Council’s People Directorate, alongside  Sport, Leisure, Wellbeing, and Community led prevention.</a:t>
            </a:r>
          </a:p>
          <a:p>
            <a:pPr eaLnBrk="1" hangingPunct="1">
              <a:lnSpc>
                <a:spcPts val="2800"/>
              </a:lnSpc>
              <a:spcAft>
                <a:spcPts val="1200"/>
              </a:spcAft>
            </a:pPr>
            <a:r>
              <a:rPr lang="en-GB" sz="1600" dirty="0">
                <a:solidFill>
                  <a:srgbClr val="616365"/>
                </a:solidFill>
                <a:latin typeface="+mj-lt"/>
                <a:ea typeface="+mj-ea"/>
                <a:cs typeface="+mj-cs"/>
              </a:rPr>
              <a:t>The Public Health team comprises around 25 people and is led by the Director </a:t>
            </a:r>
            <a:br>
              <a:rPr lang="en-GB" sz="1600" dirty="0">
                <a:solidFill>
                  <a:srgbClr val="616365"/>
                </a:solidFill>
                <a:latin typeface="+mj-lt"/>
                <a:ea typeface="+mj-ea"/>
                <a:cs typeface="+mj-cs"/>
              </a:rPr>
            </a:br>
            <a:r>
              <a:rPr lang="en-GB" sz="1600" dirty="0">
                <a:solidFill>
                  <a:srgbClr val="616365"/>
                </a:solidFill>
                <a:latin typeface="+mj-lt"/>
                <a:ea typeface="+mj-ea"/>
                <a:cs typeface="+mj-cs"/>
              </a:rPr>
              <a:t>of Public Health, Rebecca Fletcher, with support from two Consultants in </a:t>
            </a:r>
            <a:br>
              <a:rPr lang="en-GB" sz="1600" dirty="0">
                <a:solidFill>
                  <a:srgbClr val="616365"/>
                </a:solidFill>
                <a:latin typeface="+mj-lt"/>
                <a:ea typeface="+mj-ea"/>
                <a:cs typeface="+mj-cs"/>
              </a:rPr>
            </a:br>
            <a:r>
              <a:rPr lang="en-GB" sz="1600" dirty="0">
                <a:solidFill>
                  <a:srgbClr val="616365"/>
                </a:solidFill>
                <a:latin typeface="+mj-lt"/>
                <a:ea typeface="+mj-ea"/>
                <a:cs typeface="+mj-cs"/>
              </a:rPr>
              <a:t>Public Health and the Head of Service. </a:t>
            </a:r>
            <a:endParaRPr lang="en-GB" altLang="en-US" sz="1600" dirty="0">
              <a:solidFill>
                <a:srgbClr val="616365"/>
              </a:solidFill>
              <a:latin typeface="+mj-lt"/>
              <a:ea typeface="+mj-ea"/>
              <a:cs typeface="+mj-cs"/>
            </a:endParaRPr>
          </a:p>
        </p:txBody>
      </p:sp>
    </p:spTree>
    <p:extLst>
      <p:ext uri="{BB962C8B-B14F-4D97-AF65-F5344CB8AC3E}">
        <p14:creationId xmlns:p14="http://schemas.microsoft.com/office/powerpoint/2010/main" val="12973938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Oldham’s Public Health team</a:t>
            </a:r>
            <a:br>
              <a:rPr lang="en-GB" sz="4000" b="1" dirty="0"/>
            </a:br>
            <a:br>
              <a:rPr lang="en-GB" altLang="en-US" sz="4000" b="1" dirty="0"/>
            </a:br>
            <a:endParaRPr lang="en-GB" altLang="en-US" sz="4000" b="1" dirty="0"/>
          </a:p>
        </p:txBody>
      </p:sp>
      <p:grpSp>
        <p:nvGrpSpPr>
          <p:cNvPr id="5498" name="Group 5497">
            <a:extLst>
              <a:ext uri="{FF2B5EF4-FFF2-40B4-BE49-F238E27FC236}">
                <a16:creationId xmlns:a16="http://schemas.microsoft.com/office/drawing/2014/main" id="{041258FD-C0D6-FF78-0A63-F48E2D828F0D}"/>
              </a:ext>
            </a:extLst>
          </p:cNvPr>
          <p:cNvGrpSpPr/>
          <p:nvPr/>
        </p:nvGrpSpPr>
        <p:grpSpPr>
          <a:xfrm>
            <a:off x="162836" y="2060848"/>
            <a:ext cx="8818328" cy="4688243"/>
            <a:chOff x="1836972" y="2295610"/>
            <a:chExt cx="9105131" cy="4875483"/>
          </a:xfrm>
        </p:grpSpPr>
        <p:sp>
          <p:nvSpPr>
            <p:cNvPr id="5499" name="TextBox 5498">
              <a:extLst>
                <a:ext uri="{FF2B5EF4-FFF2-40B4-BE49-F238E27FC236}">
                  <a16:creationId xmlns:a16="http://schemas.microsoft.com/office/drawing/2014/main" id="{AAA95A76-1D01-1433-7C9F-06AA8627065E}"/>
                </a:ext>
              </a:extLst>
            </p:cNvPr>
            <p:cNvSpPr txBox="1"/>
            <p:nvPr/>
          </p:nvSpPr>
          <p:spPr>
            <a:xfrm>
              <a:off x="5768455" y="2295610"/>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Director of Public Health </a:t>
              </a:r>
            </a:p>
          </p:txBody>
        </p:sp>
        <p:sp>
          <p:nvSpPr>
            <p:cNvPr id="5500" name="TextBox 5499">
              <a:extLst>
                <a:ext uri="{FF2B5EF4-FFF2-40B4-BE49-F238E27FC236}">
                  <a16:creationId xmlns:a16="http://schemas.microsoft.com/office/drawing/2014/main" id="{6E9ABC26-D422-A92E-4E7E-A1A76C6DB99D}"/>
                </a:ext>
              </a:extLst>
            </p:cNvPr>
            <p:cNvSpPr txBox="1"/>
            <p:nvPr/>
          </p:nvSpPr>
          <p:spPr>
            <a:xfrm>
              <a:off x="4971308" y="2960362"/>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Head of Service: Public Health </a:t>
              </a:r>
            </a:p>
          </p:txBody>
        </p:sp>
        <p:sp>
          <p:nvSpPr>
            <p:cNvPr id="5501" name="TextBox 5500">
              <a:extLst>
                <a:ext uri="{FF2B5EF4-FFF2-40B4-BE49-F238E27FC236}">
                  <a16:creationId xmlns:a16="http://schemas.microsoft.com/office/drawing/2014/main" id="{49231451-DAAB-9E72-FF14-505D3D629CCC}"/>
                </a:ext>
              </a:extLst>
            </p:cNvPr>
            <p:cNvSpPr txBox="1"/>
            <p:nvPr/>
          </p:nvSpPr>
          <p:spPr>
            <a:xfrm>
              <a:off x="9676370" y="2975688"/>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Consultant in Public Health (Healthcare) </a:t>
              </a:r>
            </a:p>
          </p:txBody>
        </p:sp>
        <p:sp>
          <p:nvSpPr>
            <p:cNvPr id="5502" name="TextBox 5501">
              <a:extLst>
                <a:ext uri="{FF2B5EF4-FFF2-40B4-BE49-F238E27FC236}">
                  <a16:creationId xmlns:a16="http://schemas.microsoft.com/office/drawing/2014/main" id="{654421EE-1C33-8DE5-ECA8-AB1BF587EB7D}"/>
                </a:ext>
              </a:extLst>
            </p:cNvPr>
            <p:cNvSpPr txBox="1"/>
            <p:nvPr/>
          </p:nvSpPr>
          <p:spPr>
            <a:xfrm>
              <a:off x="8120666" y="4946318"/>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Programme Support Officer (Substance Misuse)</a:t>
              </a:r>
            </a:p>
          </p:txBody>
        </p:sp>
        <p:sp>
          <p:nvSpPr>
            <p:cNvPr id="5503" name="TextBox 5502">
              <a:extLst>
                <a:ext uri="{FF2B5EF4-FFF2-40B4-BE49-F238E27FC236}">
                  <a16:creationId xmlns:a16="http://schemas.microsoft.com/office/drawing/2014/main" id="{F185E93F-1D51-F100-82DF-F28FF5262EFD}"/>
                </a:ext>
              </a:extLst>
            </p:cNvPr>
            <p:cNvSpPr txBox="1"/>
            <p:nvPr/>
          </p:nvSpPr>
          <p:spPr>
            <a:xfrm>
              <a:off x="6549872" y="4270264"/>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Commissioning Officer </a:t>
              </a:r>
            </a:p>
          </p:txBody>
        </p:sp>
        <p:sp>
          <p:nvSpPr>
            <p:cNvPr id="5504" name="TextBox 5503">
              <a:extLst>
                <a:ext uri="{FF2B5EF4-FFF2-40B4-BE49-F238E27FC236}">
                  <a16:creationId xmlns:a16="http://schemas.microsoft.com/office/drawing/2014/main" id="{8CF3765F-CE47-9EC0-5DD0-AF88C3942E7A}"/>
                </a:ext>
              </a:extLst>
            </p:cNvPr>
            <p:cNvSpPr txBox="1"/>
            <p:nvPr/>
          </p:nvSpPr>
          <p:spPr>
            <a:xfrm>
              <a:off x="4972056" y="3629797"/>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Snr. Policy, Strategy &amp; Commissioning Manager</a:t>
              </a:r>
            </a:p>
          </p:txBody>
        </p:sp>
        <p:sp>
          <p:nvSpPr>
            <p:cNvPr id="5505" name="TextBox 5504">
              <a:extLst>
                <a:ext uri="{FF2B5EF4-FFF2-40B4-BE49-F238E27FC236}">
                  <a16:creationId xmlns:a16="http://schemas.microsoft.com/office/drawing/2014/main" id="{F568FF62-EAEC-F46E-03AF-F49598800070}"/>
                </a:ext>
              </a:extLst>
            </p:cNvPr>
            <p:cNvSpPr txBox="1"/>
            <p:nvPr/>
          </p:nvSpPr>
          <p:spPr>
            <a:xfrm>
              <a:off x="8120666" y="3630171"/>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Snr. Policy, Strategy &amp; Commissioning Manager</a:t>
              </a:r>
            </a:p>
          </p:txBody>
        </p:sp>
        <p:sp>
          <p:nvSpPr>
            <p:cNvPr id="5506" name="TextBox 5505">
              <a:extLst>
                <a:ext uri="{FF2B5EF4-FFF2-40B4-BE49-F238E27FC236}">
                  <a16:creationId xmlns:a16="http://schemas.microsoft.com/office/drawing/2014/main" id="{F3DA0F78-C9D2-EB98-F91C-620BA595425A}"/>
                </a:ext>
              </a:extLst>
            </p:cNvPr>
            <p:cNvSpPr txBox="1"/>
            <p:nvPr/>
          </p:nvSpPr>
          <p:spPr>
            <a:xfrm>
              <a:off x="6548583" y="3622076"/>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Snr. Business and Commissioning Manager  </a:t>
              </a:r>
            </a:p>
          </p:txBody>
        </p:sp>
        <p:sp>
          <p:nvSpPr>
            <p:cNvPr id="5507" name="TextBox 5506">
              <a:extLst>
                <a:ext uri="{FF2B5EF4-FFF2-40B4-BE49-F238E27FC236}">
                  <a16:creationId xmlns:a16="http://schemas.microsoft.com/office/drawing/2014/main" id="{7FF041F7-0F1B-F598-902E-032E0C741322}"/>
                </a:ext>
              </a:extLst>
            </p:cNvPr>
            <p:cNvSpPr txBox="1"/>
            <p:nvPr/>
          </p:nvSpPr>
          <p:spPr>
            <a:xfrm>
              <a:off x="4977744" y="4948264"/>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Public Health Practitioner Apprentice </a:t>
              </a:r>
            </a:p>
          </p:txBody>
        </p:sp>
        <p:sp>
          <p:nvSpPr>
            <p:cNvPr id="5508" name="TextBox 5507">
              <a:extLst>
                <a:ext uri="{FF2B5EF4-FFF2-40B4-BE49-F238E27FC236}">
                  <a16:creationId xmlns:a16="http://schemas.microsoft.com/office/drawing/2014/main" id="{C6C75CE3-05B2-7731-AA68-18F6FB6099BD}"/>
                </a:ext>
              </a:extLst>
            </p:cNvPr>
            <p:cNvSpPr txBox="1"/>
            <p:nvPr/>
          </p:nvSpPr>
          <p:spPr>
            <a:xfrm>
              <a:off x="9682103" y="4283905"/>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Specialist Health Protection Nurse </a:t>
              </a:r>
            </a:p>
          </p:txBody>
        </p:sp>
        <p:sp>
          <p:nvSpPr>
            <p:cNvPr id="5509" name="TextBox 5508">
              <a:extLst>
                <a:ext uri="{FF2B5EF4-FFF2-40B4-BE49-F238E27FC236}">
                  <a16:creationId xmlns:a16="http://schemas.microsoft.com/office/drawing/2014/main" id="{D426FBAB-8A16-CA5E-477B-9017E9538F74}"/>
                </a:ext>
              </a:extLst>
            </p:cNvPr>
            <p:cNvSpPr txBox="1"/>
            <p:nvPr/>
          </p:nvSpPr>
          <p:spPr>
            <a:xfrm>
              <a:off x="4971289" y="4288084"/>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Policy &amp; Strategy Officer </a:t>
              </a:r>
            </a:p>
          </p:txBody>
        </p:sp>
        <p:sp>
          <p:nvSpPr>
            <p:cNvPr id="5510" name="TextBox 5509">
              <a:extLst>
                <a:ext uri="{FF2B5EF4-FFF2-40B4-BE49-F238E27FC236}">
                  <a16:creationId xmlns:a16="http://schemas.microsoft.com/office/drawing/2014/main" id="{A7A4D879-1007-1A21-7989-32EC89293184}"/>
                </a:ext>
              </a:extLst>
            </p:cNvPr>
            <p:cNvSpPr txBox="1"/>
            <p:nvPr/>
          </p:nvSpPr>
          <p:spPr>
            <a:xfrm>
              <a:off x="8120666" y="4283905"/>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Policy &amp; Strategy Officer </a:t>
              </a:r>
            </a:p>
          </p:txBody>
        </p:sp>
        <p:sp>
          <p:nvSpPr>
            <p:cNvPr id="5511" name="TextBox 5510">
              <a:extLst>
                <a:ext uri="{FF2B5EF4-FFF2-40B4-BE49-F238E27FC236}">
                  <a16:creationId xmlns:a16="http://schemas.microsoft.com/office/drawing/2014/main" id="{A9F05C10-50ED-3DFA-62C6-E806B9E39ADA}"/>
                </a:ext>
              </a:extLst>
            </p:cNvPr>
            <p:cNvSpPr txBox="1"/>
            <p:nvPr/>
          </p:nvSpPr>
          <p:spPr>
            <a:xfrm>
              <a:off x="6549872" y="4925232"/>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Finance and Corporate Support Officer</a:t>
              </a:r>
            </a:p>
          </p:txBody>
        </p:sp>
        <p:sp>
          <p:nvSpPr>
            <p:cNvPr id="5512" name="TextBox 5511">
              <a:extLst>
                <a:ext uri="{FF2B5EF4-FFF2-40B4-BE49-F238E27FC236}">
                  <a16:creationId xmlns:a16="http://schemas.microsoft.com/office/drawing/2014/main" id="{BA03973F-C24A-01A3-9154-1646C13192CC}"/>
                </a:ext>
              </a:extLst>
            </p:cNvPr>
            <p:cNvSpPr txBox="1"/>
            <p:nvPr/>
          </p:nvSpPr>
          <p:spPr>
            <a:xfrm>
              <a:off x="6548583" y="5599982"/>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Business Support Assistant / Apprentice </a:t>
              </a:r>
            </a:p>
          </p:txBody>
        </p:sp>
        <p:sp>
          <p:nvSpPr>
            <p:cNvPr id="5513" name="TextBox 5512">
              <a:extLst>
                <a:ext uri="{FF2B5EF4-FFF2-40B4-BE49-F238E27FC236}">
                  <a16:creationId xmlns:a16="http://schemas.microsoft.com/office/drawing/2014/main" id="{FCB78D62-3387-EDE7-E743-DCEE782BA223}"/>
                </a:ext>
              </a:extLst>
            </p:cNvPr>
            <p:cNvSpPr txBox="1"/>
            <p:nvPr/>
          </p:nvSpPr>
          <p:spPr>
            <a:xfrm>
              <a:off x="2612104" y="2970359"/>
              <a:ext cx="1260000" cy="504000"/>
            </a:xfrm>
            <a:prstGeom prst="rect">
              <a:avLst/>
            </a:prstGeom>
            <a:solidFill>
              <a:srgbClr val="00B3BE"/>
            </a:solidFill>
            <a:ln>
              <a:solidFill>
                <a:srgbClr val="007A87"/>
              </a:solidFill>
            </a:ln>
            <a:effectLst>
              <a:softEdge rad="12700"/>
            </a:effectLst>
          </p:spPr>
          <p:txBody>
            <a:bodyPr wrap="square" lIns="36000" rIns="36000" rtlCol="0" anchor="ctr">
              <a:spAutoFit/>
            </a:bodyPr>
            <a:lstStyle/>
            <a:p>
              <a:pPr algn="ctr"/>
              <a:r>
                <a:rPr lang="en-GB" sz="900" dirty="0">
                  <a:latin typeface="Arial" panose="020B0604020202020204" pitchFamily="34" charset="0"/>
                  <a:cs typeface="Arial" panose="020B0604020202020204" pitchFamily="34" charset="0"/>
                </a:rPr>
                <a:t>Consultant in Public Health </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(Health &amp; Wellbeing) </a:t>
              </a:r>
            </a:p>
          </p:txBody>
        </p:sp>
        <p:sp>
          <p:nvSpPr>
            <p:cNvPr id="5514" name="TextBox 5513">
              <a:extLst>
                <a:ext uri="{FF2B5EF4-FFF2-40B4-BE49-F238E27FC236}">
                  <a16:creationId xmlns:a16="http://schemas.microsoft.com/office/drawing/2014/main" id="{43A4DDE3-E7B6-C179-B948-D68E6E4C27CD}"/>
                </a:ext>
              </a:extLst>
            </p:cNvPr>
            <p:cNvSpPr txBox="1"/>
            <p:nvPr/>
          </p:nvSpPr>
          <p:spPr>
            <a:xfrm>
              <a:off x="1853464" y="3649791"/>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Sport Leisure and Wellbeing Service Manager </a:t>
              </a:r>
            </a:p>
          </p:txBody>
        </p:sp>
        <p:sp>
          <p:nvSpPr>
            <p:cNvPr id="5515" name="TextBox 5514">
              <a:extLst>
                <a:ext uri="{FF2B5EF4-FFF2-40B4-BE49-F238E27FC236}">
                  <a16:creationId xmlns:a16="http://schemas.microsoft.com/office/drawing/2014/main" id="{6BA27FDD-37B8-B31E-F716-57A3A7FDBAA4}"/>
                </a:ext>
              </a:extLst>
            </p:cNvPr>
            <p:cNvSpPr txBox="1"/>
            <p:nvPr/>
          </p:nvSpPr>
          <p:spPr>
            <a:xfrm>
              <a:off x="3408401" y="3649791"/>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Thriving Communities Hub Lead </a:t>
              </a:r>
            </a:p>
          </p:txBody>
        </p:sp>
        <p:sp>
          <p:nvSpPr>
            <p:cNvPr id="5516" name="TextBox 5515">
              <a:extLst>
                <a:ext uri="{FF2B5EF4-FFF2-40B4-BE49-F238E27FC236}">
                  <a16:creationId xmlns:a16="http://schemas.microsoft.com/office/drawing/2014/main" id="{AAA8A5E0-2904-8F49-E6D5-95A3700E9499}"/>
                </a:ext>
              </a:extLst>
            </p:cNvPr>
            <p:cNvSpPr txBox="1"/>
            <p:nvPr/>
          </p:nvSpPr>
          <p:spPr>
            <a:xfrm>
              <a:off x="3408401" y="4290518"/>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Thriving Communities Project Manager </a:t>
              </a:r>
            </a:p>
          </p:txBody>
        </p:sp>
        <p:sp>
          <p:nvSpPr>
            <p:cNvPr id="5517" name="TextBox 5516">
              <a:extLst>
                <a:ext uri="{FF2B5EF4-FFF2-40B4-BE49-F238E27FC236}">
                  <a16:creationId xmlns:a16="http://schemas.microsoft.com/office/drawing/2014/main" id="{71F90275-16B0-E817-8D18-C185BF8D526E}"/>
                </a:ext>
              </a:extLst>
            </p:cNvPr>
            <p:cNvSpPr txBox="1"/>
            <p:nvPr/>
          </p:nvSpPr>
          <p:spPr>
            <a:xfrm>
              <a:off x="3408401" y="4952930"/>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Thriving Communities Project Support </a:t>
              </a:r>
            </a:p>
          </p:txBody>
        </p:sp>
        <p:sp>
          <p:nvSpPr>
            <p:cNvPr id="5518" name="TextBox 5517">
              <a:extLst>
                <a:ext uri="{FF2B5EF4-FFF2-40B4-BE49-F238E27FC236}">
                  <a16:creationId xmlns:a16="http://schemas.microsoft.com/office/drawing/2014/main" id="{9BD0ECAA-DBC1-4195-13AA-45A7C2568522}"/>
                </a:ext>
              </a:extLst>
            </p:cNvPr>
            <p:cNvSpPr txBox="1"/>
            <p:nvPr/>
          </p:nvSpPr>
          <p:spPr>
            <a:xfrm>
              <a:off x="1852969" y="4290518"/>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Sport Development Officer – Health &amp; Physical Activity</a:t>
              </a:r>
            </a:p>
          </p:txBody>
        </p:sp>
        <p:sp>
          <p:nvSpPr>
            <p:cNvPr id="5519" name="TextBox 5518">
              <a:extLst>
                <a:ext uri="{FF2B5EF4-FFF2-40B4-BE49-F238E27FC236}">
                  <a16:creationId xmlns:a16="http://schemas.microsoft.com/office/drawing/2014/main" id="{CBB978FB-EC15-93CE-E1B0-25A0FE5F0BFA}"/>
                </a:ext>
              </a:extLst>
            </p:cNvPr>
            <p:cNvSpPr txBox="1"/>
            <p:nvPr/>
          </p:nvSpPr>
          <p:spPr>
            <a:xfrm>
              <a:off x="1836973" y="4948264"/>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Sport Dev. Officer – Physical Activity &amp; LP Lead</a:t>
              </a:r>
            </a:p>
          </p:txBody>
        </p:sp>
        <p:sp>
          <p:nvSpPr>
            <p:cNvPr id="5520" name="TextBox 5519">
              <a:extLst>
                <a:ext uri="{FF2B5EF4-FFF2-40B4-BE49-F238E27FC236}">
                  <a16:creationId xmlns:a16="http://schemas.microsoft.com/office/drawing/2014/main" id="{36E64151-6C41-4D5A-2751-53B8F0D5D59D}"/>
                </a:ext>
              </a:extLst>
            </p:cNvPr>
            <p:cNvSpPr txBox="1"/>
            <p:nvPr/>
          </p:nvSpPr>
          <p:spPr>
            <a:xfrm>
              <a:off x="1836972" y="5625782"/>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Active Through Football Project Manager</a:t>
              </a:r>
            </a:p>
          </p:txBody>
        </p:sp>
        <p:sp>
          <p:nvSpPr>
            <p:cNvPr id="5521" name="TextBox 5520">
              <a:extLst>
                <a:ext uri="{FF2B5EF4-FFF2-40B4-BE49-F238E27FC236}">
                  <a16:creationId xmlns:a16="http://schemas.microsoft.com/office/drawing/2014/main" id="{A76C7096-038B-2D71-D703-6BD65DD77BC1}"/>
                </a:ext>
              </a:extLst>
            </p:cNvPr>
            <p:cNvSpPr txBox="1"/>
            <p:nvPr/>
          </p:nvSpPr>
          <p:spPr>
            <a:xfrm>
              <a:off x="1836972" y="6303300"/>
              <a:ext cx="1260000" cy="867793"/>
            </a:xfrm>
            <a:prstGeom prst="rect">
              <a:avLst/>
            </a:prstGeom>
            <a:solidFill>
              <a:srgbClr val="00B3BE"/>
            </a:solidFill>
            <a:ln>
              <a:solidFill>
                <a:srgbClr val="007A87"/>
              </a:solidFill>
            </a:ln>
            <a:effectLst>
              <a:softEdge rad="12700"/>
            </a:effectLst>
          </p:spPr>
          <p:txBody>
            <a:bodyPr wrap="square" lIns="36000" tIns="36000" rIns="36000" bIns="36000" rtlCol="0" anchor="ctr">
              <a:spAutoFit/>
            </a:bodyPr>
            <a:lstStyle/>
            <a:p>
              <a:pPr algn="ctr">
                <a:spcAft>
                  <a:spcPts val="400"/>
                </a:spcAft>
              </a:pPr>
              <a:r>
                <a:rPr lang="en-GB" sz="900" dirty="0">
                  <a:latin typeface="Arial" panose="020B0604020202020204" pitchFamily="34" charset="0"/>
                  <a:cs typeface="Arial" panose="020B0604020202020204" pitchFamily="34" charset="0"/>
                </a:rPr>
                <a:t>School Swimming Teacher &amp; Team Lead</a:t>
              </a:r>
            </a:p>
            <a:p>
              <a:pPr algn="ctr">
                <a:spcAft>
                  <a:spcPts val="400"/>
                </a:spcAft>
              </a:pPr>
              <a:r>
                <a:rPr lang="en-GB" sz="900" dirty="0">
                  <a:latin typeface="Arial" panose="020B0604020202020204" pitchFamily="34" charset="0"/>
                  <a:cs typeface="Arial" panose="020B0604020202020204" pitchFamily="34" charset="0"/>
                </a:rPr>
                <a:t>Business Support</a:t>
              </a:r>
            </a:p>
            <a:p>
              <a:pPr algn="ctr">
                <a:spcAft>
                  <a:spcPts val="600"/>
                </a:spcAft>
              </a:pPr>
              <a:r>
                <a:rPr lang="en-GB" sz="900" dirty="0">
                  <a:latin typeface="Arial" panose="020B0604020202020204" pitchFamily="34" charset="0"/>
                  <a:cs typeface="Arial" panose="020B0604020202020204" pitchFamily="34" charset="0"/>
                </a:rPr>
                <a:t>School Swimming Teachers</a:t>
              </a:r>
            </a:p>
          </p:txBody>
        </p:sp>
        <p:sp>
          <p:nvSpPr>
            <p:cNvPr id="5522" name="TextBox 5521">
              <a:extLst>
                <a:ext uri="{FF2B5EF4-FFF2-40B4-BE49-F238E27FC236}">
                  <a16:creationId xmlns:a16="http://schemas.microsoft.com/office/drawing/2014/main" id="{C27761AD-CC4F-9046-417E-1C0BC133E80F}"/>
                </a:ext>
              </a:extLst>
            </p:cNvPr>
            <p:cNvSpPr txBox="1"/>
            <p:nvPr/>
          </p:nvSpPr>
          <p:spPr>
            <a:xfrm>
              <a:off x="9676370" y="3629797"/>
              <a:ext cx="1260000" cy="504000"/>
            </a:xfrm>
            <a:prstGeom prst="rect">
              <a:avLst/>
            </a:prstGeom>
            <a:solidFill>
              <a:srgbClr val="00B3BE"/>
            </a:solidFill>
            <a:ln>
              <a:solidFill>
                <a:srgbClr val="007A87"/>
              </a:solidFill>
            </a:ln>
            <a:effectLst>
              <a:softEdge rad="12700"/>
            </a:effectLst>
          </p:spPr>
          <p:txBody>
            <a:bodyPr wrap="square" rtlCol="0" anchor="ctr">
              <a:spAutoFit/>
            </a:bodyPr>
            <a:lstStyle/>
            <a:p>
              <a:pPr algn="ctr"/>
              <a:r>
                <a:rPr lang="en-GB" sz="900" dirty="0">
                  <a:latin typeface="Arial" panose="020B0604020202020204" pitchFamily="34" charset="0"/>
                  <a:cs typeface="Arial" panose="020B0604020202020204" pitchFamily="34" charset="0"/>
                </a:rPr>
                <a:t>Snr. Specialist Health </a:t>
              </a:r>
              <a:br>
                <a:rPr lang="en-GB" sz="900" dirty="0">
                  <a:latin typeface="Arial" panose="020B0604020202020204" pitchFamily="34" charset="0"/>
                  <a:cs typeface="Arial" panose="020B0604020202020204" pitchFamily="34" charset="0"/>
                </a:rPr>
              </a:br>
              <a:r>
                <a:rPr lang="en-GB" sz="900" dirty="0">
                  <a:latin typeface="Arial" panose="020B0604020202020204" pitchFamily="34" charset="0"/>
                  <a:cs typeface="Arial" panose="020B0604020202020204" pitchFamily="34" charset="0"/>
                </a:rPr>
                <a:t>Protection Nurse </a:t>
              </a:r>
            </a:p>
          </p:txBody>
        </p:sp>
        <p:cxnSp>
          <p:nvCxnSpPr>
            <p:cNvPr id="5523" name="Connector: Elbow 5522">
              <a:extLst>
                <a:ext uri="{FF2B5EF4-FFF2-40B4-BE49-F238E27FC236}">
                  <a16:creationId xmlns:a16="http://schemas.microsoft.com/office/drawing/2014/main" id="{B32050E8-C125-0EE6-D747-4F5FBC59D478}"/>
                </a:ext>
              </a:extLst>
            </p:cNvPr>
            <p:cNvCxnSpPr>
              <a:stCxn id="5499" idx="2"/>
              <a:endCxn id="5513" idx="0"/>
            </p:cNvCxnSpPr>
            <p:nvPr/>
          </p:nvCxnSpPr>
          <p:spPr>
            <a:xfrm rot="5400000">
              <a:off x="4734906" y="1306809"/>
              <a:ext cx="170749" cy="3156351"/>
            </a:xfrm>
            <a:prstGeom prst="bentConnector3">
              <a:avLst>
                <a:gd name="adj1" fmla="val 25092"/>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24" name="Connector: Elbow 5523">
              <a:extLst>
                <a:ext uri="{FF2B5EF4-FFF2-40B4-BE49-F238E27FC236}">
                  <a16:creationId xmlns:a16="http://schemas.microsoft.com/office/drawing/2014/main" id="{8AFBF5F4-7E7E-C05C-4B94-8B205EBE9731}"/>
                </a:ext>
              </a:extLst>
            </p:cNvPr>
            <p:cNvCxnSpPr>
              <a:stCxn id="5499" idx="2"/>
              <a:endCxn id="5501" idx="0"/>
            </p:cNvCxnSpPr>
            <p:nvPr/>
          </p:nvCxnSpPr>
          <p:spPr>
            <a:xfrm rot="16200000" flipH="1">
              <a:off x="8264373" y="933691"/>
              <a:ext cx="176078" cy="3907915"/>
            </a:xfrm>
            <a:prstGeom prst="bentConnector3">
              <a:avLst>
                <a:gd name="adj1" fmla="val 2432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25" name="Connector: Elbow 5524">
              <a:extLst>
                <a:ext uri="{FF2B5EF4-FFF2-40B4-BE49-F238E27FC236}">
                  <a16:creationId xmlns:a16="http://schemas.microsoft.com/office/drawing/2014/main" id="{76BBD2EE-94B6-F28A-E1A6-15E2A1281E6B}"/>
                </a:ext>
              </a:extLst>
            </p:cNvPr>
            <p:cNvCxnSpPr>
              <a:stCxn id="5499" idx="2"/>
              <a:endCxn id="5500" idx="0"/>
            </p:cNvCxnSpPr>
            <p:nvPr/>
          </p:nvCxnSpPr>
          <p:spPr>
            <a:xfrm rot="5400000">
              <a:off x="5919506" y="2481413"/>
              <a:ext cx="160752" cy="797147"/>
            </a:xfrm>
            <a:prstGeom prst="bentConnector3">
              <a:avLst>
                <a:gd name="adj1" fmla="val 28732"/>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26" name="Connector: Elbow 5525">
              <a:extLst>
                <a:ext uri="{FF2B5EF4-FFF2-40B4-BE49-F238E27FC236}">
                  <a16:creationId xmlns:a16="http://schemas.microsoft.com/office/drawing/2014/main" id="{7ED91971-325C-A87A-FADE-1142F791760E}"/>
                </a:ext>
              </a:extLst>
            </p:cNvPr>
            <p:cNvCxnSpPr>
              <a:stCxn id="5499" idx="2"/>
              <a:endCxn id="5506" idx="0"/>
            </p:cNvCxnSpPr>
            <p:nvPr/>
          </p:nvCxnSpPr>
          <p:spPr>
            <a:xfrm rot="16200000" flipH="1">
              <a:off x="6377286" y="2820779"/>
              <a:ext cx="822466" cy="780128"/>
            </a:xfrm>
            <a:prstGeom prst="bentConnector3">
              <a:avLst>
                <a:gd name="adj1" fmla="val 5529"/>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27" name="Connector: Elbow 5526">
              <a:extLst>
                <a:ext uri="{FF2B5EF4-FFF2-40B4-BE49-F238E27FC236}">
                  <a16:creationId xmlns:a16="http://schemas.microsoft.com/office/drawing/2014/main" id="{AAE32275-7F90-9CCE-0045-B91AD2E88B8E}"/>
                </a:ext>
              </a:extLst>
            </p:cNvPr>
            <p:cNvCxnSpPr>
              <a:stCxn id="5499" idx="2"/>
              <a:endCxn id="5505" idx="0"/>
            </p:cNvCxnSpPr>
            <p:nvPr/>
          </p:nvCxnSpPr>
          <p:spPr>
            <a:xfrm rot="16200000" flipH="1">
              <a:off x="7159280" y="2038784"/>
              <a:ext cx="830561" cy="2352211"/>
            </a:xfrm>
            <a:prstGeom prst="bentConnector3">
              <a:avLst>
                <a:gd name="adj1" fmla="val 5005"/>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28" name="Connector: Elbow 5527">
              <a:extLst>
                <a:ext uri="{FF2B5EF4-FFF2-40B4-BE49-F238E27FC236}">
                  <a16:creationId xmlns:a16="http://schemas.microsoft.com/office/drawing/2014/main" id="{2BBC5C4C-AA8B-0132-2CBA-D9F85718B6CA}"/>
                </a:ext>
              </a:extLst>
            </p:cNvPr>
            <p:cNvCxnSpPr>
              <a:stCxn id="5499" idx="2"/>
              <a:endCxn id="5515" idx="0"/>
            </p:cNvCxnSpPr>
            <p:nvPr/>
          </p:nvCxnSpPr>
          <p:spPr>
            <a:xfrm rot="5400000">
              <a:off x="4793338" y="2044673"/>
              <a:ext cx="850181" cy="2360054"/>
            </a:xfrm>
            <a:prstGeom prst="bentConnector3">
              <a:avLst>
                <a:gd name="adj1" fmla="val 5108"/>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29" name="Connector: Elbow 5528">
              <a:extLst>
                <a:ext uri="{FF2B5EF4-FFF2-40B4-BE49-F238E27FC236}">
                  <a16:creationId xmlns:a16="http://schemas.microsoft.com/office/drawing/2014/main" id="{95AFC19D-B9D6-963A-632A-B9BE69F14866}"/>
                </a:ext>
              </a:extLst>
            </p:cNvPr>
            <p:cNvCxnSpPr>
              <a:stCxn id="5499" idx="2"/>
              <a:endCxn id="5514" idx="0"/>
            </p:cNvCxnSpPr>
            <p:nvPr/>
          </p:nvCxnSpPr>
          <p:spPr>
            <a:xfrm rot="5400000">
              <a:off x="4015870" y="1267205"/>
              <a:ext cx="850181" cy="3914991"/>
            </a:xfrm>
            <a:prstGeom prst="bentConnector3">
              <a:avLst>
                <a:gd name="adj1" fmla="val 4978"/>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0" name="Connector: Elbow 5529">
              <a:extLst>
                <a:ext uri="{FF2B5EF4-FFF2-40B4-BE49-F238E27FC236}">
                  <a16:creationId xmlns:a16="http://schemas.microsoft.com/office/drawing/2014/main" id="{F0647FE9-0E12-28B2-27CE-DFAD2F7467FF}"/>
                </a:ext>
              </a:extLst>
            </p:cNvPr>
            <p:cNvCxnSpPr>
              <a:stCxn id="5500" idx="2"/>
              <a:endCxn id="5504" idx="0"/>
            </p:cNvCxnSpPr>
            <p:nvPr/>
          </p:nvCxnSpPr>
          <p:spPr>
            <a:xfrm rot="16200000" flipH="1">
              <a:off x="5518965" y="3546705"/>
              <a:ext cx="165435" cy="748"/>
            </a:xfrm>
            <a:prstGeom prst="bentConnector3">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1" name="Connector: Elbow 5530">
              <a:extLst>
                <a:ext uri="{FF2B5EF4-FFF2-40B4-BE49-F238E27FC236}">
                  <a16:creationId xmlns:a16="http://schemas.microsoft.com/office/drawing/2014/main" id="{0FE5055A-C7B5-7F3B-BC09-E19FD4C7E7D2}"/>
                </a:ext>
              </a:extLst>
            </p:cNvPr>
            <p:cNvCxnSpPr>
              <a:cxnSpLocks/>
              <a:stCxn id="5514" idx="2"/>
              <a:endCxn id="5519" idx="3"/>
            </p:cNvCxnSpPr>
            <p:nvPr/>
          </p:nvCxnSpPr>
          <p:spPr>
            <a:xfrm rot="16200000" flipH="1">
              <a:off x="2266982" y="4370272"/>
              <a:ext cx="1046473" cy="613509"/>
            </a:xfrm>
            <a:prstGeom prst="bentConnector4">
              <a:avLst>
                <a:gd name="adj1" fmla="val 2766"/>
                <a:gd name="adj2" fmla="val 125459"/>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2" name="Connector: Elbow 5531">
              <a:extLst>
                <a:ext uri="{FF2B5EF4-FFF2-40B4-BE49-F238E27FC236}">
                  <a16:creationId xmlns:a16="http://schemas.microsoft.com/office/drawing/2014/main" id="{E65A1527-2B7C-9CC3-CF48-165BB156221C}"/>
                </a:ext>
              </a:extLst>
            </p:cNvPr>
            <p:cNvCxnSpPr>
              <a:cxnSpLocks/>
              <a:stCxn id="5514" idx="2"/>
              <a:endCxn id="5520" idx="3"/>
            </p:cNvCxnSpPr>
            <p:nvPr/>
          </p:nvCxnSpPr>
          <p:spPr>
            <a:xfrm rot="16200000" flipH="1">
              <a:off x="1928223" y="4709032"/>
              <a:ext cx="1723991" cy="613508"/>
            </a:xfrm>
            <a:prstGeom prst="bentConnector4">
              <a:avLst>
                <a:gd name="adj1" fmla="val 1806"/>
                <a:gd name="adj2" fmla="val 125458"/>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3" name="Connector: Elbow 5532">
              <a:extLst>
                <a:ext uri="{FF2B5EF4-FFF2-40B4-BE49-F238E27FC236}">
                  <a16:creationId xmlns:a16="http://schemas.microsoft.com/office/drawing/2014/main" id="{CE3201C3-9315-C17E-19F9-4EA53A1B8A7A}"/>
                </a:ext>
              </a:extLst>
            </p:cNvPr>
            <p:cNvCxnSpPr>
              <a:cxnSpLocks/>
              <a:stCxn id="5514" idx="2"/>
              <a:endCxn id="5521" idx="3"/>
            </p:cNvCxnSpPr>
            <p:nvPr/>
          </p:nvCxnSpPr>
          <p:spPr>
            <a:xfrm rot="16200000" flipH="1">
              <a:off x="1498515" y="5138740"/>
              <a:ext cx="2583406" cy="613508"/>
            </a:xfrm>
            <a:prstGeom prst="bentConnector4">
              <a:avLst>
                <a:gd name="adj1" fmla="val 1045"/>
                <a:gd name="adj2" fmla="val 125459"/>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4" name="Connector: Elbow 5533">
              <a:extLst>
                <a:ext uri="{FF2B5EF4-FFF2-40B4-BE49-F238E27FC236}">
                  <a16:creationId xmlns:a16="http://schemas.microsoft.com/office/drawing/2014/main" id="{FFA28820-12AF-C69B-CA09-8CD9470282C4}"/>
                </a:ext>
              </a:extLst>
            </p:cNvPr>
            <p:cNvCxnSpPr>
              <a:cxnSpLocks/>
              <a:stCxn id="5515" idx="2"/>
              <a:endCxn id="5517" idx="3"/>
            </p:cNvCxnSpPr>
            <p:nvPr/>
          </p:nvCxnSpPr>
          <p:spPr>
            <a:xfrm rot="16200000" flipH="1">
              <a:off x="3827832" y="4364360"/>
              <a:ext cx="1051139" cy="630000"/>
            </a:xfrm>
            <a:prstGeom prst="bentConnector4">
              <a:avLst>
                <a:gd name="adj1" fmla="val 3579"/>
                <a:gd name="adj2" fmla="val 12419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5" name="Straight Arrow Connector 5534">
              <a:extLst>
                <a:ext uri="{FF2B5EF4-FFF2-40B4-BE49-F238E27FC236}">
                  <a16:creationId xmlns:a16="http://schemas.microsoft.com/office/drawing/2014/main" id="{5B274BD3-CD3E-577E-1DCF-E5B4461B2693}"/>
                </a:ext>
              </a:extLst>
            </p:cNvPr>
            <p:cNvCxnSpPr>
              <a:stCxn id="5511" idx="2"/>
              <a:endCxn id="5512" idx="0"/>
            </p:cNvCxnSpPr>
            <p:nvPr/>
          </p:nvCxnSpPr>
          <p:spPr>
            <a:xfrm flipH="1">
              <a:off x="7178583" y="5429232"/>
              <a:ext cx="1289" cy="170749"/>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6" name="Straight Arrow Connector 5535">
              <a:extLst>
                <a:ext uri="{FF2B5EF4-FFF2-40B4-BE49-F238E27FC236}">
                  <a16:creationId xmlns:a16="http://schemas.microsoft.com/office/drawing/2014/main" id="{0AAD2097-1EC7-04ED-C987-D82B3610DA75}"/>
                </a:ext>
              </a:extLst>
            </p:cNvPr>
            <p:cNvCxnSpPr>
              <a:stCxn id="5501" idx="2"/>
              <a:endCxn id="5522" idx="0"/>
            </p:cNvCxnSpPr>
            <p:nvPr/>
          </p:nvCxnSpPr>
          <p:spPr>
            <a:xfrm>
              <a:off x="10306370" y="3479688"/>
              <a:ext cx="0" cy="150109"/>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7" name="Straight Arrow Connector 5536">
              <a:extLst>
                <a:ext uri="{FF2B5EF4-FFF2-40B4-BE49-F238E27FC236}">
                  <a16:creationId xmlns:a16="http://schemas.microsoft.com/office/drawing/2014/main" id="{F86E451B-C8D0-4B27-33F2-540E273F51F6}"/>
                </a:ext>
              </a:extLst>
            </p:cNvPr>
            <p:cNvCxnSpPr>
              <a:stCxn id="5522" idx="2"/>
              <a:endCxn id="5508" idx="0"/>
            </p:cNvCxnSpPr>
            <p:nvPr/>
          </p:nvCxnSpPr>
          <p:spPr>
            <a:xfrm>
              <a:off x="10306370" y="4133797"/>
              <a:ext cx="5733" cy="150109"/>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8" name="Straight Arrow Connector 5537">
              <a:extLst>
                <a:ext uri="{FF2B5EF4-FFF2-40B4-BE49-F238E27FC236}">
                  <a16:creationId xmlns:a16="http://schemas.microsoft.com/office/drawing/2014/main" id="{014A7698-4929-6CD7-0943-FA721D3AD7FF}"/>
                </a:ext>
              </a:extLst>
            </p:cNvPr>
            <p:cNvCxnSpPr>
              <a:stCxn id="5505" idx="2"/>
              <a:endCxn id="5510" idx="0"/>
            </p:cNvCxnSpPr>
            <p:nvPr/>
          </p:nvCxnSpPr>
          <p:spPr>
            <a:xfrm>
              <a:off x="8750666" y="4134171"/>
              <a:ext cx="0" cy="149735"/>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39" name="Connector: Elbow 5538">
              <a:extLst>
                <a:ext uri="{FF2B5EF4-FFF2-40B4-BE49-F238E27FC236}">
                  <a16:creationId xmlns:a16="http://schemas.microsoft.com/office/drawing/2014/main" id="{A645A87D-F035-9542-2A08-275085D99143}"/>
                </a:ext>
              </a:extLst>
            </p:cNvPr>
            <p:cNvCxnSpPr>
              <a:cxnSpLocks/>
              <a:endCxn id="5502" idx="3"/>
            </p:cNvCxnSpPr>
            <p:nvPr/>
          </p:nvCxnSpPr>
          <p:spPr>
            <a:xfrm rot="16200000" flipH="1">
              <a:off x="8565592" y="4383244"/>
              <a:ext cx="1000148" cy="630000"/>
            </a:xfrm>
            <a:prstGeom prst="bentConnector4">
              <a:avLst>
                <a:gd name="adj1" fmla="val -3144"/>
                <a:gd name="adj2" fmla="val 122403"/>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40" name="Straight Arrow Connector 5539">
              <a:extLst>
                <a:ext uri="{FF2B5EF4-FFF2-40B4-BE49-F238E27FC236}">
                  <a16:creationId xmlns:a16="http://schemas.microsoft.com/office/drawing/2014/main" id="{900A2541-0118-DE93-67D9-571D8F9AD09A}"/>
                </a:ext>
              </a:extLst>
            </p:cNvPr>
            <p:cNvCxnSpPr>
              <a:stCxn id="5506" idx="2"/>
              <a:endCxn id="5503" idx="0"/>
            </p:cNvCxnSpPr>
            <p:nvPr/>
          </p:nvCxnSpPr>
          <p:spPr>
            <a:xfrm>
              <a:off x="7178583" y="4126076"/>
              <a:ext cx="1289" cy="144188"/>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41" name="Connector: Elbow 5540">
              <a:extLst>
                <a:ext uri="{FF2B5EF4-FFF2-40B4-BE49-F238E27FC236}">
                  <a16:creationId xmlns:a16="http://schemas.microsoft.com/office/drawing/2014/main" id="{EEA63DFD-D8E5-06C3-CC40-5DD862825634}"/>
                </a:ext>
              </a:extLst>
            </p:cNvPr>
            <p:cNvCxnSpPr>
              <a:cxnSpLocks/>
              <a:stCxn id="5506" idx="2"/>
              <a:endCxn id="5511" idx="3"/>
            </p:cNvCxnSpPr>
            <p:nvPr/>
          </p:nvCxnSpPr>
          <p:spPr>
            <a:xfrm rot="16200000" flipH="1">
              <a:off x="6968649" y="4336009"/>
              <a:ext cx="1051156" cy="631289"/>
            </a:xfrm>
            <a:prstGeom prst="bentConnector4">
              <a:avLst>
                <a:gd name="adj1" fmla="val 3776"/>
                <a:gd name="adj2" fmla="val 12225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42" name="Straight Arrow Connector 5541">
              <a:extLst>
                <a:ext uri="{FF2B5EF4-FFF2-40B4-BE49-F238E27FC236}">
                  <a16:creationId xmlns:a16="http://schemas.microsoft.com/office/drawing/2014/main" id="{917625A6-9802-B82E-AB7E-C436060A4822}"/>
                </a:ext>
              </a:extLst>
            </p:cNvPr>
            <p:cNvCxnSpPr>
              <a:stCxn id="5504" idx="2"/>
              <a:endCxn id="5509" idx="0"/>
            </p:cNvCxnSpPr>
            <p:nvPr/>
          </p:nvCxnSpPr>
          <p:spPr>
            <a:xfrm flipH="1">
              <a:off x="5601289" y="4133797"/>
              <a:ext cx="767" cy="154287"/>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43" name="Connector: Elbow 5542">
              <a:extLst>
                <a:ext uri="{FF2B5EF4-FFF2-40B4-BE49-F238E27FC236}">
                  <a16:creationId xmlns:a16="http://schemas.microsoft.com/office/drawing/2014/main" id="{424D5948-BCD5-C513-9757-52C1823A2CE1}"/>
                </a:ext>
              </a:extLst>
            </p:cNvPr>
            <p:cNvCxnSpPr>
              <a:cxnSpLocks/>
              <a:stCxn id="5504" idx="2"/>
              <a:endCxn id="5507" idx="3"/>
            </p:cNvCxnSpPr>
            <p:nvPr/>
          </p:nvCxnSpPr>
          <p:spPr>
            <a:xfrm rot="16200000" flipH="1">
              <a:off x="5386667" y="4349186"/>
              <a:ext cx="1066467" cy="635688"/>
            </a:xfrm>
            <a:prstGeom prst="bentConnector4">
              <a:avLst>
                <a:gd name="adj1" fmla="val 3406"/>
                <a:gd name="adj2" fmla="val 122097"/>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44" name="Straight Arrow Connector 5543">
              <a:extLst>
                <a:ext uri="{FF2B5EF4-FFF2-40B4-BE49-F238E27FC236}">
                  <a16:creationId xmlns:a16="http://schemas.microsoft.com/office/drawing/2014/main" id="{C06D12C1-14BF-1AE5-6C4A-C60DE52A0991}"/>
                </a:ext>
              </a:extLst>
            </p:cNvPr>
            <p:cNvCxnSpPr>
              <a:stCxn id="5515" idx="2"/>
              <a:endCxn id="5516" idx="0"/>
            </p:cNvCxnSpPr>
            <p:nvPr/>
          </p:nvCxnSpPr>
          <p:spPr>
            <a:xfrm>
              <a:off x="4038401" y="4153791"/>
              <a:ext cx="0" cy="136727"/>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cxnSp>
          <p:nvCxnSpPr>
            <p:cNvPr id="5545" name="Straight Arrow Connector 5544">
              <a:extLst>
                <a:ext uri="{FF2B5EF4-FFF2-40B4-BE49-F238E27FC236}">
                  <a16:creationId xmlns:a16="http://schemas.microsoft.com/office/drawing/2014/main" id="{ED25B195-0F9A-AF9A-EB46-FF4082633FC3}"/>
                </a:ext>
              </a:extLst>
            </p:cNvPr>
            <p:cNvCxnSpPr>
              <a:stCxn id="5514" idx="2"/>
              <a:endCxn id="5518" idx="0"/>
            </p:cNvCxnSpPr>
            <p:nvPr/>
          </p:nvCxnSpPr>
          <p:spPr>
            <a:xfrm flipH="1">
              <a:off x="2482969" y="4153791"/>
              <a:ext cx="495" cy="136727"/>
            </a:xfrm>
            <a:prstGeom prst="straightConnector1">
              <a:avLst/>
            </a:prstGeom>
            <a:ln>
              <a:solidFill>
                <a:srgbClr val="007A87"/>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10013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CA570D-81F6-1312-6939-C6D887F59F79}"/>
              </a:ext>
            </a:extLst>
          </p:cNvPr>
          <p:cNvSpPr txBox="1"/>
          <p:nvPr/>
        </p:nvSpPr>
        <p:spPr>
          <a:xfrm>
            <a:off x="539552" y="2636912"/>
            <a:ext cx="7416824" cy="4101636"/>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We currently have three educational supervisors, Dr Rebecca Fletcher, Dr Charlotte Stevenson, and Dr Lois Hall-Jones. We have capacity to host up to 3 </a:t>
            </a:r>
            <a:r>
              <a:rPr lang="en-GB" sz="1600" dirty="0" err="1">
                <a:solidFill>
                  <a:srgbClr val="616365"/>
                </a:solidFill>
                <a:latin typeface="+mj-lt"/>
                <a:ea typeface="+mj-ea"/>
                <a:cs typeface="+mj-cs"/>
              </a:rPr>
              <a:t>StRs</a:t>
            </a:r>
            <a:r>
              <a:rPr lang="en-GB" sz="1600" dirty="0">
                <a:solidFill>
                  <a:srgbClr val="616365"/>
                </a:solidFill>
                <a:latin typeface="+mj-lt"/>
                <a:ea typeface="+mj-ea"/>
                <a:cs typeface="+mj-cs"/>
              </a:rPr>
              <a:t>. Rebecca, Charlotte and Lois all trained in the North West, have a good understanding of the training scheme, and are accredited trainers. </a:t>
            </a:r>
          </a:p>
          <a:p>
            <a:pPr eaLnBrk="1" hangingPunct="1">
              <a:lnSpc>
                <a:spcPts val="2800"/>
              </a:lnSpc>
              <a:spcAft>
                <a:spcPts val="1200"/>
              </a:spcAft>
            </a:pPr>
            <a:r>
              <a:rPr lang="en-GB" sz="1600" dirty="0">
                <a:solidFill>
                  <a:srgbClr val="616365"/>
                </a:solidFill>
                <a:latin typeface="+mj-lt"/>
                <a:ea typeface="+mj-ea"/>
                <a:cs typeface="+mj-cs"/>
              </a:rPr>
              <a:t>Rebecca Fletcher is the DPH and is particularly interested in system leadership, sexual health, and children and young people.</a:t>
            </a:r>
          </a:p>
          <a:p>
            <a:pPr eaLnBrk="1" hangingPunct="1">
              <a:lnSpc>
                <a:spcPts val="2800"/>
              </a:lnSpc>
              <a:spcAft>
                <a:spcPts val="1200"/>
              </a:spcAft>
            </a:pPr>
            <a:r>
              <a:rPr lang="en-GB" sz="1600" dirty="0">
                <a:solidFill>
                  <a:srgbClr val="616365"/>
                </a:solidFill>
                <a:latin typeface="+mj-lt"/>
                <a:ea typeface="+mj-ea"/>
                <a:cs typeface="+mj-cs"/>
              </a:rPr>
              <a:t>Charlotte Stevenson is a Consultant in Public Health and leads on Healthcare Public Health and Health Protection. Charlotte is also the Lead Trainer.</a:t>
            </a:r>
          </a:p>
          <a:p>
            <a:pPr eaLnBrk="1" hangingPunct="1">
              <a:lnSpc>
                <a:spcPts val="2800"/>
              </a:lnSpc>
              <a:spcAft>
                <a:spcPts val="1200"/>
              </a:spcAft>
            </a:pPr>
            <a:r>
              <a:rPr lang="en-GB" sz="1600" dirty="0">
                <a:solidFill>
                  <a:srgbClr val="616365"/>
                </a:solidFill>
                <a:latin typeface="+mj-lt"/>
                <a:ea typeface="+mj-ea"/>
                <a:cs typeface="+mj-cs"/>
              </a:rPr>
              <a:t>Lois Hall-Jones is a Consultant in Public Health and leads on Health Improvement and Commissioning.</a:t>
            </a:r>
          </a:p>
        </p:txBody>
      </p:sp>
      <p:sp>
        <p:nvSpPr>
          <p:cNvPr id="6" name="Rectangle 2">
            <a:extLst>
              <a:ext uri="{FF2B5EF4-FFF2-40B4-BE49-F238E27FC236}">
                <a16:creationId xmlns:a16="http://schemas.microsoft.com/office/drawing/2014/main" id="{AEE39FC6-CBBA-008A-60FD-64305B63BE6B}"/>
              </a:ext>
            </a:extLst>
          </p:cNvPr>
          <p:cNvSpPr>
            <a:spLocks noGrp="1" noChangeArrowheads="1"/>
          </p:cNvSpPr>
          <p:nvPr>
            <p:ph type="ctrTitle"/>
          </p:nvPr>
        </p:nvSpPr>
        <p:spPr>
          <a:xfrm>
            <a:off x="539552" y="1234852"/>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lnSpc>
                <a:spcPct val="150000"/>
              </a:lnSpc>
              <a:spcAft>
                <a:spcPts val="1200"/>
              </a:spcAft>
            </a:pPr>
            <a:r>
              <a:rPr lang="en-GB" altLang="en-US" sz="4000" b="1" dirty="0"/>
              <a:t>The training experience</a:t>
            </a:r>
            <a:br>
              <a:rPr lang="en-GB" altLang="en-US" sz="4000" b="1" dirty="0"/>
            </a:br>
            <a:r>
              <a:rPr lang="en-GB" altLang="en-US" sz="2400" b="1" dirty="0">
                <a:solidFill>
                  <a:srgbClr val="FBB73E"/>
                </a:solidFill>
              </a:rPr>
              <a:t>Educational supervision</a:t>
            </a:r>
            <a:endParaRPr lang="en-GB" altLang="en-US" sz="2800" b="1" dirty="0">
              <a:solidFill>
                <a:srgbClr val="FBB73E"/>
              </a:solidFill>
            </a:endParaRPr>
          </a:p>
        </p:txBody>
      </p:sp>
    </p:spTree>
    <p:extLst>
      <p:ext uri="{BB962C8B-B14F-4D97-AF65-F5344CB8AC3E}">
        <p14:creationId xmlns:p14="http://schemas.microsoft.com/office/powerpoint/2010/main" val="226918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234852"/>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lnSpc>
                <a:spcPct val="150000"/>
              </a:lnSpc>
              <a:spcAft>
                <a:spcPts val="1200"/>
              </a:spcAft>
            </a:pPr>
            <a:r>
              <a:rPr lang="en-GB" altLang="en-US" sz="4000" b="1" dirty="0"/>
              <a:t>The training experience</a:t>
            </a:r>
            <a:br>
              <a:rPr lang="en-GB" altLang="en-US" sz="4000" b="1" dirty="0"/>
            </a:br>
            <a:r>
              <a:rPr lang="en-GB" altLang="en-US" sz="2400" b="1" dirty="0">
                <a:solidFill>
                  <a:srgbClr val="FBB73E"/>
                </a:solidFill>
              </a:rPr>
              <a:t>Practical considerations</a:t>
            </a:r>
            <a:endParaRPr lang="en-GB" altLang="en-US" sz="2800" b="1" dirty="0">
              <a:solidFill>
                <a:srgbClr val="FBB73E"/>
              </a:solidFill>
            </a:endParaRPr>
          </a:p>
        </p:txBody>
      </p:sp>
      <p:sp>
        <p:nvSpPr>
          <p:cNvPr id="3" name="TextBox 2">
            <a:extLst>
              <a:ext uri="{FF2B5EF4-FFF2-40B4-BE49-F238E27FC236}">
                <a16:creationId xmlns:a16="http://schemas.microsoft.com/office/drawing/2014/main" id="{0AD02706-A124-0879-184C-B018E192F3AF}"/>
              </a:ext>
            </a:extLst>
          </p:cNvPr>
          <p:cNvSpPr txBox="1"/>
          <p:nvPr/>
        </p:nvSpPr>
        <p:spPr>
          <a:xfrm>
            <a:off x="539553" y="2871986"/>
            <a:ext cx="8208912" cy="3434786"/>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Our trainees join the rest of the Public Health team based in the Oldham Council Offices in the Spindles Shopping Centre, Oldham town centre. The office is a short walk from bus and tram services and is a short drive from the M62. Car parking is available on site and nearby. Shower facilities are available.</a:t>
            </a:r>
          </a:p>
          <a:p>
            <a:pPr eaLnBrk="1" hangingPunct="1">
              <a:lnSpc>
                <a:spcPts val="2800"/>
              </a:lnSpc>
              <a:spcAft>
                <a:spcPts val="1200"/>
              </a:spcAft>
            </a:pPr>
            <a:r>
              <a:rPr lang="en-GB" sz="1600" dirty="0">
                <a:solidFill>
                  <a:srgbClr val="616365"/>
                </a:solidFill>
                <a:latin typeface="+mj-lt"/>
                <a:ea typeface="+mj-ea"/>
                <a:cs typeface="+mj-cs"/>
              </a:rPr>
              <a:t>Hybrid, flexible working is the norm, and we encourage 2-3 days (pro rata full time) working in the office to build relationships with other members of the team; more </a:t>
            </a:r>
            <a:br>
              <a:rPr lang="en-GB" sz="1600" dirty="0">
                <a:solidFill>
                  <a:srgbClr val="616365"/>
                </a:solidFill>
                <a:latin typeface="+mj-lt"/>
                <a:ea typeface="+mj-ea"/>
                <a:cs typeface="+mj-cs"/>
              </a:rPr>
            </a:br>
            <a:r>
              <a:rPr lang="en-GB" sz="1600" dirty="0">
                <a:solidFill>
                  <a:srgbClr val="616365"/>
                </a:solidFill>
                <a:latin typeface="+mj-lt"/>
                <a:ea typeface="+mj-ea"/>
                <a:cs typeface="+mj-cs"/>
              </a:rPr>
              <a:t>days can be accommodated if preferred. The team are expected to keep their </a:t>
            </a:r>
            <a:br>
              <a:rPr lang="en-GB" sz="1600" dirty="0">
                <a:solidFill>
                  <a:srgbClr val="616365"/>
                </a:solidFill>
                <a:latin typeface="+mj-lt"/>
                <a:ea typeface="+mj-ea"/>
                <a:cs typeface="+mj-cs"/>
              </a:rPr>
            </a:br>
            <a:r>
              <a:rPr lang="en-GB" sz="1600" dirty="0">
                <a:solidFill>
                  <a:srgbClr val="616365"/>
                </a:solidFill>
                <a:latin typeface="+mj-lt"/>
                <a:ea typeface="+mj-ea"/>
                <a:cs typeface="+mj-cs"/>
              </a:rPr>
              <a:t>Outlook calendars up to date and be contactable during working hours. </a:t>
            </a:r>
            <a:br>
              <a:rPr lang="en-GB" sz="1600" dirty="0">
                <a:solidFill>
                  <a:srgbClr val="616365"/>
                </a:solidFill>
                <a:latin typeface="+mj-lt"/>
                <a:ea typeface="+mj-ea"/>
                <a:cs typeface="+mj-cs"/>
              </a:rPr>
            </a:br>
            <a:r>
              <a:rPr lang="en-GB" sz="1600" dirty="0">
                <a:solidFill>
                  <a:srgbClr val="616365"/>
                </a:solidFill>
                <a:latin typeface="+mj-lt"/>
                <a:ea typeface="+mj-ea"/>
                <a:cs typeface="+mj-cs"/>
              </a:rPr>
              <a:t>Teams and SharePoint are used regularly for collaboration and connection. </a:t>
            </a:r>
          </a:p>
        </p:txBody>
      </p:sp>
    </p:spTree>
    <p:extLst>
      <p:ext uri="{BB962C8B-B14F-4D97-AF65-F5344CB8AC3E}">
        <p14:creationId xmlns:p14="http://schemas.microsoft.com/office/powerpoint/2010/main" val="693469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234852"/>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lnSpc>
                <a:spcPct val="150000"/>
              </a:lnSpc>
              <a:spcAft>
                <a:spcPts val="1200"/>
              </a:spcAft>
            </a:pPr>
            <a:r>
              <a:rPr lang="en-GB" altLang="en-US" sz="4000" b="1" dirty="0"/>
              <a:t>The training experience</a:t>
            </a:r>
            <a:br>
              <a:rPr lang="en-GB" altLang="en-US" sz="4000" b="1" dirty="0"/>
            </a:br>
            <a:r>
              <a:rPr lang="en-GB" altLang="en-US" sz="2400" b="1" dirty="0">
                <a:solidFill>
                  <a:srgbClr val="FBB73E"/>
                </a:solidFill>
              </a:rPr>
              <a:t>Opportunities</a:t>
            </a:r>
            <a:endParaRPr lang="en-GB" altLang="en-US" sz="2800" b="1" dirty="0">
              <a:solidFill>
                <a:srgbClr val="FBB73E"/>
              </a:solidFill>
            </a:endParaRPr>
          </a:p>
        </p:txBody>
      </p:sp>
      <p:sp>
        <p:nvSpPr>
          <p:cNvPr id="4" name="TextBox 3">
            <a:extLst>
              <a:ext uri="{FF2B5EF4-FFF2-40B4-BE49-F238E27FC236}">
                <a16:creationId xmlns:a16="http://schemas.microsoft.com/office/drawing/2014/main" id="{6C086E8D-140D-7395-7976-7D300AFF5D1E}"/>
              </a:ext>
            </a:extLst>
          </p:cNvPr>
          <p:cNvSpPr txBox="1"/>
          <p:nvPr/>
        </p:nvSpPr>
        <p:spPr>
          <a:xfrm>
            <a:off x="539553" y="2852940"/>
            <a:ext cx="8208912" cy="3588675"/>
          </a:xfrm>
          <a:prstGeom prst="rect">
            <a:avLst/>
          </a:prstGeom>
          <a:noFill/>
        </p:spPr>
        <p:txBody>
          <a:bodyPr wrap="square">
            <a:spAutoFit/>
          </a:bodyPr>
          <a:lstStyle/>
          <a:p>
            <a:pPr>
              <a:lnSpc>
                <a:spcPts val="2800"/>
              </a:lnSpc>
              <a:spcAft>
                <a:spcPts val="1200"/>
              </a:spcAft>
            </a:pPr>
            <a:r>
              <a:rPr lang="en-GB" sz="1600" dirty="0">
                <a:solidFill>
                  <a:srgbClr val="616365"/>
                </a:solidFill>
                <a:latin typeface="+mj-lt"/>
                <a:ea typeface="+mj-ea"/>
                <a:cs typeface="+mj-cs"/>
              </a:rPr>
              <a:t>We can support work across the breadth of public health, with good exposure to both healthcare public health and health protection in a local authority setting. </a:t>
            </a:r>
          </a:p>
          <a:p>
            <a:pPr>
              <a:lnSpc>
                <a:spcPts val="2800"/>
              </a:lnSpc>
              <a:spcAft>
                <a:spcPts val="1200"/>
              </a:spcAft>
            </a:pPr>
            <a:r>
              <a:rPr lang="en-GB" sz="1600" dirty="0">
                <a:solidFill>
                  <a:srgbClr val="616365"/>
                </a:solidFill>
                <a:latin typeface="+mj-lt"/>
                <a:ea typeface="+mj-ea"/>
                <a:cs typeface="+mj-cs"/>
              </a:rPr>
              <a:t>The population is diverse and many communities experience multiple disadvantages; work to reduce health inequalities for residents is core to our ambition for Oldham and offers many opportunities for </a:t>
            </a:r>
            <a:r>
              <a:rPr lang="en-GB" sz="1600" dirty="0" err="1">
                <a:solidFill>
                  <a:srgbClr val="616365"/>
                </a:solidFill>
                <a:latin typeface="+mj-lt"/>
                <a:ea typeface="+mj-ea"/>
                <a:cs typeface="+mj-cs"/>
              </a:rPr>
              <a:t>StRs</a:t>
            </a:r>
            <a:r>
              <a:rPr lang="en-GB" sz="1600" dirty="0">
                <a:solidFill>
                  <a:srgbClr val="616365"/>
                </a:solidFill>
                <a:latin typeface="+mj-lt"/>
                <a:ea typeface="+mj-ea"/>
                <a:cs typeface="+mj-cs"/>
              </a:rPr>
              <a:t>. We also offer a unique opportunity to work in close partnership with a strong voluntary and community sector, and in a complex </a:t>
            </a:r>
            <a:br>
              <a:rPr lang="en-GB" sz="1600" dirty="0">
                <a:solidFill>
                  <a:srgbClr val="616365"/>
                </a:solidFill>
                <a:latin typeface="+mj-lt"/>
                <a:ea typeface="+mj-ea"/>
                <a:cs typeface="+mj-cs"/>
              </a:rPr>
            </a:br>
            <a:r>
              <a:rPr lang="en-GB" sz="1600" dirty="0">
                <a:solidFill>
                  <a:srgbClr val="616365"/>
                </a:solidFill>
                <a:latin typeface="+mj-lt"/>
                <a:ea typeface="+mj-ea"/>
                <a:cs typeface="+mj-cs"/>
              </a:rPr>
              <a:t>political environment.</a:t>
            </a:r>
          </a:p>
          <a:p>
            <a:pPr>
              <a:lnSpc>
                <a:spcPts val="2800"/>
              </a:lnSpc>
              <a:spcAft>
                <a:spcPts val="1200"/>
              </a:spcAft>
            </a:pPr>
            <a:r>
              <a:rPr lang="en-GB" sz="1600" dirty="0">
                <a:solidFill>
                  <a:srgbClr val="616365"/>
                </a:solidFill>
                <a:latin typeface="+mj-lt"/>
                <a:ea typeface="+mj-ea"/>
                <a:cs typeface="+mj-cs"/>
              </a:rPr>
              <a:t>For insight into our priorities, it may be useful to review the current </a:t>
            </a:r>
            <a:r>
              <a:rPr lang="en-GB" sz="1600" dirty="0">
                <a:solidFill>
                  <a:srgbClr val="616365"/>
                </a:solidFill>
                <a:latin typeface="+mj-lt"/>
                <a:ea typeface="+mj-ea"/>
                <a:cs typeface="+mj-cs"/>
                <a:hlinkClick r:id="rId3"/>
              </a:rPr>
              <a:t>Health and </a:t>
            </a:r>
            <a:br>
              <a:rPr lang="en-GB" sz="1600" dirty="0">
                <a:solidFill>
                  <a:srgbClr val="616365"/>
                </a:solidFill>
                <a:latin typeface="+mj-lt"/>
                <a:ea typeface="+mj-ea"/>
                <a:cs typeface="+mj-cs"/>
                <a:hlinkClick r:id="rId3"/>
              </a:rPr>
            </a:br>
            <a:r>
              <a:rPr lang="en-GB" sz="1600" dirty="0">
                <a:solidFill>
                  <a:srgbClr val="616365"/>
                </a:solidFill>
                <a:latin typeface="+mj-lt"/>
                <a:ea typeface="+mj-ea"/>
                <a:cs typeface="+mj-cs"/>
                <a:hlinkClick r:id="rId3"/>
              </a:rPr>
              <a:t>Wellbeing Strategy</a:t>
            </a:r>
            <a:r>
              <a:rPr lang="en-GB" sz="1600" dirty="0">
                <a:solidFill>
                  <a:srgbClr val="616365"/>
                </a:solidFill>
                <a:latin typeface="+mj-lt"/>
                <a:ea typeface="+mj-ea"/>
                <a:cs typeface="+mj-cs"/>
              </a:rPr>
              <a:t>.</a:t>
            </a:r>
          </a:p>
        </p:txBody>
      </p:sp>
    </p:spTree>
    <p:extLst>
      <p:ext uri="{BB962C8B-B14F-4D97-AF65-F5344CB8AC3E}">
        <p14:creationId xmlns:p14="http://schemas.microsoft.com/office/powerpoint/2010/main" val="39614689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234852"/>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lnSpc>
                <a:spcPct val="150000"/>
              </a:lnSpc>
              <a:spcAft>
                <a:spcPts val="1200"/>
              </a:spcAft>
            </a:pPr>
            <a:r>
              <a:rPr lang="en-GB" altLang="en-US" sz="4000" b="1" dirty="0"/>
              <a:t>The training experience</a:t>
            </a:r>
            <a:br>
              <a:rPr lang="en-GB" altLang="en-US" sz="4000" b="1" dirty="0"/>
            </a:br>
            <a:r>
              <a:rPr lang="en-GB" altLang="en-US" sz="2400" b="1" dirty="0">
                <a:solidFill>
                  <a:srgbClr val="FBB73E"/>
                </a:solidFill>
              </a:rPr>
              <a:t>Opportunities</a:t>
            </a:r>
            <a:endParaRPr lang="en-GB" altLang="en-US" sz="2800" b="1" dirty="0">
              <a:solidFill>
                <a:srgbClr val="FBB73E"/>
              </a:solidFill>
            </a:endParaRPr>
          </a:p>
        </p:txBody>
      </p:sp>
      <p:sp>
        <p:nvSpPr>
          <p:cNvPr id="4" name="TextBox 3">
            <a:extLst>
              <a:ext uri="{FF2B5EF4-FFF2-40B4-BE49-F238E27FC236}">
                <a16:creationId xmlns:a16="http://schemas.microsoft.com/office/drawing/2014/main" id="{6C086E8D-140D-7395-7976-7D300AFF5D1E}"/>
              </a:ext>
            </a:extLst>
          </p:cNvPr>
          <p:cNvSpPr txBox="1"/>
          <p:nvPr/>
        </p:nvSpPr>
        <p:spPr>
          <a:xfrm>
            <a:off x="539553" y="2852936"/>
            <a:ext cx="8208912" cy="2921826"/>
          </a:xfrm>
          <a:prstGeom prst="rect">
            <a:avLst/>
          </a:prstGeom>
          <a:noFill/>
        </p:spPr>
        <p:txBody>
          <a:bodyPr wrap="square">
            <a:spAutoFit/>
          </a:bodyPr>
          <a:lstStyle/>
          <a:p>
            <a:pPr>
              <a:lnSpc>
                <a:spcPts val="2800"/>
              </a:lnSpc>
              <a:spcAft>
                <a:spcPts val="1200"/>
              </a:spcAft>
            </a:pPr>
            <a:r>
              <a:rPr lang="en-GB" sz="1600" dirty="0">
                <a:solidFill>
                  <a:srgbClr val="616365"/>
                </a:solidFill>
                <a:latin typeface="+mj-lt"/>
                <a:ea typeface="+mj-ea"/>
                <a:cs typeface="+mj-cs"/>
              </a:rPr>
              <a:t>Previous </a:t>
            </a:r>
            <a:r>
              <a:rPr lang="en-GB" sz="1600" dirty="0" err="1">
                <a:solidFill>
                  <a:srgbClr val="616365"/>
                </a:solidFill>
                <a:latin typeface="+mj-lt"/>
                <a:ea typeface="+mj-ea"/>
                <a:cs typeface="+mj-cs"/>
              </a:rPr>
              <a:t>StR</a:t>
            </a:r>
            <a:r>
              <a:rPr lang="en-GB" sz="1600" dirty="0">
                <a:solidFill>
                  <a:srgbClr val="616365"/>
                </a:solidFill>
                <a:latin typeface="+mj-lt"/>
                <a:ea typeface="+mj-ea"/>
                <a:cs typeface="+mj-cs"/>
              </a:rPr>
              <a:t> projects have included:</a:t>
            </a:r>
          </a:p>
          <a:p>
            <a:pPr marL="285756" indent="-285756">
              <a:spcAft>
                <a:spcPts val="1200"/>
              </a:spcAft>
              <a:buFont typeface="Arial" panose="020B0604020202020204" pitchFamily="34" charset="0"/>
              <a:buChar char="•"/>
            </a:pPr>
            <a:r>
              <a:rPr lang="en-GB" sz="1600" dirty="0">
                <a:solidFill>
                  <a:srgbClr val="616365"/>
                </a:solidFill>
                <a:latin typeface="+mj-lt"/>
                <a:ea typeface="+mj-ea"/>
                <a:cs typeface="+mj-cs"/>
              </a:rPr>
              <a:t>Suicide Prevention Strategy</a:t>
            </a:r>
          </a:p>
          <a:p>
            <a:pPr marL="285756" indent="-285756">
              <a:spcAft>
                <a:spcPts val="1200"/>
              </a:spcAft>
              <a:buFont typeface="Arial" panose="020B0604020202020204" pitchFamily="34" charset="0"/>
              <a:buChar char="•"/>
            </a:pPr>
            <a:r>
              <a:rPr lang="en-GB" sz="1600" dirty="0">
                <a:solidFill>
                  <a:srgbClr val="616365"/>
                </a:solidFill>
                <a:latin typeface="+mj-lt"/>
                <a:ea typeface="+mj-ea"/>
                <a:cs typeface="+mj-cs"/>
              </a:rPr>
              <a:t>Health and Wellbeing Strategy</a:t>
            </a:r>
          </a:p>
          <a:p>
            <a:pPr marL="285756" indent="-285756">
              <a:spcAft>
                <a:spcPts val="1200"/>
              </a:spcAft>
              <a:buFont typeface="Arial" panose="020B0604020202020204" pitchFamily="34" charset="0"/>
              <a:buChar char="•"/>
            </a:pPr>
            <a:r>
              <a:rPr lang="en-GB" sz="1600" dirty="0">
                <a:solidFill>
                  <a:srgbClr val="616365"/>
                </a:solidFill>
                <a:latin typeface="+mj-lt"/>
                <a:ea typeface="+mj-ea"/>
                <a:cs typeface="+mj-cs"/>
              </a:rPr>
              <a:t>Public Health investment review</a:t>
            </a:r>
          </a:p>
          <a:p>
            <a:pPr marL="285756" indent="-285756">
              <a:spcAft>
                <a:spcPts val="1200"/>
              </a:spcAft>
              <a:buFont typeface="Arial" panose="020B0604020202020204" pitchFamily="34" charset="0"/>
              <a:buChar char="•"/>
            </a:pPr>
            <a:r>
              <a:rPr lang="en-GB" sz="1600" dirty="0">
                <a:solidFill>
                  <a:srgbClr val="616365"/>
                </a:solidFill>
                <a:latin typeface="+mj-lt"/>
                <a:ea typeface="+mj-ea"/>
                <a:cs typeface="+mj-cs"/>
              </a:rPr>
              <a:t>Leadership of measles/MMR work across the system</a:t>
            </a:r>
          </a:p>
          <a:p>
            <a:pPr marL="285756" indent="-285756">
              <a:spcAft>
                <a:spcPts val="1200"/>
              </a:spcAft>
              <a:buFont typeface="Arial" panose="020B0604020202020204" pitchFamily="34" charset="0"/>
              <a:buChar char="•"/>
            </a:pPr>
            <a:r>
              <a:rPr lang="en-GB" sz="1600" dirty="0">
                <a:solidFill>
                  <a:srgbClr val="616365"/>
                </a:solidFill>
                <a:latin typeface="+mj-lt"/>
                <a:ea typeface="+mj-ea"/>
                <a:cs typeface="+mj-cs"/>
              </a:rPr>
              <a:t>Leadership on oral health</a:t>
            </a:r>
          </a:p>
          <a:p>
            <a:pPr>
              <a:lnSpc>
                <a:spcPts val="2800"/>
              </a:lnSpc>
              <a:spcAft>
                <a:spcPts val="1200"/>
              </a:spcAft>
            </a:pPr>
            <a:endParaRPr lang="en-GB" sz="1600" dirty="0">
              <a:solidFill>
                <a:srgbClr val="616365"/>
              </a:solidFill>
              <a:latin typeface="+mj-lt"/>
              <a:ea typeface="+mj-ea"/>
              <a:cs typeface="+mj-cs"/>
            </a:endParaRPr>
          </a:p>
        </p:txBody>
      </p:sp>
    </p:spTree>
    <p:extLst>
      <p:ext uri="{BB962C8B-B14F-4D97-AF65-F5344CB8AC3E}">
        <p14:creationId xmlns:p14="http://schemas.microsoft.com/office/powerpoint/2010/main" val="1644260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7F6D8DE-4413-9FA3-7167-470173566913}"/>
              </a:ext>
            </a:extLst>
          </p:cNvPr>
          <p:cNvSpPr>
            <a:spLocks noGrp="1" noChangeArrowheads="1"/>
          </p:cNvSpPr>
          <p:nvPr>
            <p:ph type="ctrTitle"/>
          </p:nvPr>
        </p:nvSpPr>
        <p:spPr>
          <a:xfrm>
            <a:off x="539552" y="1484785"/>
            <a:ext cx="7772400" cy="744488"/>
          </a:xfrm>
          <a:solidFill>
            <a:schemeClr val="bg1"/>
          </a:solidFill>
          <a:extLst>
            <a:ext uri="{91240B29-F687-4F45-9708-019B960494DF}">
              <a14:hiddenLine xmlns:a14="http://schemas.microsoft.com/office/drawing/2010/main" w="9525">
                <a:solidFill>
                  <a:schemeClr val="bg1"/>
                </a:solidFill>
                <a:miter lim="800000"/>
                <a:headEnd/>
                <a:tailEnd/>
              </a14:hiddenLine>
            </a:ext>
          </a:extLst>
        </p:spPr>
        <p:txBody>
          <a:bodyPr/>
          <a:lstStyle/>
          <a:p>
            <a:pPr eaLnBrk="1" hangingPunct="1"/>
            <a:r>
              <a:rPr lang="en-GB" altLang="en-US" sz="4000" b="1" dirty="0"/>
              <a:t>Contact information</a:t>
            </a:r>
            <a:br>
              <a:rPr lang="en-GB" sz="4000" b="1" dirty="0"/>
            </a:br>
            <a:br>
              <a:rPr lang="en-GB" altLang="en-US" sz="4000" b="1" dirty="0"/>
            </a:br>
            <a:endParaRPr lang="en-GB" altLang="en-US" sz="4000" b="1" dirty="0"/>
          </a:p>
        </p:txBody>
      </p:sp>
      <p:sp>
        <p:nvSpPr>
          <p:cNvPr id="3" name="TextBox 2">
            <a:extLst>
              <a:ext uri="{FF2B5EF4-FFF2-40B4-BE49-F238E27FC236}">
                <a16:creationId xmlns:a16="http://schemas.microsoft.com/office/drawing/2014/main" id="{F907E80E-519D-A559-BA4B-C6F9D171CE51}"/>
              </a:ext>
            </a:extLst>
          </p:cNvPr>
          <p:cNvSpPr txBox="1"/>
          <p:nvPr/>
        </p:nvSpPr>
        <p:spPr>
          <a:xfrm>
            <a:off x="551359" y="2229276"/>
            <a:ext cx="7344816" cy="3742563"/>
          </a:xfrm>
          <a:prstGeom prst="rect">
            <a:avLst/>
          </a:prstGeom>
          <a:noFill/>
        </p:spPr>
        <p:txBody>
          <a:bodyPr wrap="square">
            <a:spAutoFit/>
          </a:bodyPr>
          <a:lstStyle/>
          <a:p>
            <a:pPr eaLnBrk="1" hangingPunct="1">
              <a:lnSpc>
                <a:spcPts val="2800"/>
              </a:lnSpc>
              <a:spcAft>
                <a:spcPts val="1200"/>
              </a:spcAft>
            </a:pPr>
            <a:r>
              <a:rPr lang="en-GB" sz="1600" dirty="0">
                <a:solidFill>
                  <a:srgbClr val="616365"/>
                </a:solidFill>
                <a:latin typeface="+mj-lt"/>
                <a:ea typeface="+mj-ea"/>
                <a:cs typeface="+mj-cs"/>
              </a:rPr>
              <a:t>For further information about public health training in Oldham, please contact: </a:t>
            </a:r>
          </a:p>
          <a:p>
            <a:pPr eaLnBrk="1" hangingPunct="1">
              <a:lnSpc>
                <a:spcPts val="2800"/>
              </a:lnSpc>
              <a:spcAft>
                <a:spcPts val="1200"/>
              </a:spcAft>
            </a:pPr>
            <a:r>
              <a:rPr lang="en-GB" sz="1600" b="1" dirty="0">
                <a:solidFill>
                  <a:srgbClr val="616365"/>
                </a:solidFill>
                <a:latin typeface="+mj-lt"/>
                <a:ea typeface="+mj-ea"/>
                <a:cs typeface="+mj-cs"/>
              </a:rPr>
              <a:t>Dr Charlotte Stevenson</a:t>
            </a:r>
            <a:br>
              <a:rPr lang="en-GB" sz="1600" dirty="0">
                <a:solidFill>
                  <a:srgbClr val="616365"/>
                </a:solidFill>
                <a:latin typeface="+mj-lt"/>
                <a:ea typeface="+mj-ea"/>
                <a:cs typeface="+mj-cs"/>
              </a:rPr>
            </a:br>
            <a:r>
              <a:rPr lang="en-GB" sz="1600" dirty="0">
                <a:solidFill>
                  <a:srgbClr val="616365"/>
                </a:solidFill>
                <a:latin typeface="+mj-lt"/>
                <a:ea typeface="+mj-ea"/>
                <a:cs typeface="+mj-cs"/>
              </a:rPr>
              <a:t>Consultant in Public Health </a:t>
            </a:r>
          </a:p>
          <a:p>
            <a:pPr eaLnBrk="1" hangingPunct="1">
              <a:lnSpc>
                <a:spcPts val="2800"/>
              </a:lnSpc>
              <a:spcAft>
                <a:spcPts val="1200"/>
              </a:spcAft>
            </a:pPr>
            <a:r>
              <a:rPr lang="nb-NO" sz="1600" dirty="0">
                <a:solidFill>
                  <a:srgbClr val="616365"/>
                </a:solidFill>
                <a:latin typeface="+mj-lt"/>
                <a:ea typeface="+mj-ea"/>
                <a:cs typeface="+mj-cs"/>
                <a:hlinkClick r:id="rId3"/>
              </a:rPr>
              <a:t>Charlotte.Stevenson@oldham.gov.uk</a:t>
            </a:r>
            <a:r>
              <a:rPr lang="nb-NO" sz="1600" dirty="0">
                <a:solidFill>
                  <a:srgbClr val="616365"/>
                </a:solidFill>
                <a:latin typeface="+mj-lt"/>
                <a:ea typeface="+mj-ea"/>
                <a:cs typeface="+mj-cs"/>
              </a:rPr>
              <a:t> </a:t>
            </a:r>
            <a:endParaRPr lang="en-GB" sz="1600" dirty="0">
              <a:solidFill>
                <a:srgbClr val="616365"/>
              </a:solidFill>
              <a:latin typeface="+mj-lt"/>
              <a:ea typeface="+mj-ea"/>
              <a:cs typeface="+mj-cs"/>
            </a:endParaRPr>
          </a:p>
          <a:p>
            <a:pPr eaLnBrk="1" hangingPunct="1">
              <a:lnSpc>
                <a:spcPts val="2800"/>
              </a:lnSpc>
              <a:spcAft>
                <a:spcPts val="1200"/>
              </a:spcAft>
            </a:pPr>
            <a:r>
              <a:rPr lang="en-GB" sz="1600" dirty="0">
                <a:solidFill>
                  <a:srgbClr val="616365"/>
                </a:solidFill>
                <a:latin typeface="+mj-lt"/>
                <a:ea typeface="+mj-ea"/>
                <a:cs typeface="+mj-cs"/>
              </a:rPr>
              <a:t>Oldham Council </a:t>
            </a:r>
            <a:br>
              <a:rPr lang="en-GB" sz="1600" dirty="0">
                <a:solidFill>
                  <a:srgbClr val="616365"/>
                </a:solidFill>
                <a:latin typeface="+mj-lt"/>
                <a:ea typeface="+mj-ea"/>
                <a:cs typeface="+mj-cs"/>
              </a:rPr>
            </a:br>
            <a:r>
              <a:rPr lang="en-GB" sz="1600" dirty="0">
                <a:solidFill>
                  <a:srgbClr val="616365"/>
                </a:solidFill>
                <a:latin typeface="+mj-lt"/>
                <a:ea typeface="+mj-ea"/>
                <a:cs typeface="+mj-cs"/>
              </a:rPr>
              <a:t>Oldham Council Offices </a:t>
            </a:r>
            <a:br>
              <a:rPr lang="en-GB" sz="1600" dirty="0">
                <a:solidFill>
                  <a:srgbClr val="616365"/>
                </a:solidFill>
                <a:latin typeface="+mj-lt"/>
                <a:ea typeface="+mj-ea"/>
                <a:cs typeface="+mj-cs"/>
              </a:rPr>
            </a:br>
            <a:r>
              <a:rPr lang="en-GB" sz="1600" dirty="0">
                <a:solidFill>
                  <a:srgbClr val="616365"/>
                </a:solidFill>
                <a:latin typeface="+mj-lt"/>
                <a:ea typeface="+mj-ea"/>
                <a:cs typeface="+mj-cs"/>
              </a:rPr>
              <a:t>Spindles Shopping Centre </a:t>
            </a:r>
            <a:br>
              <a:rPr lang="en-GB" sz="1600" dirty="0">
                <a:solidFill>
                  <a:srgbClr val="616365"/>
                </a:solidFill>
                <a:latin typeface="+mj-lt"/>
                <a:ea typeface="+mj-ea"/>
                <a:cs typeface="+mj-cs"/>
              </a:rPr>
            </a:br>
            <a:r>
              <a:rPr lang="en-GB" sz="1600" dirty="0">
                <a:solidFill>
                  <a:srgbClr val="616365"/>
                </a:solidFill>
                <a:latin typeface="+mj-lt"/>
                <a:ea typeface="+mj-ea"/>
                <a:cs typeface="+mj-cs"/>
              </a:rPr>
              <a:t>George Street</a:t>
            </a:r>
            <a:br>
              <a:rPr lang="en-GB" sz="1600" dirty="0">
                <a:solidFill>
                  <a:srgbClr val="616365"/>
                </a:solidFill>
                <a:latin typeface="+mj-lt"/>
                <a:ea typeface="+mj-ea"/>
                <a:cs typeface="+mj-cs"/>
              </a:rPr>
            </a:br>
            <a:r>
              <a:rPr lang="en-GB" sz="1600" dirty="0">
                <a:solidFill>
                  <a:srgbClr val="616365"/>
                </a:solidFill>
                <a:latin typeface="+mj-lt"/>
                <a:ea typeface="+mj-ea"/>
                <a:cs typeface="+mj-cs"/>
              </a:rPr>
              <a:t>Oldham, OL1 1HD</a:t>
            </a:r>
          </a:p>
        </p:txBody>
      </p:sp>
    </p:spTree>
    <p:extLst>
      <p:ext uri="{BB962C8B-B14F-4D97-AF65-F5344CB8AC3E}">
        <p14:creationId xmlns:p14="http://schemas.microsoft.com/office/powerpoint/2010/main" val="410216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Hemisphere">
  <a:themeElements>
    <a:clrScheme name="">
      <a:dk1>
        <a:srgbClr val="000000"/>
      </a:dk1>
      <a:lt1>
        <a:srgbClr val="FFFFFF"/>
      </a:lt1>
      <a:dk2>
        <a:srgbClr val="000000"/>
      </a:dk2>
      <a:lt2>
        <a:srgbClr val="666633"/>
      </a:lt2>
      <a:accent1>
        <a:srgbClr val="339933"/>
      </a:accent1>
      <a:accent2>
        <a:srgbClr val="800000"/>
      </a:accent2>
      <a:accent3>
        <a:srgbClr val="FFFFFF"/>
      </a:accent3>
      <a:accent4>
        <a:srgbClr val="000000"/>
      </a:accent4>
      <a:accent5>
        <a:srgbClr val="ADCAAD"/>
      </a:accent5>
      <a:accent6>
        <a:srgbClr val="730000"/>
      </a:accent6>
      <a:hlink>
        <a:srgbClr val="0033CC"/>
      </a:hlink>
      <a:folHlink>
        <a:srgbClr val="FFCC66"/>
      </a:folHlink>
    </a:clrScheme>
    <a:fontScheme name="Hemisphe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Hemispher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emispher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emispher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emispher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emispher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emispher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emispher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Hemisphere 8">
        <a:dk1>
          <a:srgbClr val="000000"/>
        </a:dk1>
        <a:lt1>
          <a:srgbClr val="FFFFCC"/>
        </a:lt1>
        <a:dk2>
          <a:srgbClr val="660066"/>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11EEBE7091CD241A8348EC0098B6880" ma:contentTypeVersion="20" ma:contentTypeDescription="Create a new document." ma:contentTypeScope="" ma:versionID="7a7ea984be3629525fe131b13fc7bc81">
  <xsd:schema xmlns:xsd="http://www.w3.org/2001/XMLSchema" xmlns:xs="http://www.w3.org/2001/XMLSchema" xmlns:p="http://schemas.microsoft.com/office/2006/metadata/properties" xmlns:ns1="http://schemas.microsoft.com/sharepoint/v3" xmlns:ns2="6eb4ce61-17e7-49e7-9375-1d4f62f34f0f" xmlns:ns3="1166f021-f1b5-47c2-9ab9-d5bb2569f6e5" targetNamespace="http://schemas.microsoft.com/office/2006/metadata/properties" ma:root="true" ma:fieldsID="f0f847997aa98b4e2902598842af4453" ns1:_="" ns2:_="" ns3:_="">
    <xsd:import namespace="http://schemas.microsoft.com/sharepoint/v3"/>
    <xsd:import namespace="6eb4ce61-17e7-49e7-9375-1d4f62f34f0f"/>
    <xsd:import namespace="1166f021-f1b5-47c2-9ab9-d5bb2569f6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b4ce61-17e7-49e7-9375-1d4f62f34f0f"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ObjectDetectorVersions" ma:index="8" nillable="true" ma:displayName="MediaServiceObjectDetectorVersions" ma:hidden="true" ma:indexed="true" ma:internalName="MediaServiceObjectDetectorVersions" ma:readOnly="true">
      <xsd:simpleType>
        <xsd:restriction base="dms:Text"/>
      </xsd:simpleType>
    </xsd:element>
    <xsd:element name="MediaServiceSearchProperties" ma:index="9"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166f021-f1b5-47c2-9ab9-d5bb2569f6e5" elementFormDefault="qualified">
    <xsd:import namespace="http://schemas.microsoft.com/office/2006/documentManagement/types"/>
    <xsd:import namespace="http://schemas.microsoft.com/office/infopath/2007/PartnerControls"/>
    <xsd:element name="SharedWithUsers" ma:index="6"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60A6A9B-CB98-46CB-8B35-F193634DE968}">
  <ds:schemaRefs>
    <ds:schemaRef ds:uri="http://schemas.microsoft.com/sharepoint/v3/contenttype/forms"/>
  </ds:schemaRefs>
</ds:datastoreItem>
</file>

<file path=customXml/itemProps2.xml><?xml version="1.0" encoding="utf-8"?>
<ds:datastoreItem xmlns:ds="http://schemas.openxmlformats.org/officeDocument/2006/customXml" ds:itemID="{8190892A-69CD-4BBA-9BA3-1BEBB821497C}"/>
</file>

<file path=customXml/itemProps3.xml><?xml version="1.0" encoding="utf-8"?>
<ds:datastoreItem xmlns:ds="http://schemas.openxmlformats.org/officeDocument/2006/customXml" ds:itemID="{549E0836-1EF0-4FC4-9557-C02C8A2D915C}"/>
</file>

<file path=docProps/app.xml><?xml version="1.0" encoding="utf-8"?>
<Properties xmlns="http://schemas.openxmlformats.org/officeDocument/2006/extended-properties" xmlns:vt="http://schemas.openxmlformats.org/officeDocument/2006/docPropsVTypes">
  <Template>Office 2013 - 2022 Theme</Template>
  <TotalTime>14949</TotalTime>
  <Words>1191</Words>
  <Application>Microsoft Office PowerPoint</Application>
  <PresentationFormat>On-screen Show (4:3)</PresentationFormat>
  <Paragraphs>93</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Hemisphere</vt:lpstr>
      <vt:lpstr>Public Health  Training Prospectus  2026  </vt:lpstr>
      <vt:lpstr>PowerPoint Presentation</vt:lpstr>
      <vt:lpstr>Why choose Oldham Council?   </vt:lpstr>
      <vt:lpstr>Introduction to Oldham </vt:lpstr>
      <vt:lpstr>Introduction to Oldham   </vt:lpstr>
      <vt:lpstr>Introduction to Oldham   </vt:lpstr>
      <vt:lpstr>Public health in Oldham  </vt:lpstr>
      <vt:lpstr>Public health in Oldham  </vt:lpstr>
      <vt:lpstr>Public health in Oldham  </vt:lpstr>
      <vt:lpstr>Oldham’s Public Health team  </vt:lpstr>
      <vt:lpstr>Oldham’s Public Health team  </vt:lpstr>
      <vt:lpstr>The training experience Educational supervision</vt:lpstr>
      <vt:lpstr>The training experience Practical considerations</vt:lpstr>
      <vt:lpstr>The training experience Opportunities</vt:lpstr>
      <vt:lpstr>The training experience Opportunities</vt:lpstr>
      <vt:lpstr>Contact information  </vt:lpstr>
    </vt:vector>
  </TitlesOfParts>
  <Company>Hemisphere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Oldham Council</dc:title>
  <dc:creator>Faye</dc:creator>
  <cp:lastModifiedBy>SHAW, Jennifer (NHS ENGLAND)</cp:lastModifiedBy>
  <cp:revision>499</cp:revision>
  <cp:lastPrinted>2019-01-31T09:44:24Z</cp:lastPrinted>
  <dcterms:created xsi:type="dcterms:W3CDTF">2002-11-05T10:54:26Z</dcterms:created>
  <dcterms:modified xsi:type="dcterms:W3CDTF">2026-02-11T10:38:18Z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0x010100311EEBE7091CD241A8348EC0098B6880</vt:lpwstr>
  </property>
</Properties>
</file>