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4"/>
  </p:notesMasterIdLst>
  <p:sldIdLst>
    <p:sldId id="256" r:id="rId2"/>
    <p:sldId id="275" r:id="rId3"/>
    <p:sldId id="274" r:id="rId4"/>
    <p:sldId id="265" r:id="rId5"/>
    <p:sldId id="281" r:id="rId6"/>
    <p:sldId id="282" r:id="rId7"/>
    <p:sldId id="277" r:id="rId8"/>
    <p:sldId id="278" r:id="rId9"/>
    <p:sldId id="279" r:id="rId10"/>
    <p:sldId id="280" r:id="rId11"/>
    <p:sldId id="283" r:id="rId12"/>
    <p:sldId id="276" r:id="rId1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5BE"/>
    <a:srgbClr val="0E285E"/>
    <a:srgbClr val="198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67823" autoAdjust="0"/>
  </p:normalViewPr>
  <p:slideViewPr>
    <p:cSldViewPr>
      <p:cViewPr>
        <p:scale>
          <a:sx n="53" d="100"/>
          <a:sy n="53" d="100"/>
        </p:scale>
        <p:origin x="-2568" y="-486"/>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1286" y="6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640F8BC8-C6BB-4EA4-BD9C-58F1A9395EA6}" type="datetimeFigureOut">
              <a:rPr lang="en-GB"/>
              <a:pPr>
                <a:defRPr/>
              </a:pPr>
              <a:t>22/12/2015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21DC68AC-126A-4FC8-9A69-FD3538BE05AA}" type="slidenum">
              <a:rPr lang="en-GB"/>
              <a:pPr>
                <a:defRPr/>
              </a:pPr>
              <a:t>‹#›</a:t>
            </a:fld>
            <a:endParaRPr lang="en-GB"/>
          </a:p>
        </p:txBody>
      </p:sp>
    </p:spTree>
    <p:extLst>
      <p:ext uri="{BB962C8B-B14F-4D97-AF65-F5344CB8AC3E}">
        <p14:creationId xmlns:p14="http://schemas.microsoft.com/office/powerpoint/2010/main" val="39960084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049764-4521-43AE-924F-DEA0F23B0DD7}"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 theme is about making sure that educators have the necessary knowledge and skills for their role, and get the support and resources they need to deliver effective education and training. </a:t>
            </a:r>
          </a:p>
          <a:p>
            <a:pPr>
              <a:spcBef>
                <a:spcPct val="0"/>
              </a:spcBef>
            </a:pPr>
            <a:endParaRPr lang="en-GB" altLang="en-US" smtClean="0"/>
          </a:p>
          <a:p>
            <a:pPr>
              <a:spcBef>
                <a:spcPct val="0"/>
              </a:spcBef>
            </a:pPr>
            <a:r>
              <a:rPr lang="en-GB" altLang="en-US" smtClean="0"/>
              <a:t>[See also the requirements under this theme].</a:t>
            </a:r>
          </a:p>
          <a:p>
            <a:pPr>
              <a:spcBef>
                <a:spcPct val="0"/>
              </a:spcBef>
            </a:pPr>
            <a:endParaRPr lang="en-GB" altLang="en-US" smtClean="0"/>
          </a:p>
          <a:p>
            <a:pPr>
              <a:spcBef>
                <a:spcPct val="0"/>
              </a:spcBef>
            </a:pPr>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6C30D3-C543-431E-A2F2-E92DACADFF53}" type="slidenum">
              <a:rPr lang="en-GB" altLang="en-US"/>
              <a:pPr eaLnBrk="1" hangingPunct="1"/>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solidFill>
                  <a:prstClr val="black"/>
                </a:solidFill>
              </a:rPr>
              <a:t>This theme is about making sure that medical school and postgraduate curricula and assessments are developed and implemented to meet GMC outcome or approval requirements. </a:t>
            </a:r>
          </a:p>
          <a:p>
            <a:pPr fontAlgn="auto">
              <a:spcBef>
                <a:spcPts val="0"/>
              </a:spcBef>
              <a:spcAft>
                <a:spcPts val="0"/>
              </a:spcAft>
              <a:defRPr/>
            </a:pPr>
            <a:endParaRPr lang="en-GB" dirty="0" smtClean="0">
              <a:solidFill>
                <a:prstClr val="black"/>
              </a:solidFill>
            </a:endParaRPr>
          </a:p>
          <a:p>
            <a:pPr fontAlgn="auto">
              <a:spcBef>
                <a:spcPts val="0"/>
              </a:spcBef>
              <a:spcAft>
                <a:spcPts val="0"/>
              </a:spcAft>
              <a:defRPr/>
            </a:pPr>
            <a:r>
              <a:rPr lang="en-GB" dirty="0" smtClean="0">
                <a:solidFill>
                  <a:prstClr val="black"/>
                </a:solidFill>
              </a:rPr>
              <a:t>NB: GMC has different statutory responsibilities for UG and PG </a:t>
            </a:r>
          </a:p>
          <a:p>
            <a:pPr fontAlgn="auto">
              <a:spcBef>
                <a:spcPts val="0"/>
              </a:spcBef>
              <a:spcAft>
                <a:spcPts val="0"/>
              </a:spcAft>
              <a:defRPr/>
            </a:pPr>
            <a:endParaRPr lang="en-GB" dirty="0" smtClean="0">
              <a:solidFill>
                <a:prstClr val="black"/>
              </a:solidFill>
            </a:endParaRPr>
          </a:p>
          <a:p>
            <a:pPr marL="171450" indent="-171450" fontAlgn="auto">
              <a:spcBef>
                <a:spcPts val="0"/>
              </a:spcBef>
              <a:spcAft>
                <a:spcPts val="0"/>
              </a:spcAft>
              <a:buFontTx/>
              <a:buChar char="-"/>
              <a:defRPr/>
            </a:pPr>
            <a:r>
              <a:rPr lang="en-GB" dirty="0" smtClean="0">
                <a:solidFill>
                  <a:prstClr val="black"/>
                </a:solidFill>
              </a:rPr>
              <a:t>Sets outcomes for graduates that medical schools map to their curricula. Does not approve individual medical school curricula</a:t>
            </a:r>
          </a:p>
          <a:p>
            <a:pPr marL="171450" indent="-171450" fontAlgn="auto">
              <a:spcBef>
                <a:spcPts val="0"/>
              </a:spcBef>
              <a:spcAft>
                <a:spcPts val="0"/>
              </a:spcAft>
              <a:buFontTx/>
              <a:buChar char="-"/>
              <a:defRPr/>
            </a:pPr>
            <a:r>
              <a:rPr lang="en-GB" dirty="0" smtClean="0">
                <a:solidFill>
                  <a:prstClr val="black"/>
                </a:solidFill>
              </a:rPr>
              <a:t>Approves specialty curricula and assessment systems against the </a:t>
            </a:r>
            <a:r>
              <a:rPr lang="en-GB" i="1" dirty="0" smtClean="0">
                <a:solidFill>
                  <a:prstClr val="black"/>
                </a:solidFill>
              </a:rPr>
              <a:t>Standards for curricula and assessment systems. </a:t>
            </a:r>
            <a:r>
              <a:rPr lang="en-GB" dirty="0" smtClean="0">
                <a:solidFill>
                  <a:prstClr val="black"/>
                </a:solidFill>
              </a:rPr>
              <a:t>The </a:t>
            </a:r>
            <a:r>
              <a:rPr lang="en-GB" i="1" dirty="0" smtClean="0">
                <a:solidFill>
                  <a:prstClr val="black"/>
                </a:solidFill>
              </a:rPr>
              <a:t>Standards for curricula and assessment systems </a:t>
            </a:r>
            <a:r>
              <a:rPr lang="en-GB" dirty="0" smtClean="0">
                <a:solidFill>
                  <a:prstClr val="black"/>
                </a:solidFill>
              </a:rPr>
              <a:t>are being reviewed and are expected to be out for consultation later this year.</a:t>
            </a:r>
            <a:endParaRPr lang="en-GB" i="1" dirty="0" smtClean="0">
              <a:solidFill>
                <a:prstClr val="black"/>
              </a:solidFill>
            </a:endParaRPr>
          </a:p>
          <a:p>
            <a:pPr fontAlgn="auto">
              <a:spcBef>
                <a:spcPts val="0"/>
              </a:spcBef>
              <a:spcAft>
                <a:spcPts val="0"/>
              </a:spcAft>
              <a:defRPr/>
            </a:pPr>
            <a:endParaRPr lang="en-GB" dirty="0" smtClean="0">
              <a:solidFill>
                <a:prstClr val="black"/>
              </a:solidFill>
            </a:endParaRPr>
          </a:p>
          <a:p>
            <a:pPr fontAlgn="auto">
              <a:spcBef>
                <a:spcPts val="0"/>
              </a:spcBef>
              <a:spcAft>
                <a:spcPts val="0"/>
              </a:spcAft>
              <a:defRPr/>
            </a:pPr>
            <a:endParaRPr lang="en-GB" dirty="0" smtClean="0">
              <a:solidFill>
                <a:prstClr val="black"/>
              </a:solidFill>
            </a:endParaRPr>
          </a:p>
          <a:p>
            <a:pPr fontAlgn="auto">
              <a:spcBef>
                <a:spcPts val="0"/>
              </a:spcBef>
              <a:spcAft>
                <a:spcPts val="0"/>
              </a:spcAft>
              <a:defRPr/>
            </a:pPr>
            <a:r>
              <a:rPr lang="en-GB" dirty="0"/>
              <a:t>[See also the requirements under this theme].</a:t>
            </a:r>
          </a:p>
          <a:p>
            <a:pPr fontAlgn="auto">
              <a:spcBef>
                <a:spcPts val="0"/>
              </a:spcBef>
              <a:spcAft>
                <a:spcPts val="0"/>
              </a:spcAft>
              <a:defRPr/>
            </a:pPr>
            <a:endParaRPr lang="en-GB"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8CCF35-5BE0-4357-B5B6-FF532765B27B}" type="slidenum">
              <a:rPr lang="en-GB" altLang="en-US"/>
              <a:pPr eaLnBrk="1" hangingPunct="1"/>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Further information can be found on the GMC website including a set of frequently asked questions (FAQs). </a:t>
            </a:r>
          </a:p>
          <a:p>
            <a:pPr>
              <a:spcBef>
                <a:spcPct val="0"/>
              </a:spcBef>
            </a:pPr>
            <a:endParaRPr lang="en-GB" altLang="en-US" smtClean="0"/>
          </a:p>
          <a:p>
            <a:pPr>
              <a:spcBef>
                <a:spcPct val="0"/>
              </a:spcBef>
            </a:pPr>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998E47-114D-4AB8-AE98-CEE64E1B280B}" type="slidenum">
              <a:rPr lang="en-GB" altLang="en-US"/>
              <a:pPr eaLnBrk="1" hangingPunct="1"/>
              <a:t>12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18E10A-351C-4511-91C6-F8F5A04DF9AD}" type="slidenum">
              <a:rPr lang="en-GB" altLang="en-US"/>
              <a:pPr eaLnBrk="1" hangingPunct="1"/>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New standards launched in July 2015.</a:t>
            </a:r>
          </a:p>
          <a:p>
            <a:pPr>
              <a:spcBef>
                <a:spcPct val="0"/>
              </a:spcBef>
            </a:pPr>
            <a:endParaRPr lang="en-GB" altLang="en-US" smtClean="0"/>
          </a:p>
          <a:p>
            <a:pPr>
              <a:spcBef>
                <a:spcPct val="0"/>
              </a:spcBef>
            </a:pPr>
            <a:r>
              <a:rPr lang="en-GB" altLang="en-US" smtClean="0"/>
              <a:t>They come into force on 1 January 2016.</a:t>
            </a:r>
          </a:p>
          <a:p>
            <a:pPr>
              <a:spcBef>
                <a:spcPct val="0"/>
              </a:spcBef>
            </a:pPr>
            <a:endParaRPr lang="en-GB" altLang="en-US" smtClean="0"/>
          </a:p>
          <a:p>
            <a:pPr>
              <a:spcBef>
                <a:spcPct val="0"/>
              </a:spcBef>
            </a:pPr>
            <a:r>
              <a:rPr lang="en-GB" altLang="en-US" smtClean="0"/>
              <a:t>For the first time, a single set of standards and requirements for all stages of medical education and training in the UK in one document </a:t>
            </a:r>
            <a:r>
              <a:rPr lang="en-GB" altLang="en-US" i="1" smtClean="0"/>
              <a:t>Promoting excellence: standards for medical education and training</a:t>
            </a:r>
          </a:p>
          <a:p>
            <a:pPr>
              <a:spcBef>
                <a:spcPct val="0"/>
              </a:spcBef>
            </a:pPr>
            <a:endParaRPr lang="en-GB" altLang="en-US" smtClean="0"/>
          </a:p>
          <a:p>
            <a:pPr>
              <a:spcBef>
                <a:spcPct val="0"/>
              </a:spcBef>
            </a:pPr>
            <a:r>
              <a:rPr lang="en-GB" altLang="en-US" smtClean="0"/>
              <a:t>Later this year, the GMC will publish an updated framework setting out how it will quality assure organisations’ progress against the new medical education and training standards.</a:t>
            </a:r>
          </a:p>
          <a:p>
            <a:pPr>
              <a:spcBef>
                <a:spcPct val="0"/>
              </a:spcBef>
            </a:pPr>
            <a:endParaRPr lang="en-GB" altLang="en-US" smtClean="0"/>
          </a:p>
          <a:p>
            <a:pPr>
              <a:spcBef>
                <a:spcPct val="0"/>
              </a:spcBef>
            </a:pPr>
            <a:r>
              <a:rPr lang="en-GB" altLang="en-US" smtClean="0"/>
              <a:t>The new standards reduce the regulatory burden on education and training organisations by reducing the total number of standards, criteria and requirements from 230 to 76.</a:t>
            </a:r>
          </a:p>
          <a:p>
            <a:pPr>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B0570C-12AD-4F84-AC9C-746D7808890E}" type="slidenum">
              <a:rPr lang="en-GB" altLang="en-US"/>
              <a:pPr eaLnBrk="1" hangingPunct="1"/>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 standards in </a:t>
            </a:r>
            <a:r>
              <a:rPr lang="en-GB" altLang="en-US" i="1" smtClean="0"/>
              <a:t>Tomorrow’s Doctors </a:t>
            </a:r>
            <a:r>
              <a:rPr lang="en-GB" altLang="en-US" smtClean="0"/>
              <a:t>and </a:t>
            </a:r>
            <a:r>
              <a:rPr lang="en-GB" altLang="en-US" i="1" smtClean="0"/>
              <a:t>The Trainee Doctor </a:t>
            </a:r>
            <a:r>
              <a:rPr lang="en-GB" altLang="en-US" smtClean="0"/>
              <a:t>are in force until the end of the year. </a:t>
            </a:r>
          </a:p>
          <a:p>
            <a:pPr>
              <a:spcBef>
                <a:spcPct val="0"/>
              </a:spcBef>
            </a:pPr>
            <a:endParaRPr lang="en-GB" altLang="en-US" smtClean="0"/>
          </a:p>
          <a:p>
            <a:pPr>
              <a:spcBef>
                <a:spcPct val="0"/>
              </a:spcBef>
            </a:pPr>
            <a:r>
              <a:rPr lang="en-GB" altLang="en-US" smtClean="0"/>
              <a:t>From </a:t>
            </a:r>
            <a:r>
              <a:rPr lang="en-GB" altLang="en-US" b="1" smtClean="0"/>
              <a:t>1 January 2016</a:t>
            </a:r>
            <a:r>
              <a:rPr lang="en-GB" altLang="en-US" smtClean="0"/>
              <a:t>, </a:t>
            </a:r>
            <a:r>
              <a:rPr lang="en-GB" altLang="en-US" i="1" smtClean="0"/>
              <a:t>Promoting excellence: standards for medical education and training </a:t>
            </a:r>
            <a:r>
              <a:rPr lang="en-GB" altLang="en-US" smtClean="0"/>
              <a:t>will replace the parts of </a:t>
            </a:r>
            <a:r>
              <a:rPr lang="en-GB" altLang="en-US" i="1" smtClean="0"/>
              <a:t>Tomorrow’s Doctors</a:t>
            </a:r>
            <a:r>
              <a:rPr lang="en-GB" altLang="en-US" smtClean="0"/>
              <a:t> and </a:t>
            </a:r>
            <a:r>
              <a:rPr lang="en-GB" altLang="en-US" i="1" smtClean="0"/>
              <a:t>The Trainee Doctor </a:t>
            </a:r>
            <a:r>
              <a:rPr lang="en-GB" altLang="en-US" smtClean="0"/>
              <a:t>called ‘the standards for managing and delivering medical education and training.’</a:t>
            </a:r>
          </a:p>
          <a:p>
            <a:pPr>
              <a:spcBef>
                <a:spcPct val="0"/>
              </a:spcBef>
            </a:pPr>
            <a:endParaRPr lang="en-GB" altLang="en-US" smtClean="0"/>
          </a:p>
          <a:p>
            <a:pPr>
              <a:spcBef>
                <a:spcPct val="0"/>
              </a:spcBef>
            </a:pPr>
            <a:r>
              <a:rPr lang="en-GB" altLang="en-US" smtClean="0"/>
              <a:t>The outcomes for graduates and provisionally registered doctors remain in force and are published on GMC website.</a:t>
            </a:r>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4354C3-DF5B-4FE9-BC8E-D4AD7787FDC6}" type="slidenum">
              <a:rPr lang="en-GB" altLang="en-US"/>
              <a:pPr eaLnBrk="1" hangingPunct="1"/>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Standards and requirements are organised around five themes:</a:t>
            </a:r>
          </a:p>
          <a:p>
            <a:pPr>
              <a:spcBef>
                <a:spcPct val="0"/>
              </a:spcBef>
            </a:pPr>
            <a:endParaRPr lang="en-GB" altLang="en-US" smtClean="0"/>
          </a:p>
          <a:p>
            <a:pPr>
              <a:spcBef>
                <a:spcPct val="0"/>
              </a:spcBef>
            </a:pPr>
            <a:r>
              <a:rPr lang="en-GB" altLang="en-US" smtClean="0"/>
              <a:t>• Learning environment and culture</a:t>
            </a:r>
          </a:p>
          <a:p>
            <a:pPr>
              <a:spcBef>
                <a:spcPct val="0"/>
              </a:spcBef>
            </a:pPr>
            <a:r>
              <a:rPr lang="en-GB" altLang="en-US" smtClean="0"/>
              <a:t>• Educational governance and leadership</a:t>
            </a:r>
          </a:p>
          <a:p>
            <a:pPr>
              <a:spcBef>
                <a:spcPct val="0"/>
              </a:spcBef>
            </a:pPr>
            <a:r>
              <a:rPr lang="en-GB" altLang="en-US" smtClean="0"/>
              <a:t>• Supporting learners</a:t>
            </a:r>
          </a:p>
          <a:p>
            <a:pPr>
              <a:spcBef>
                <a:spcPct val="0"/>
              </a:spcBef>
            </a:pPr>
            <a:r>
              <a:rPr lang="en-GB" altLang="en-US" smtClean="0"/>
              <a:t>• Supporting educators</a:t>
            </a:r>
          </a:p>
          <a:p>
            <a:pPr>
              <a:spcBef>
                <a:spcPct val="0"/>
              </a:spcBef>
            </a:pPr>
            <a:r>
              <a:rPr lang="en-GB" altLang="en-US" smtClean="0"/>
              <a:t>• Developing and implementing curricula and assessments</a:t>
            </a:r>
          </a:p>
          <a:p>
            <a:pPr>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EE88A6-7B5A-4407-95F4-51D6657746CB}" type="slidenum">
              <a:rPr lang="en-GB" altLang="en-US"/>
              <a:pPr eaLnBrk="1" hangingPunct="1"/>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i="1" smtClean="0"/>
              <a:t>Promoting excellence </a:t>
            </a:r>
            <a:r>
              <a:rPr lang="en-GB" altLang="en-US" smtClean="0"/>
              <a:t>sets ten standards that medical schools, postgraduate deaneries and local education and training boards, and local education providers, as organisations responsible for educating and training medical students and doctors in the UK, are expected to meet.</a:t>
            </a:r>
          </a:p>
          <a:p>
            <a:pPr>
              <a:spcBef>
                <a:spcPct val="0"/>
              </a:spcBef>
            </a:pPr>
            <a:endParaRPr lang="en-GB" altLang="en-US" smtClean="0"/>
          </a:p>
          <a:p>
            <a:pPr>
              <a:spcBef>
                <a:spcPct val="0"/>
              </a:spcBef>
            </a:pPr>
            <a:r>
              <a:rPr lang="en-GB" altLang="en-US" smtClean="0"/>
              <a:t>Requirements set out what an organisation must do to show they are meeting the standards; most apply to all stages of education and training but some apply to a specifically to undergraduate or postgraduate.</a:t>
            </a:r>
          </a:p>
          <a:p>
            <a:pPr>
              <a:spcBef>
                <a:spcPct val="0"/>
              </a:spcBef>
            </a:pPr>
            <a:endParaRPr lang="en-GB" altLang="en-US" smtClean="0"/>
          </a:p>
          <a:p>
            <a:pPr>
              <a:spcBef>
                <a:spcPct val="0"/>
              </a:spcBef>
            </a:pPr>
            <a:r>
              <a:rPr lang="en-GB" altLang="en-US" smtClean="0"/>
              <a:t>Patient safety is the first priority and is supported by a statement at the beginning of </a:t>
            </a:r>
            <a:r>
              <a:rPr lang="en-GB" altLang="en-US" i="1" smtClean="0"/>
              <a:t>Promoting excellence</a:t>
            </a:r>
            <a:r>
              <a:rPr lang="en-GB" altLang="en-US" smtClean="0"/>
              <a:t>. Patient safety is inseparable from a good learning environment and culture that values and supports learners and educators. Patient safety runs through the standards and requirements; but it is no longer a stand alone domain.</a:t>
            </a:r>
          </a:p>
          <a:p>
            <a:pPr>
              <a:spcBef>
                <a:spcPct val="0"/>
              </a:spcBef>
            </a:pPr>
            <a:endParaRPr lang="en-GB" altLang="en-US" smtClean="0"/>
          </a:p>
          <a:p>
            <a:pPr>
              <a:spcBef>
                <a:spcPct val="0"/>
              </a:spcBef>
            </a:pPr>
            <a:r>
              <a:rPr lang="en-GB" altLang="en-US" smtClean="0"/>
              <a:t>Patient safety was one of the domains in </a:t>
            </a:r>
            <a:r>
              <a:rPr lang="en-GB" altLang="en-US" i="1" smtClean="0"/>
              <a:t>Tomorrow’s Doctors </a:t>
            </a:r>
            <a:r>
              <a:rPr lang="en-GB" altLang="en-US" smtClean="0"/>
              <a:t>and </a:t>
            </a:r>
            <a:r>
              <a:rPr lang="en-GB" altLang="en-US" i="1" smtClean="0"/>
              <a:t>The Trainee Doctor</a:t>
            </a:r>
            <a:r>
              <a:rPr lang="en-GB" altLang="en-US" smtClean="0"/>
              <a:t>. It focused on protecting patients from risks posed by medical students and doctors in training. </a:t>
            </a:r>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C710F8-8881-421D-B809-3F820AA8787A}" type="slidenum">
              <a:rPr lang="en-GB" altLang="en-US"/>
              <a:pPr eaLnBrk="1" hangingPunct="1"/>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 new standards focus more clearly on  the environment and culture in which medical students and doctors are learning in than the previous standards.</a:t>
            </a:r>
          </a:p>
          <a:p>
            <a:pPr>
              <a:spcBef>
                <a:spcPct val="0"/>
              </a:spcBef>
            </a:pPr>
            <a:endParaRPr lang="en-GB" altLang="en-US" smtClean="0"/>
          </a:p>
          <a:p>
            <a:pPr>
              <a:spcBef>
                <a:spcPct val="0"/>
              </a:spcBef>
            </a:pPr>
            <a:r>
              <a:rPr lang="en-GB" altLang="en-US" smtClean="0"/>
              <a:t>Where previously the standards were concerned about the impact of learners (medical students and doctors in training) on the safety of patients, the new standards make the link between an excellent learning environment being one that is also a safe environment for patients and has a culture that is caring, compassionate and provides a good standard of care and experience for patients, carers and families.</a:t>
            </a:r>
          </a:p>
          <a:p>
            <a:pPr>
              <a:spcBef>
                <a:spcPct val="0"/>
              </a:spcBef>
            </a:pPr>
            <a:endParaRPr lang="en-GB" altLang="en-US" smtClean="0"/>
          </a:p>
          <a:p>
            <a:pPr>
              <a:spcBef>
                <a:spcPct val="0"/>
              </a:spcBef>
            </a:pPr>
            <a:r>
              <a:rPr lang="en-GB" altLang="en-US" smtClean="0"/>
              <a:t>An excellent learning environment must show that education and training is valued and supported.</a:t>
            </a:r>
          </a:p>
          <a:p>
            <a:pPr>
              <a:spcBef>
                <a:spcPct val="0"/>
              </a:spcBef>
            </a:pPr>
            <a:endParaRPr lang="en-GB" altLang="en-US" smtClean="0"/>
          </a:p>
          <a:p>
            <a:pPr>
              <a:spcBef>
                <a:spcPct val="0"/>
              </a:spcBef>
            </a:pPr>
            <a:r>
              <a:rPr lang="en-GB" altLang="en-US" smtClean="0"/>
              <a:t>[See also the requirements under this theme].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92C47A-CF1B-4B60-95A3-96A38283ECF1}" type="slidenum">
              <a:rPr lang="en-GB" altLang="en-US"/>
              <a:pPr eaLnBrk="1" hangingPunct="1"/>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theme is about making sure that organisations have effective systems of educational governance, leadership and accountability to manage and control the quality of medical education and training.</a:t>
            </a:r>
          </a:p>
          <a:p>
            <a:pPr>
              <a:spcBef>
                <a:spcPct val="0"/>
              </a:spcBef>
            </a:pPr>
            <a:endParaRPr lang="en-GB" altLang="en-US" smtClean="0"/>
          </a:p>
          <a:p>
            <a:pPr>
              <a:spcBef>
                <a:spcPct val="0"/>
              </a:spcBef>
            </a:pPr>
            <a:r>
              <a:rPr lang="en-GB" altLang="en-US" smtClean="0"/>
              <a:t>In particular, this theme addresses how organisations work together to manage quality and share their concerns and good practice - much of the teaching and learning takes place outside medical schools and LETBS; managing quality involves working closely with other organisations. </a:t>
            </a:r>
          </a:p>
          <a:p>
            <a:pPr>
              <a:spcBef>
                <a:spcPct val="0"/>
              </a:spcBef>
            </a:pPr>
            <a:endParaRPr lang="en-GB" altLang="en-US" smtClean="0"/>
          </a:p>
          <a:p>
            <a:pPr>
              <a:spcBef>
                <a:spcPct val="0"/>
              </a:spcBef>
            </a:pPr>
            <a:r>
              <a:rPr lang="en-GB" altLang="en-US" smtClean="0"/>
              <a:t>Equality and diversity is one of the standards: ‘The educational governance system makes sure that education and training is fair and is based on principles of equality and diversity.’ (S2.3)</a:t>
            </a:r>
          </a:p>
          <a:p>
            <a:pPr>
              <a:spcBef>
                <a:spcPct val="0"/>
              </a:spcBef>
            </a:pPr>
            <a:endParaRPr lang="en-GB" altLang="en-US" smtClean="0"/>
          </a:p>
          <a:p>
            <a:pPr>
              <a:spcBef>
                <a:spcPct val="0"/>
              </a:spcBef>
            </a:pPr>
            <a:r>
              <a:rPr lang="en-GB" altLang="en-US" smtClean="0"/>
              <a:t>Equality, diversity and opportunity runs through the standards and requirements; but it is no longer a stand alone domain.</a:t>
            </a:r>
          </a:p>
          <a:p>
            <a:pPr>
              <a:spcBef>
                <a:spcPct val="0"/>
              </a:spcBef>
            </a:pPr>
            <a:endParaRPr lang="en-GB" altLang="en-US" smtClean="0"/>
          </a:p>
          <a:p>
            <a:pPr>
              <a:spcBef>
                <a:spcPct val="0"/>
              </a:spcBef>
            </a:pPr>
            <a:r>
              <a:rPr lang="en-GB" altLang="en-US" smtClean="0"/>
              <a:t>[See also the requirements under this theme].</a:t>
            </a:r>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AE97E6-1B92-4237-950C-7F684623C372}" type="slidenum">
              <a:rPr lang="en-GB" altLang="en-US"/>
              <a:pPr eaLnBrk="1" hangingPunct="1"/>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theme is about making sure learners get effective educational and pastoral support.</a:t>
            </a:r>
          </a:p>
          <a:p>
            <a:pPr>
              <a:spcBef>
                <a:spcPct val="0"/>
              </a:spcBef>
            </a:pPr>
            <a:endParaRPr lang="en-GB" altLang="en-US" smtClean="0"/>
          </a:p>
          <a:p>
            <a:pPr>
              <a:spcBef>
                <a:spcPct val="0"/>
              </a:spcBef>
            </a:pPr>
            <a:r>
              <a:rPr lang="en-GB" altLang="en-US" smtClean="0"/>
              <a:t>[See also the requirements under this theme].</a:t>
            </a:r>
          </a:p>
          <a:p>
            <a:pPr>
              <a:spcBef>
                <a:spcPct val="0"/>
              </a:spcBef>
            </a:pPr>
            <a:endParaRPr lang="en-GB" altLang="en-US" smtClean="0"/>
          </a:p>
          <a:p>
            <a:pPr>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CD7229-159C-4E1E-9D76-14EE6B3981F2}" type="slidenum">
              <a:rPr lang="en-GB" altLang="en-US"/>
              <a:pPr eaLnBrk="1" hangingPunct="1"/>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ver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GMC+STRAP_WHITE_MA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49275"/>
            <a:ext cx="161448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strapline white.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1188" y="5589588"/>
            <a:ext cx="388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0" y="6021388"/>
            <a:ext cx="450056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722" name="Rectangle 2"/>
          <p:cNvSpPr>
            <a:spLocks noGrp="1" noChangeArrowheads="1"/>
          </p:cNvSpPr>
          <p:nvPr>
            <p:ph type="ctrTitle"/>
          </p:nvPr>
        </p:nvSpPr>
        <p:spPr>
          <a:xfrm>
            <a:off x="467545" y="2132856"/>
            <a:ext cx="4608512" cy="792163"/>
          </a:xfrm>
        </p:spPr>
        <p:txBody>
          <a:bodyPr/>
          <a:lstStyle>
            <a:lvl1pPr>
              <a:defRPr>
                <a:solidFill>
                  <a:schemeClr val="bg1"/>
                </a:solidFill>
              </a:defRPr>
            </a:lvl1pPr>
          </a:lstStyle>
          <a:p>
            <a:pPr lvl="0"/>
            <a:r>
              <a:rPr lang="en-GB" noProof="0" smtClean="0"/>
              <a:t>Click to edit Master title style</a:t>
            </a:r>
          </a:p>
        </p:txBody>
      </p:sp>
      <p:sp>
        <p:nvSpPr>
          <p:cNvPr id="30723" name="Rectangle 3"/>
          <p:cNvSpPr>
            <a:spLocks noGrp="1" noChangeArrowheads="1"/>
          </p:cNvSpPr>
          <p:nvPr>
            <p:ph type="subTitle" idx="1"/>
          </p:nvPr>
        </p:nvSpPr>
        <p:spPr>
          <a:xfrm>
            <a:off x="467544" y="2996952"/>
            <a:ext cx="4608512" cy="792162"/>
          </a:xfrm>
        </p:spPr>
        <p:txBody>
          <a:bodyPr/>
          <a:lstStyle>
            <a:lvl1pPr marL="0" indent="0">
              <a:buFont typeface="Wingdings" pitchFamily="2" charset="2"/>
              <a:buNone/>
              <a:defRPr sz="1600">
                <a:solidFill>
                  <a:schemeClr val="bg1"/>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val="173986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cs typeface="+mn-cs"/>
              </a:defRPr>
            </a:lvl1pPr>
          </a:lstStyle>
          <a:p>
            <a:pPr>
              <a:defRPr/>
            </a:pPr>
            <a:fld id="{1DF1193B-59C3-46C4-9A90-7E9EC4C8AA6E}" type="datetimeFigureOut">
              <a:rPr lang="en-GB"/>
              <a:pPr>
                <a:defRPr/>
              </a:pPr>
              <a:t>22/12/2015</a:t>
            </a:fld>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mn-cs"/>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mn-cs"/>
              </a:defRPr>
            </a:lvl1pPr>
          </a:lstStyle>
          <a:p>
            <a:pPr>
              <a:defRPr/>
            </a:pPr>
            <a:fld id="{EC14EC93-5ACD-4973-A136-E5698EBA89D3}" type="slidenum">
              <a:rPr lang="en-GB"/>
              <a:pPr>
                <a:defRPr/>
              </a:pPr>
              <a:t>‹#›</a:t>
            </a:fld>
            <a:endParaRPr lang="en-GB"/>
          </a:p>
        </p:txBody>
      </p:sp>
    </p:spTree>
    <p:extLst>
      <p:ext uri="{BB962C8B-B14F-4D97-AF65-F5344CB8AC3E}">
        <p14:creationId xmlns:p14="http://schemas.microsoft.com/office/powerpoint/2010/main" val="1319915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0813" y="476250"/>
            <a:ext cx="7161212"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1547813" y="1438275"/>
            <a:ext cx="65849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cxnSp>
        <p:nvCxnSpPr>
          <p:cNvPr id="4" name="Straight Connector 3"/>
          <p:cNvCxnSpPr/>
          <p:nvPr userDrawn="1"/>
        </p:nvCxnSpPr>
        <p:spPr>
          <a:xfrm>
            <a:off x="1528763" y="1047750"/>
            <a:ext cx="7043737" cy="1588"/>
          </a:xfrm>
          <a:prstGeom prst="line">
            <a:avLst/>
          </a:prstGeom>
          <a:ln w="38100" cap="flat" cmpd="sng" algn="ctr">
            <a:solidFill>
              <a:srgbClr val="0E285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9" name="Straight Connector 10"/>
          <p:cNvCxnSpPr>
            <a:cxnSpLocks noChangeShapeType="1"/>
          </p:cNvCxnSpPr>
          <p:nvPr userDrawn="1"/>
        </p:nvCxnSpPr>
        <p:spPr bwMode="auto">
          <a:xfrm>
            <a:off x="517525" y="1046163"/>
            <a:ext cx="904875" cy="3175"/>
          </a:xfrm>
          <a:prstGeom prst="line">
            <a:avLst/>
          </a:prstGeom>
          <a:noFill/>
          <a:ln w="38100">
            <a:solidFill>
              <a:srgbClr val="30A5BE"/>
            </a:solidFill>
            <a:round/>
            <a:headEnd/>
            <a:tailEnd/>
          </a:ln>
          <a:extLst>
            <a:ext uri="{909E8E84-426E-40DD-AFC4-6F175D3DCCD1}">
              <a14:hiddenFill xmlns:a14="http://schemas.microsoft.com/office/drawing/2010/main">
                <a:noFill/>
              </a14:hiddenFill>
            </a:ext>
          </a:extLst>
        </p:spPr>
      </p:cxnSp>
      <p:pic>
        <p:nvPicPr>
          <p:cNvPr id="1030" name="Picture 6" descr="GMCLogo no strap.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1013" y="6237288"/>
            <a:ext cx="5476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Straight Connector 5"/>
          <p:cNvCxnSpPr>
            <a:cxnSpLocks noChangeShapeType="1"/>
          </p:cNvCxnSpPr>
          <p:nvPr userDrawn="1"/>
        </p:nvCxnSpPr>
        <p:spPr bwMode="auto">
          <a:xfrm>
            <a:off x="517525" y="6078538"/>
            <a:ext cx="8054975" cy="1587"/>
          </a:xfrm>
          <a:prstGeom prst="line">
            <a:avLst/>
          </a:prstGeom>
          <a:noFill/>
          <a:ln w="9525">
            <a:solidFill>
              <a:srgbClr val="30A5BE"/>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rtl="0" eaLnBrk="0" fontAlgn="base" hangingPunct="0">
        <a:spcBef>
          <a:spcPct val="0"/>
        </a:spcBef>
        <a:spcAft>
          <a:spcPct val="0"/>
        </a:spcAft>
        <a:defRPr sz="2600">
          <a:solidFill>
            <a:srgbClr val="30A5BE"/>
          </a:solidFill>
          <a:latin typeface="+mj-lt"/>
          <a:ea typeface="+mj-ea"/>
          <a:cs typeface="+mj-cs"/>
        </a:defRPr>
      </a:lvl1pPr>
      <a:lvl2pPr algn="l" rtl="0" eaLnBrk="0" fontAlgn="base" hangingPunct="0">
        <a:spcBef>
          <a:spcPct val="0"/>
        </a:spcBef>
        <a:spcAft>
          <a:spcPct val="0"/>
        </a:spcAft>
        <a:defRPr sz="2600">
          <a:solidFill>
            <a:srgbClr val="30A5BE"/>
          </a:solidFill>
          <a:latin typeface="Tahoma" pitchFamily="34" charset="0"/>
        </a:defRPr>
      </a:lvl2pPr>
      <a:lvl3pPr algn="l" rtl="0" eaLnBrk="0" fontAlgn="base" hangingPunct="0">
        <a:spcBef>
          <a:spcPct val="0"/>
        </a:spcBef>
        <a:spcAft>
          <a:spcPct val="0"/>
        </a:spcAft>
        <a:defRPr sz="2600">
          <a:solidFill>
            <a:srgbClr val="30A5BE"/>
          </a:solidFill>
          <a:latin typeface="Tahoma" pitchFamily="34" charset="0"/>
        </a:defRPr>
      </a:lvl3pPr>
      <a:lvl4pPr algn="l" rtl="0" eaLnBrk="0" fontAlgn="base" hangingPunct="0">
        <a:spcBef>
          <a:spcPct val="0"/>
        </a:spcBef>
        <a:spcAft>
          <a:spcPct val="0"/>
        </a:spcAft>
        <a:defRPr sz="2600">
          <a:solidFill>
            <a:srgbClr val="30A5BE"/>
          </a:solidFill>
          <a:latin typeface="Tahoma" pitchFamily="34" charset="0"/>
        </a:defRPr>
      </a:lvl4pPr>
      <a:lvl5pPr algn="l" rtl="0" eaLnBrk="0" fontAlgn="base" hangingPunct="0">
        <a:spcBef>
          <a:spcPct val="0"/>
        </a:spcBef>
        <a:spcAft>
          <a:spcPct val="0"/>
        </a:spcAft>
        <a:defRPr sz="2600">
          <a:solidFill>
            <a:srgbClr val="30A5BE"/>
          </a:solidFill>
          <a:latin typeface="Tahoma" pitchFamily="34" charset="0"/>
        </a:defRPr>
      </a:lvl5pPr>
      <a:lvl6pPr marL="457200" algn="l" rtl="0" fontAlgn="base">
        <a:spcBef>
          <a:spcPct val="0"/>
        </a:spcBef>
        <a:spcAft>
          <a:spcPct val="0"/>
        </a:spcAft>
        <a:defRPr sz="2600">
          <a:solidFill>
            <a:srgbClr val="30A5BE"/>
          </a:solidFill>
          <a:latin typeface="Tahoma" pitchFamily="34" charset="0"/>
        </a:defRPr>
      </a:lvl6pPr>
      <a:lvl7pPr marL="914400" algn="l" rtl="0" fontAlgn="base">
        <a:spcBef>
          <a:spcPct val="0"/>
        </a:spcBef>
        <a:spcAft>
          <a:spcPct val="0"/>
        </a:spcAft>
        <a:defRPr sz="2600">
          <a:solidFill>
            <a:srgbClr val="30A5BE"/>
          </a:solidFill>
          <a:latin typeface="Tahoma" pitchFamily="34" charset="0"/>
        </a:defRPr>
      </a:lvl7pPr>
      <a:lvl8pPr marL="1371600" algn="l" rtl="0" fontAlgn="base">
        <a:spcBef>
          <a:spcPct val="0"/>
        </a:spcBef>
        <a:spcAft>
          <a:spcPct val="0"/>
        </a:spcAft>
        <a:defRPr sz="2600">
          <a:solidFill>
            <a:srgbClr val="30A5BE"/>
          </a:solidFill>
          <a:latin typeface="Tahoma" pitchFamily="34" charset="0"/>
        </a:defRPr>
      </a:lvl8pPr>
      <a:lvl9pPr marL="1828800" algn="l" rtl="0" fontAlgn="base">
        <a:spcBef>
          <a:spcPct val="0"/>
        </a:spcBef>
        <a:spcAft>
          <a:spcPct val="0"/>
        </a:spcAft>
        <a:defRPr sz="2600">
          <a:solidFill>
            <a:srgbClr val="30A5BE"/>
          </a:solidFill>
          <a:latin typeface="Tahoma" pitchFamily="34" charset="0"/>
        </a:defRPr>
      </a:lvl9pPr>
    </p:titleStyle>
    <p:bodyStyle>
      <a:lvl1pPr marL="342900" indent="-342900" algn="l" rtl="0" eaLnBrk="0" fontAlgn="base" hangingPunct="0">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eaLnBrk="0" fontAlgn="base" hangingPunct="0">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mc-uk.org/education/standards.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quality@gmc-u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68313" y="2133600"/>
            <a:ext cx="4608512" cy="792163"/>
          </a:xfrm>
        </p:spPr>
        <p:txBody>
          <a:bodyPr/>
          <a:lstStyle/>
          <a:p>
            <a:pPr eaLnBrk="1" hangingPunct="1"/>
            <a:r>
              <a:rPr lang="en-GB" altLang="en-US" smtClean="0"/>
              <a:t>Promoting excellence:</a:t>
            </a:r>
          </a:p>
        </p:txBody>
      </p:sp>
      <p:sp>
        <p:nvSpPr>
          <p:cNvPr id="4099" name="Subtitle 2"/>
          <p:cNvSpPr>
            <a:spLocks noGrp="1"/>
          </p:cNvSpPr>
          <p:nvPr>
            <p:ph type="subTitle" idx="1"/>
          </p:nvPr>
        </p:nvSpPr>
        <p:spPr>
          <a:xfrm>
            <a:off x="468313" y="2997200"/>
            <a:ext cx="4608512" cy="792163"/>
          </a:xfrm>
        </p:spPr>
        <p:txBody>
          <a:bodyPr/>
          <a:lstStyle/>
          <a:p>
            <a:pPr eaLnBrk="1" hangingPunct="1"/>
            <a:r>
              <a:rPr lang="en-GB" altLang="en-US" smtClean="0"/>
              <a:t>standards for medical education and 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p>
        </p:txBody>
      </p:sp>
      <p:pic>
        <p:nvPicPr>
          <p:cNvPr id="13315" name="Picture 2" descr="C:\Users\rward\AppData\Local\Microsoft\Windows\Temporary Internet Files\Content.Outlook\0NL12OLX\The ten standards 1-4.png"/>
          <p:cNvPicPr>
            <a:picLocks noChangeAspect="1" noChangeArrowheads="1"/>
          </p:cNvPicPr>
          <p:nvPr/>
        </p:nvPicPr>
        <p:blipFill>
          <a:blip r:embed="rId3">
            <a:extLst>
              <a:ext uri="{28A0092B-C50C-407E-A947-70E740481C1C}">
                <a14:useLocalDpi xmlns:a14="http://schemas.microsoft.com/office/drawing/2010/main" val="0"/>
              </a:ext>
            </a:extLst>
          </a:blip>
          <a:srcRect l="3415" t="54729" r="51758" b="6171"/>
          <a:stretch>
            <a:fillRect/>
          </a:stretch>
        </p:blipFill>
        <p:spPr bwMode="auto">
          <a:xfrm>
            <a:off x="1500188" y="1412875"/>
            <a:ext cx="67913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ltLang="en-US" smtClean="0"/>
          </a:p>
        </p:txBody>
      </p:sp>
      <p:pic>
        <p:nvPicPr>
          <p:cNvPr id="14339" name="Picture 2" descr="C:\Users\rward\AppData\Local\Microsoft\Windows\Temporary Internet Files\Content.Outlook\0NL12OLX\The ten standards.png"/>
          <p:cNvPicPr>
            <a:picLocks noChangeAspect="1" noChangeArrowheads="1"/>
          </p:cNvPicPr>
          <p:nvPr/>
        </p:nvPicPr>
        <p:blipFill>
          <a:blip r:embed="rId3">
            <a:extLst>
              <a:ext uri="{28A0092B-C50C-407E-A947-70E740481C1C}">
                <a14:useLocalDpi xmlns:a14="http://schemas.microsoft.com/office/drawing/2010/main" val="0"/>
              </a:ext>
            </a:extLst>
          </a:blip>
          <a:srcRect l="-2" t="32318" r="56856" b="32597"/>
          <a:stretch>
            <a:fillRect/>
          </a:stretch>
        </p:blipFill>
        <p:spPr bwMode="auto">
          <a:xfrm>
            <a:off x="1403350" y="1511300"/>
            <a:ext cx="7051675"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Further information</a:t>
            </a:r>
          </a:p>
        </p:txBody>
      </p:sp>
      <p:sp>
        <p:nvSpPr>
          <p:cNvPr id="15363" name="Content Placeholder 2"/>
          <p:cNvSpPr>
            <a:spLocks noGrp="1"/>
          </p:cNvSpPr>
          <p:nvPr>
            <p:ph idx="1"/>
          </p:nvPr>
        </p:nvSpPr>
        <p:spPr/>
        <p:txBody>
          <a:bodyPr/>
          <a:lstStyle/>
          <a:p>
            <a:pPr eaLnBrk="1" hangingPunct="1"/>
            <a:r>
              <a:rPr lang="en-GB" altLang="en-US" smtClean="0"/>
              <a:t>Further information is available on the GMC’s website </a:t>
            </a:r>
            <a:r>
              <a:rPr lang="en-GB" altLang="en-US" smtClean="0">
                <a:hlinkClick r:id="rId3"/>
              </a:rPr>
              <a:t>www.gmc-uk.org/education/standards.asp</a:t>
            </a:r>
            <a:r>
              <a:rPr lang="en-GB" altLang="en-US" smtClean="0"/>
              <a:t> </a:t>
            </a:r>
          </a:p>
          <a:p>
            <a:pPr eaLnBrk="1" hangingPunct="1"/>
            <a:endParaRPr lang="en-GB" altLang="en-US" smtClean="0"/>
          </a:p>
          <a:p>
            <a:pPr eaLnBrk="1" hangingPunct="1"/>
            <a:r>
              <a:rPr lang="en-GB" altLang="en-US" smtClean="0"/>
              <a:t>To contact the GMC about the standards </a:t>
            </a:r>
            <a:r>
              <a:rPr lang="en-GB" altLang="en-US" smtClean="0">
                <a:hlinkClick r:id="rId4"/>
              </a:rPr>
              <a:t>quality@gmc-uk.org</a:t>
            </a:r>
            <a:r>
              <a:rPr lang="en-GB" altLang="en-US"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Promoting excellence - new standards</a:t>
            </a:r>
          </a:p>
        </p:txBody>
      </p:sp>
      <p:pic>
        <p:nvPicPr>
          <p:cNvPr id="5123" name="Content Placeholder 3"/>
          <p:cNvPicPr>
            <a:picLocks noGrp="1"/>
          </p:cNvPicPr>
          <p:nvPr>
            <p:ph idx="1"/>
          </p:nvPr>
        </p:nvPicPr>
        <p:blipFill>
          <a:blip r:embed="rId3">
            <a:extLst>
              <a:ext uri="{28A0092B-C50C-407E-A947-70E740481C1C}">
                <a14:useLocalDpi xmlns:a14="http://schemas.microsoft.com/office/drawing/2010/main" val="0"/>
              </a:ext>
            </a:extLst>
          </a:blip>
          <a:srcRect l="9138" t="11864" r="57837" b="4845"/>
          <a:stretch>
            <a:fillRect/>
          </a:stretch>
        </p:blipFill>
        <p:spPr>
          <a:xfrm>
            <a:off x="3241675" y="1438275"/>
            <a:ext cx="3197225" cy="45339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smtClean="0"/>
              <a:t>Promoting excellence – new standards</a:t>
            </a:r>
          </a:p>
        </p:txBody>
      </p:sp>
      <p:sp>
        <p:nvSpPr>
          <p:cNvPr id="6147" name="Content Placeholder 2"/>
          <p:cNvSpPr>
            <a:spLocks noGrp="1"/>
          </p:cNvSpPr>
          <p:nvPr>
            <p:ph idx="1"/>
          </p:nvPr>
        </p:nvSpPr>
        <p:spPr>
          <a:xfrm>
            <a:off x="1476375" y="1268413"/>
            <a:ext cx="6584950" cy="4533900"/>
          </a:xfrm>
        </p:spPr>
        <p:txBody>
          <a:bodyPr/>
          <a:lstStyle/>
          <a:p>
            <a:pPr eaLnBrk="1" hangingPunct="1"/>
            <a:r>
              <a:rPr lang="en-GB" altLang="en-US" smtClean="0"/>
              <a:t>Launched July 2015</a:t>
            </a:r>
          </a:p>
          <a:p>
            <a:pPr eaLnBrk="1" hangingPunct="1"/>
            <a:endParaRPr lang="en-GB" altLang="en-US" smtClean="0"/>
          </a:p>
          <a:p>
            <a:pPr eaLnBrk="1" hangingPunct="1"/>
            <a:r>
              <a:rPr lang="en-GB" altLang="en-US" smtClean="0"/>
              <a:t>Comes into force </a:t>
            </a:r>
            <a:r>
              <a:rPr lang="en-GB" altLang="en-US" b="1" smtClean="0"/>
              <a:t>1 January 2016</a:t>
            </a:r>
          </a:p>
          <a:p>
            <a:pPr eaLnBrk="1" hangingPunct="1"/>
            <a:endParaRPr lang="en-GB" altLang="en-US" b="1" smtClean="0"/>
          </a:p>
          <a:p>
            <a:pPr eaLnBrk="1" hangingPunct="1"/>
            <a:r>
              <a:rPr lang="en-GB" altLang="en-US" smtClean="0"/>
              <a:t>A single set of standards and requirements for all stages of medical education and training in one document </a:t>
            </a:r>
            <a:r>
              <a:rPr lang="en-GB" altLang="en-US" i="1" smtClean="0"/>
              <a:t>Promoting excellence: standards for medical education and training</a:t>
            </a:r>
          </a:p>
          <a:p>
            <a:pPr eaLnBrk="1" hangingPunct="1"/>
            <a:endParaRPr lang="en-GB" altLang="en-US" i="1" smtClean="0"/>
          </a:p>
          <a:p>
            <a:pPr eaLnBrk="1" hangingPunct="1"/>
            <a:r>
              <a:rPr lang="en-GB" altLang="en-US" smtClean="0"/>
              <a:t>Reduces the regulatory burden</a:t>
            </a:r>
          </a:p>
          <a:p>
            <a:pPr eaLnBrk="1" hangingPunct="1"/>
            <a:endParaRPr lang="en-GB" altLang="en-US" i="1" smtClean="0"/>
          </a:p>
          <a:p>
            <a:pPr eaLnBrk="1" hangingPunct="1"/>
            <a:endParaRPr lang="en-GB" altLang="en-US" i="1"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Tomorrow’s Doctors &amp; The Trainee Doctor</a:t>
            </a:r>
          </a:p>
        </p:txBody>
      </p:sp>
      <p:pic>
        <p:nvPicPr>
          <p:cNvPr id="7171" name="Content Placeholder 3"/>
          <p:cNvPicPr>
            <a:picLocks noGrp="1"/>
          </p:cNvPicPr>
          <p:nvPr>
            <p:ph idx="1"/>
          </p:nvPr>
        </p:nvPicPr>
        <p:blipFill>
          <a:blip r:embed="rId3">
            <a:extLst>
              <a:ext uri="{28A0092B-C50C-407E-A947-70E740481C1C}">
                <a14:useLocalDpi xmlns:a14="http://schemas.microsoft.com/office/drawing/2010/main" val="0"/>
              </a:ext>
            </a:extLst>
          </a:blip>
          <a:srcRect l="16331" t="13094" r="48334" b="6766"/>
          <a:stretch>
            <a:fillRect/>
          </a:stretch>
        </p:blipFill>
        <p:spPr>
          <a:xfrm>
            <a:off x="1547813" y="1447800"/>
            <a:ext cx="3198812" cy="4498975"/>
          </a:xfrm>
        </p:spPr>
      </p:pic>
      <p:pic>
        <p:nvPicPr>
          <p:cNvPr id="7172" name="Picture 4"/>
          <p:cNvPicPr>
            <a:picLocks noChangeAspect="1"/>
          </p:cNvPicPr>
          <p:nvPr/>
        </p:nvPicPr>
        <p:blipFill>
          <a:blip r:embed="rId4">
            <a:extLst>
              <a:ext uri="{28A0092B-C50C-407E-A947-70E740481C1C}">
                <a14:useLocalDpi xmlns:a14="http://schemas.microsoft.com/office/drawing/2010/main" val="0"/>
              </a:ext>
            </a:extLst>
          </a:blip>
          <a:srcRect l="14729" t="13141" r="49911" b="6787"/>
          <a:stretch>
            <a:fillRect/>
          </a:stretch>
        </p:blipFill>
        <p:spPr bwMode="auto">
          <a:xfrm>
            <a:off x="5094288" y="1447800"/>
            <a:ext cx="31781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mtClean="0"/>
              <a:t>Framework for new standards</a:t>
            </a:r>
          </a:p>
        </p:txBody>
      </p:sp>
      <p:pic>
        <p:nvPicPr>
          <p:cNvPr id="8195" name="Picture 3" descr="C:\Users\rward\AppData\Local\Microsoft\Windows\Temporary Internet Files\Content.Outlook\0NL12OLX\The ten standard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981075"/>
            <a:ext cx="717867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smtClean="0"/>
              <a:t>Ten standards centred around patient safety</a:t>
            </a:r>
          </a:p>
        </p:txBody>
      </p:sp>
      <p:pic>
        <p:nvPicPr>
          <p:cNvPr id="9219" name="Picture 2" descr="C:\Users\rward\AppData\Local\Microsoft\Windows\Temporary Internet Files\Content.Outlook\0NL12OLX\The ten standar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68413"/>
            <a:ext cx="7259638"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ltLang="en-US" smtClean="0"/>
          </a:p>
        </p:txBody>
      </p:sp>
      <p:pic>
        <p:nvPicPr>
          <p:cNvPr id="10243" name="Picture 2" descr="C:\Users\rward\AppData\Local\Microsoft\Windows\Temporary Internet Files\Content.Outlook\0NL12OLX\The ten standards 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49194" b="43236"/>
          <a:stretch>
            <a:fillRect/>
          </a:stretch>
        </p:blipFill>
        <p:spPr>
          <a:xfrm>
            <a:off x="1547813" y="1773238"/>
            <a:ext cx="6680200" cy="3757612"/>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ltLang="en-US" smtClean="0"/>
          </a:p>
        </p:txBody>
      </p:sp>
      <p:pic>
        <p:nvPicPr>
          <p:cNvPr id="11267" name="Picture 2" descr="C:\Users\rward\AppData\Local\Microsoft\Windows\Temporary Internet Files\Content.Outlook\0NL12OLX\The ten standards 1-2.png"/>
          <p:cNvPicPr>
            <a:picLocks noChangeAspect="1" noChangeArrowheads="1"/>
          </p:cNvPicPr>
          <p:nvPr/>
        </p:nvPicPr>
        <p:blipFill>
          <a:blip r:embed="rId3">
            <a:extLst>
              <a:ext uri="{28A0092B-C50C-407E-A947-70E740481C1C}">
                <a14:useLocalDpi xmlns:a14="http://schemas.microsoft.com/office/drawing/2010/main" val="0"/>
              </a:ext>
            </a:extLst>
          </a:blip>
          <a:srcRect l="51875" t="15298" b="27727"/>
          <a:stretch>
            <a:fillRect/>
          </a:stretch>
        </p:blipFill>
        <p:spPr bwMode="auto">
          <a:xfrm>
            <a:off x="1489075" y="1700213"/>
            <a:ext cx="67452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tLang="en-US" smtClean="0"/>
          </a:p>
        </p:txBody>
      </p:sp>
      <p:pic>
        <p:nvPicPr>
          <p:cNvPr id="12291" name="Picture 2" descr="C:\Users\rward\AppData\Local\Microsoft\Windows\Temporary Internet Files\Content.Outlook\0NL12OLX\The ten standards 1-3.png"/>
          <p:cNvPicPr>
            <a:picLocks noChangeAspect="1" noChangeArrowheads="1"/>
          </p:cNvPicPr>
          <p:nvPr/>
        </p:nvPicPr>
        <p:blipFill>
          <a:blip r:embed="rId3">
            <a:extLst>
              <a:ext uri="{28A0092B-C50C-407E-A947-70E740481C1C}">
                <a14:useLocalDpi xmlns:a14="http://schemas.microsoft.com/office/drawing/2010/main" val="0"/>
              </a:ext>
            </a:extLst>
          </a:blip>
          <a:srcRect l="51889" t="57536" r="3423" b="6123"/>
          <a:stretch>
            <a:fillRect/>
          </a:stretch>
        </p:blipFill>
        <p:spPr bwMode="auto">
          <a:xfrm>
            <a:off x="1477963" y="1773238"/>
            <a:ext cx="68056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GMC Design</Template>
  <TotalTime>1184</TotalTime>
  <Words>935</Words>
  <Application>Microsoft Office PowerPoint</Application>
  <PresentationFormat>On-screen Show (4:3)</PresentationFormat>
  <Paragraphs>101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Tahoma</vt:lpstr>
      <vt:lpstr>Wingdings</vt:lpstr>
      <vt:lpstr>Calibri</vt:lpstr>
      <vt:lpstr>Custom Design</vt:lpstr>
      <vt:lpstr>Promoting excellence:</vt:lpstr>
      <vt:lpstr>Promoting excellence - new standards</vt:lpstr>
      <vt:lpstr>Promoting excellence – new standards</vt:lpstr>
      <vt:lpstr>Tomorrow’s Doctors &amp; The Trainee Doctor</vt:lpstr>
      <vt:lpstr>Framework for new standards</vt:lpstr>
      <vt:lpstr>Ten standards centred around patient safety</vt:lpstr>
      <vt:lpstr>PowerPoint Presentation</vt:lpstr>
      <vt:lpstr>PowerPoint Presentation</vt:lpstr>
      <vt:lpstr>PowerPoint Presentation</vt:lpstr>
      <vt:lpstr>PowerPoint Presentation</vt:lpstr>
      <vt:lpstr>PowerPoint Presentation</vt:lpstr>
      <vt:lpstr>Further information</vt:lpstr>
    </vt:vector>
  </TitlesOfParts>
  <Company>GMC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excellence: standards for medical education and training - external resource</dc:title>
  <dc:creator>gstewart</dc:creator>
  <cp:lastModifiedBy>Amanda Fox</cp:lastModifiedBy>
  <cp:revision>55</cp:revision>
  <dcterms:created xsi:type="dcterms:W3CDTF">2012-10-18T15:13:53Z</dcterms:created>
  <dcterms:modified xsi:type="dcterms:W3CDTF">2015-12-22T16:41:58Z</dcterms:modified>
</cp:coreProperties>
</file>