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6"/>
  </p:notesMasterIdLst>
  <p:sldIdLst>
    <p:sldId id="256" r:id="rId5"/>
    <p:sldId id="4079" r:id="rId6"/>
    <p:sldId id="4097" r:id="rId7"/>
    <p:sldId id="4098" r:id="rId8"/>
    <p:sldId id="4100" r:id="rId9"/>
    <p:sldId id="4101" r:id="rId10"/>
    <p:sldId id="4186" r:id="rId11"/>
    <p:sldId id="4103" r:id="rId12"/>
    <p:sldId id="4187" r:id="rId13"/>
    <p:sldId id="4105" r:id="rId14"/>
    <p:sldId id="4106" r:id="rId15"/>
    <p:sldId id="4146" r:id="rId16"/>
    <p:sldId id="4145" r:id="rId17"/>
    <p:sldId id="4148" r:id="rId18"/>
    <p:sldId id="4149" r:id="rId19"/>
    <p:sldId id="4128" r:id="rId20"/>
    <p:sldId id="4150" r:id="rId21"/>
    <p:sldId id="4120" r:id="rId22"/>
    <p:sldId id="4154" r:id="rId23"/>
    <p:sldId id="4167" r:id="rId24"/>
    <p:sldId id="4153" r:id="rId25"/>
    <p:sldId id="4156" r:id="rId26"/>
    <p:sldId id="4157" r:id="rId27"/>
    <p:sldId id="4189" r:id="rId28"/>
    <p:sldId id="4191" r:id="rId29"/>
    <p:sldId id="4188" r:id="rId30"/>
    <p:sldId id="4190" r:id="rId31"/>
    <p:sldId id="4159" r:id="rId32"/>
    <p:sldId id="4184" r:id="rId33"/>
    <p:sldId id="4193" r:id="rId34"/>
    <p:sldId id="4135" r:id="rId35"/>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25E4"/>
    <a:srgbClr val="F6E7FF"/>
    <a:srgbClr val="CCECFF"/>
    <a:srgbClr val="EEE8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E8AACD-174B-45DB-9481-0347314C2BA4}" v="4" dt="2025-09-22T09:48:58.2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46" autoAdjust="0"/>
    <p:restoredTop sz="88604" autoAdjust="0"/>
  </p:normalViewPr>
  <p:slideViewPr>
    <p:cSldViewPr snapToGrid="0">
      <p:cViewPr varScale="1">
        <p:scale>
          <a:sx n="61" d="100"/>
          <a:sy n="61" d="100"/>
        </p:scale>
        <p:origin x="64" y="2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KSTER, Clare (NHS ENGLAND)" userId="644e29fe-4a82-4000-a95a-64e84305d020" providerId="ADAL" clId="{6AE8AACD-174B-45DB-9481-0347314C2BA4}"/>
    <pc:docChg chg="undo custSel addSld delSld modSld">
      <pc:chgData name="INKSTER, Clare (NHS ENGLAND)" userId="644e29fe-4a82-4000-a95a-64e84305d020" providerId="ADAL" clId="{6AE8AACD-174B-45DB-9481-0347314C2BA4}" dt="2025-09-22T09:49:10.181" v="1836" actId="1076"/>
      <pc:docMkLst>
        <pc:docMk/>
      </pc:docMkLst>
      <pc:sldChg chg="modSp mod">
        <pc:chgData name="INKSTER, Clare (NHS ENGLAND)" userId="644e29fe-4a82-4000-a95a-64e84305d020" providerId="ADAL" clId="{6AE8AACD-174B-45DB-9481-0347314C2BA4}" dt="2025-09-22T09:48:28.059" v="1833" actId="1076"/>
        <pc:sldMkLst>
          <pc:docMk/>
          <pc:sldMk cId="4226997439" sldId="256"/>
        </pc:sldMkLst>
        <pc:spChg chg="mod">
          <ac:chgData name="INKSTER, Clare (NHS ENGLAND)" userId="644e29fe-4a82-4000-a95a-64e84305d020" providerId="ADAL" clId="{6AE8AACD-174B-45DB-9481-0347314C2BA4}" dt="2025-09-22T09:48:28.059" v="1833" actId="1076"/>
          <ac:spMkLst>
            <pc:docMk/>
            <pc:sldMk cId="4226997439" sldId="256"/>
            <ac:spMk id="2" creationId="{00000000-0000-0000-0000-000000000000}"/>
          </ac:spMkLst>
        </pc:spChg>
      </pc:sldChg>
      <pc:sldChg chg="modSp mod">
        <pc:chgData name="INKSTER, Clare (NHS ENGLAND)" userId="644e29fe-4a82-4000-a95a-64e84305d020" providerId="ADAL" clId="{6AE8AACD-174B-45DB-9481-0347314C2BA4}" dt="2025-09-22T09:35:16.394" v="1171" actId="207"/>
        <pc:sldMkLst>
          <pc:docMk/>
          <pc:sldMk cId="1702352883" sldId="4105"/>
        </pc:sldMkLst>
        <pc:spChg chg="mod">
          <ac:chgData name="INKSTER, Clare (NHS ENGLAND)" userId="644e29fe-4a82-4000-a95a-64e84305d020" providerId="ADAL" clId="{6AE8AACD-174B-45DB-9481-0347314C2BA4}" dt="2025-09-22T09:35:16.394" v="1171" actId="207"/>
          <ac:spMkLst>
            <pc:docMk/>
            <pc:sldMk cId="1702352883" sldId="4105"/>
            <ac:spMk id="3" creationId="{C1751748-6929-F942-9218-D8E81060E940}"/>
          </ac:spMkLst>
        </pc:spChg>
      </pc:sldChg>
      <pc:sldChg chg="modNotesTx">
        <pc:chgData name="INKSTER, Clare (NHS ENGLAND)" userId="644e29fe-4a82-4000-a95a-64e84305d020" providerId="ADAL" clId="{6AE8AACD-174B-45DB-9481-0347314C2BA4}" dt="2025-09-22T09:36:42.286" v="1221" actId="20577"/>
        <pc:sldMkLst>
          <pc:docMk/>
          <pc:sldMk cId="3998616828" sldId="4149"/>
        </pc:sldMkLst>
      </pc:sldChg>
      <pc:sldChg chg="del">
        <pc:chgData name="INKSTER, Clare (NHS ENGLAND)" userId="644e29fe-4a82-4000-a95a-64e84305d020" providerId="ADAL" clId="{6AE8AACD-174B-45DB-9481-0347314C2BA4}" dt="2025-09-17T10:54:36.568" v="0" actId="47"/>
        <pc:sldMkLst>
          <pc:docMk/>
          <pc:sldMk cId="553096962" sldId="4158"/>
        </pc:sldMkLst>
      </pc:sldChg>
      <pc:sldChg chg="del">
        <pc:chgData name="INKSTER, Clare (NHS ENGLAND)" userId="644e29fe-4a82-4000-a95a-64e84305d020" providerId="ADAL" clId="{6AE8AACD-174B-45DB-9481-0347314C2BA4}" dt="2025-09-17T10:59:13.564" v="52" actId="47"/>
        <pc:sldMkLst>
          <pc:docMk/>
          <pc:sldMk cId="1395945603" sldId="4162"/>
        </pc:sldMkLst>
      </pc:sldChg>
      <pc:sldChg chg="del">
        <pc:chgData name="INKSTER, Clare (NHS ENGLAND)" userId="644e29fe-4a82-4000-a95a-64e84305d020" providerId="ADAL" clId="{6AE8AACD-174B-45DB-9481-0347314C2BA4}" dt="2025-09-17T10:59:19.383" v="53" actId="47"/>
        <pc:sldMkLst>
          <pc:docMk/>
          <pc:sldMk cId="790229752" sldId="4164"/>
        </pc:sldMkLst>
      </pc:sldChg>
      <pc:sldChg chg="modSp mod modNotesTx">
        <pc:chgData name="INKSTER, Clare (NHS ENGLAND)" userId="644e29fe-4a82-4000-a95a-64e84305d020" providerId="ADAL" clId="{6AE8AACD-174B-45DB-9481-0347314C2BA4}" dt="2025-09-22T09:40:07.917" v="1624" actId="20577"/>
        <pc:sldMkLst>
          <pc:docMk/>
          <pc:sldMk cId="3085321469" sldId="4167"/>
        </pc:sldMkLst>
        <pc:spChg chg="mod">
          <ac:chgData name="INKSTER, Clare (NHS ENGLAND)" userId="644e29fe-4a82-4000-a95a-64e84305d020" providerId="ADAL" clId="{6AE8AACD-174B-45DB-9481-0347314C2BA4}" dt="2025-09-17T10:55:27.616" v="32" actId="20577"/>
          <ac:spMkLst>
            <pc:docMk/>
            <pc:sldMk cId="3085321469" sldId="4167"/>
            <ac:spMk id="2" creationId="{1BE2E4BC-66FC-2E06-7D80-EB4D361BDABD}"/>
          </ac:spMkLst>
        </pc:spChg>
        <pc:spChg chg="mod">
          <ac:chgData name="INKSTER, Clare (NHS ENGLAND)" userId="644e29fe-4a82-4000-a95a-64e84305d020" providerId="ADAL" clId="{6AE8AACD-174B-45DB-9481-0347314C2BA4}" dt="2025-09-22T09:40:07.917" v="1624" actId="20577"/>
          <ac:spMkLst>
            <pc:docMk/>
            <pc:sldMk cId="3085321469" sldId="4167"/>
            <ac:spMk id="3" creationId="{AF6CD4F9-6A9F-4106-944F-FE758B86020B}"/>
          </ac:spMkLst>
        </pc:spChg>
      </pc:sldChg>
      <pc:sldChg chg="del">
        <pc:chgData name="INKSTER, Clare (NHS ENGLAND)" userId="644e29fe-4a82-4000-a95a-64e84305d020" providerId="ADAL" clId="{6AE8AACD-174B-45DB-9481-0347314C2BA4}" dt="2025-09-17T10:59:09.058" v="51" actId="47"/>
        <pc:sldMkLst>
          <pc:docMk/>
          <pc:sldMk cId="573356766" sldId="4182"/>
        </pc:sldMkLst>
      </pc:sldChg>
      <pc:sldChg chg="del">
        <pc:chgData name="INKSTER, Clare (NHS ENGLAND)" userId="644e29fe-4a82-4000-a95a-64e84305d020" providerId="ADAL" clId="{6AE8AACD-174B-45DB-9481-0347314C2BA4}" dt="2025-09-17T11:18:14.729" v="697" actId="47"/>
        <pc:sldMkLst>
          <pc:docMk/>
          <pc:sldMk cId="1067954593" sldId="4183"/>
        </pc:sldMkLst>
      </pc:sldChg>
      <pc:sldChg chg="modSp mod">
        <pc:chgData name="INKSTER, Clare (NHS ENGLAND)" userId="644e29fe-4a82-4000-a95a-64e84305d020" providerId="ADAL" clId="{6AE8AACD-174B-45DB-9481-0347314C2BA4}" dt="2025-09-22T09:42:29.179" v="1673" actId="1076"/>
        <pc:sldMkLst>
          <pc:docMk/>
          <pc:sldMk cId="3252705125" sldId="4184"/>
        </pc:sldMkLst>
        <pc:spChg chg="mod">
          <ac:chgData name="INKSTER, Clare (NHS ENGLAND)" userId="644e29fe-4a82-4000-a95a-64e84305d020" providerId="ADAL" clId="{6AE8AACD-174B-45DB-9481-0347314C2BA4}" dt="2025-09-22T09:42:22.056" v="1672" actId="20577"/>
          <ac:spMkLst>
            <pc:docMk/>
            <pc:sldMk cId="3252705125" sldId="4184"/>
            <ac:spMk id="2" creationId="{262D4503-3C23-236D-6180-1B1FA224EFBF}"/>
          </ac:spMkLst>
        </pc:spChg>
        <pc:spChg chg="mod">
          <ac:chgData name="INKSTER, Clare (NHS ENGLAND)" userId="644e29fe-4a82-4000-a95a-64e84305d020" providerId="ADAL" clId="{6AE8AACD-174B-45DB-9481-0347314C2BA4}" dt="2025-09-22T09:42:29.179" v="1673" actId="1076"/>
          <ac:spMkLst>
            <pc:docMk/>
            <pc:sldMk cId="3252705125" sldId="4184"/>
            <ac:spMk id="3" creationId="{F6B6CC50-5E64-C8B2-5D59-AC5E799671EC}"/>
          </ac:spMkLst>
        </pc:spChg>
      </pc:sldChg>
      <pc:sldChg chg="addSp modSp mod">
        <pc:chgData name="INKSTER, Clare (NHS ENGLAND)" userId="644e29fe-4a82-4000-a95a-64e84305d020" providerId="ADAL" clId="{6AE8AACD-174B-45DB-9481-0347314C2BA4}" dt="2025-09-17T11:14:37.022" v="687" actId="14100"/>
        <pc:sldMkLst>
          <pc:docMk/>
          <pc:sldMk cId="4079370519" sldId="4188"/>
        </pc:sldMkLst>
        <pc:spChg chg="mod">
          <ac:chgData name="INKSTER, Clare (NHS ENGLAND)" userId="644e29fe-4a82-4000-a95a-64e84305d020" providerId="ADAL" clId="{6AE8AACD-174B-45DB-9481-0347314C2BA4}" dt="2025-09-17T11:14:37.022" v="687" actId="14100"/>
          <ac:spMkLst>
            <pc:docMk/>
            <pc:sldMk cId="4079370519" sldId="4188"/>
            <ac:spMk id="3" creationId="{EC63B476-0295-A465-6F1C-18114B5B9244}"/>
          </ac:spMkLst>
        </pc:spChg>
        <pc:picChg chg="add mod">
          <ac:chgData name="INKSTER, Clare (NHS ENGLAND)" userId="644e29fe-4a82-4000-a95a-64e84305d020" providerId="ADAL" clId="{6AE8AACD-174B-45DB-9481-0347314C2BA4}" dt="2025-09-17T11:14:28.559" v="686" actId="1440"/>
          <ac:picMkLst>
            <pc:docMk/>
            <pc:sldMk cId="4079370519" sldId="4188"/>
            <ac:picMk id="4" creationId="{613F9BE4-C15D-A326-9645-6CACA9BEEA6C}"/>
          </ac:picMkLst>
        </pc:picChg>
      </pc:sldChg>
      <pc:sldChg chg="addSp delSp modSp mod setBg">
        <pc:chgData name="INKSTER, Clare (NHS ENGLAND)" userId="644e29fe-4a82-4000-a95a-64e84305d020" providerId="ADAL" clId="{6AE8AACD-174B-45DB-9481-0347314C2BA4}" dt="2025-09-17T11:17:47.582" v="696" actId="1076"/>
        <pc:sldMkLst>
          <pc:docMk/>
          <pc:sldMk cId="2160106065" sldId="4189"/>
        </pc:sldMkLst>
        <pc:spChg chg="mod">
          <ac:chgData name="INKSTER, Clare (NHS ENGLAND)" userId="644e29fe-4a82-4000-a95a-64e84305d020" providerId="ADAL" clId="{6AE8AACD-174B-45DB-9481-0347314C2BA4}" dt="2025-09-17T11:17:07.180" v="692" actId="26606"/>
          <ac:spMkLst>
            <pc:docMk/>
            <pc:sldMk cId="2160106065" sldId="4189"/>
            <ac:spMk id="2" creationId="{1E080A26-8409-2934-BC7D-2A208903AD66}"/>
          </ac:spMkLst>
        </pc:spChg>
        <pc:spChg chg="mod">
          <ac:chgData name="INKSTER, Clare (NHS ENGLAND)" userId="644e29fe-4a82-4000-a95a-64e84305d020" providerId="ADAL" clId="{6AE8AACD-174B-45DB-9481-0347314C2BA4}" dt="2025-09-17T11:17:07.180" v="692" actId="26606"/>
          <ac:spMkLst>
            <pc:docMk/>
            <pc:sldMk cId="2160106065" sldId="4189"/>
            <ac:spMk id="3" creationId="{7F1CB684-B338-3E89-8E0C-80A9065DBD28}"/>
          </ac:spMkLst>
        </pc:spChg>
        <pc:picChg chg="add mod">
          <ac:chgData name="INKSTER, Clare (NHS ENGLAND)" userId="644e29fe-4a82-4000-a95a-64e84305d020" providerId="ADAL" clId="{6AE8AACD-174B-45DB-9481-0347314C2BA4}" dt="2025-09-17T11:17:47.582" v="696" actId="1076"/>
          <ac:picMkLst>
            <pc:docMk/>
            <pc:sldMk cId="2160106065" sldId="4189"/>
            <ac:picMk id="4" creationId="{81A06CA8-9115-6F91-481B-5400B650416D}"/>
          </ac:picMkLst>
        </pc:picChg>
      </pc:sldChg>
      <pc:sldChg chg="addSp modSp add mod">
        <pc:chgData name="INKSTER, Clare (NHS ENGLAND)" userId="644e29fe-4a82-4000-a95a-64e84305d020" providerId="ADAL" clId="{6AE8AACD-174B-45DB-9481-0347314C2BA4}" dt="2025-09-17T11:13:05.832" v="682" actId="1076"/>
        <pc:sldMkLst>
          <pc:docMk/>
          <pc:sldMk cId="931688738" sldId="4190"/>
        </pc:sldMkLst>
        <pc:spChg chg="mod">
          <ac:chgData name="INKSTER, Clare (NHS ENGLAND)" userId="644e29fe-4a82-4000-a95a-64e84305d020" providerId="ADAL" clId="{6AE8AACD-174B-45DB-9481-0347314C2BA4}" dt="2025-09-17T10:59:45.053" v="85" actId="20577"/>
          <ac:spMkLst>
            <pc:docMk/>
            <pc:sldMk cId="931688738" sldId="4190"/>
            <ac:spMk id="2" creationId="{723559A2-037D-9D1A-59BC-BC590A62A31B}"/>
          </ac:spMkLst>
        </pc:spChg>
        <pc:spChg chg="mod">
          <ac:chgData name="INKSTER, Clare (NHS ENGLAND)" userId="644e29fe-4a82-4000-a95a-64e84305d020" providerId="ADAL" clId="{6AE8AACD-174B-45DB-9481-0347314C2BA4}" dt="2025-09-17T11:10:56.890" v="679" actId="20577"/>
          <ac:spMkLst>
            <pc:docMk/>
            <pc:sldMk cId="931688738" sldId="4190"/>
            <ac:spMk id="3" creationId="{6544DC96-86C4-4D72-1332-DC4DD74D56F8}"/>
          </ac:spMkLst>
        </pc:spChg>
        <pc:picChg chg="add mod">
          <ac:chgData name="INKSTER, Clare (NHS ENGLAND)" userId="644e29fe-4a82-4000-a95a-64e84305d020" providerId="ADAL" clId="{6AE8AACD-174B-45DB-9481-0347314C2BA4}" dt="2025-09-17T11:13:05.832" v="682" actId="1076"/>
          <ac:picMkLst>
            <pc:docMk/>
            <pc:sldMk cId="931688738" sldId="4190"/>
            <ac:picMk id="4" creationId="{71F81366-072C-648B-E123-36FCFD7C90B2}"/>
          </ac:picMkLst>
        </pc:picChg>
      </pc:sldChg>
      <pc:sldChg chg="delSp modSp add mod">
        <pc:chgData name="INKSTER, Clare (NHS ENGLAND)" userId="644e29fe-4a82-4000-a95a-64e84305d020" providerId="ADAL" clId="{6AE8AACD-174B-45DB-9481-0347314C2BA4}" dt="2025-09-22T09:41:22.939" v="1654" actId="20577"/>
        <pc:sldMkLst>
          <pc:docMk/>
          <pc:sldMk cId="3735051577" sldId="4191"/>
        </pc:sldMkLst>
        <pc:spChg chg="mod">
          <ac:chgData name="INKSTER, Clare (NHS ENGLAND)" userId="644e29fe-4a82-4000-a95a-64e84305d020" providerId="ADAL" clId="{6AE8AACD-174B-45DB-9481-0347314C2BA4}" dt="2025-09-17T11:18:51.808" v="707" actId="20577"/>
          <ac:spMkLst>
            <pc:docMk/>
            <pc:sldMk cId="3735051577" sldId="4191"/>
            <ac:spMk id="2" creationId="{B06BD3E6-41BB-01CE-0E9A-D27F45B2CB77}"/>
          </ac:spMkLst>
        </pc:spChg>
        <pc:spChg chg="mod">
          <ac:chgData name="INKSTER, Clare (NHS ENGLAND)" userId="644e29fe-4a82-4000-a95a-64e84305d020" providerId="ADAL" clId="{6AE8AACD-174B-45DB-9481-0347314C2BA4}" dt="2025-09-22T09:41:22.939" v="1654" actId="20577"/>
          <ac:spMkLst>
            <pc:docMk/>
            <pc:sldMk cId="3735051577" sldId="4191"/>
            <ac:spMk id="3" creationId="{C7E9847B-3EAB-30AB-E74F-0D241AE6F577}"/>
          </ac:spMkLst>
        </pc:spChg>
      </pc:sldChg>
      <pc:sldChg chg="modSp new del mod">
        <pc:chgData name="INKSTER, Clare (NHS ENGLAND)" userId="644e29fe-4a82-4000-a95a-64e84305d020" providerId="ADAL" clId="{6AE8AACD-174B-45DB-9481-0347314C2BA4}" dt="2025-09-17T11:25:24.581" v="976" actId="47"/>
        <pc:sldMkLst>
          <pc:docMk/>
          <pc:sldMk cId="1574349513" sldId="4192"/>
        </pc:sldMkLst>
      </pc:sldChg>
      <pc:sldChg chg="addSp delSp modSp add mod">
        <pc:chgData name="INKSTER, Clare (NHS ENGLAND)" userId="644e29fe-4a82-4000-a95a-64e84305d020" providerId="ADAL" clId="{6AE8AACD-174B-45DB-9481-0347314C2BA4}" dt="2025-09-22T09:49:10.181" v="1836" actId="1076"/>
        <pc:sldMkLst>
          <pc:docMk/>
          <pc:sldMk cId="2128955501" sldId="4193"/>
        </pc:sldMkLst>
        <pc:spChg chg="mod">
          <ac:chgData name="INKSTER, Clare (NHS ENGLAND)" userId="644e29fe-4a82-4000-a95a-64e84305d020" providerId="ADAL" clId="{6AE8AACD-174B-45DB-9481-0347314C2BA4}" dt="2025-09-17T11:26:08.603" v="1009" actId="20577"/>
          <ac:spMkLst>
            <pc:docMk/>
            <pc:sldMk cId="2128955501" sldId="4193"/>
            <ac:spMk id="2" creationId="{1D70211F-3C03-5522-355A-DA9A80428E78}"/>
          </ac:spMkLst>
        </pc:spChg>
        <pc:spChg chg="mod">
          <ac:chgData name="INKSTER, Clare (NHS ENGLAND)" userId="644e29fe-4a82-4000-a95a-64e84305d020" providerId="ADAL" clId="{6AE8AACD-174B-45DB-9481-0347314C2BA4}" dt="2025-09-22T09:44:40.281" v="1825" actId="20577"/>
          <ac:spMkLst>
            <pc:docMk/>
            <pc:sldMk cId="2128955501" sldId="4193"/>
            <ac:spMk id="3" creationId="{FD3E82E2-EF57-4650-8018-C96B278DEE44}"/>
          </ac:spMkLst>
        </pc:spChg>
        <pc:picChg chg="add mod">
          <ac:chgData name="INKSTER, Clare (NHS ENGLAND)" userId="644e29fe-4a82-4000-a95a-64e84305d020" providerId="ADAL" clId="{6AE8AACD-174B-45DB-9481-0347314C2BA4}" dt="2025-09-22T09:49:10.181" v="1836" actId="1076"/>
          <ac:picMkLst>
            <pc:docMk/>
            <pc:sldMk cId="2128955501" sldId="4193"/>
            <ac:picMk id="4" creationId="{1F3C7D9F-42D9-3A1D-B10C-0E54BADAF6B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2400" dirty="0"/>
              <a:t>Microaggression</a:t>
            </a:r>
            <a:r>
              <a:rPr lang="en-GB" sz="2400" baseline="0" dirty="0"/>
              <a:t> question by deanery</a:t>
            </a:r>
            <a:endParaRPr lang="en-GB" sz="2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GB"/>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28.99</c:v>
                </c:pt>
              </c:strCache>
            </c:strRef>
          </c:tx>
          <c:spPr>
            <a:solidFill>
              <a:schemeClr val="accent1"/>
            </a:solidFill>
            <a:ln>
              <a:noFill/>
            </a:ln>
            <a:effectLst/>
            <a:sp3d/>
          </c:spPr>
          <c:invertIfNegative val="0"/>
          <c:dPt>
            <c:idx val="5"/>
            <c:invertIfNegative val="0"/>
            <c:bubble3D val="0"/>
            <c:spPr>
              <a:solidFill>
                <a:schemeClr val="accent1"/>
              </a:solidFill>
              <a:ln>
                <a:solidFill>
                  <a:srgbClr val="FF0000"/>
                </a:solidFill>
              </a:ln>
              <a:effectLst/>
              <a:sp3d>
                <a:contourClr>
                  <a:srgbClr val="FF0000"/>
                </a:contourClr>
              </a:sp3d>
            </c:spPr>
            <c:extLst>
              <c:ext xmlns:c16="http://schemas.microsoft.com/office/drawing/2014/chart" uri="{C3380CC4-5D6E-409C-BE32-E72D297353CC}">
                <c16:uniqueId val="{00000003-A641-42D8-A20B-EC90EECCB58B}"/>
              </c:ext>
            </c:extLst>
          </c:dPt>
          <c:cat>
            <c:strRef>
              <c:f>Sheet1!$A$2:$A$14</c:f>
              <c:strCache>
                <c:ptCount val="13"/>
                <c:pt idx="0">
                  <c:v>EM</c:v>
                </c:pt>
                <c:pt idx="1">
                  <c:v>EoE</c:v>
                </c:pt>
                <c:pt idx="2">
                  <c:v>KSS</c:v>
                </c:pt>
                <c:pt idx="3">
                  <c:v>NCEL</c:v>
                </c:pt>
                <c:pt idx="4">
                  <c:v>NE</c:v>
                </c:pt>
                <c:pt idx="5">
                  <c:v>NW</c:v>
                </c:pt>
                <c:pt idx="6">
                  <c:v>NWL</c:v>
                </c:pt>
                <c:pt idx="7">
                  <c:v>SL</c:v>
                </c:pt>
                <c:pt idx="8">
                  <c:v>SW</c:v>
                </c:pt>
                <c:pt idx="9">
                  <c:v>Thames</c:v>
                </c:pt>
                <c:pt idx="10">
                  <c:v>Wessex</c:v>
                </c:pt>
                <c:pt idx="11">
                  <c:v>WM</c:v>
                </c:pt>
                <c:pt idx="12">
                  <c:v>Y&amp;H</c:v>
                </c:pt>
              </c:strCache>
            </c:strRef>
          </c:cat>
          <c:val>
            <c:numRef>
              <c:f>Sheet1!$B$2:$B$14</c:f>
              <c:numCache>
                <c:formatCode>General</c:formatCode>
                <c:ptCount val="13"/>
                <c:pt idx="0">
                  <c:v>33.44</c:v>
                </c:pt>
                <c:pt idx="1">
                  <c:v>38.880000000000003</c:v>
                </c:pt>
                <c:pt idx="2">
                  <c:v>30.44</c:v>
                </c:pt>
                <c:pt idx="3">
                  <c:v>27.99</c:v>
                </c:pt>
                <c:pt idx="4">
                  <c:v>25.74</c:v>
                </c:pt>
                <c:pt idx="5">
                  <c:v>28.65</c:v>
                </c:pt>
                <c:pt idx="6">
                  <c:v>26.14</c:v>
                </c:pt>
                <c:pt idx="7">
                  <c:v>26.34</c:v>
                </c:pt>
                <c:pt idx="8">
                  <c:v>25.85</c:v>
                </c:pt>
                <c:pt idx="9">
                  <c:v>31.48</c:v>
                </c:pt>
                <c:pt idx="10">
                  <c:v>28.93</c:v>
                </c:pt>
                <c:pt idx="11">
                  <c:v>29.47</c:v>
                </c:pt>
                <c:pt idx="12">
                  <c:v>29.44</c:v>
                </c:pt>
              </c:numCache>
            </c:numRef>
          </c:val>
          <c:extLst>
            <c:ext xmlns:c16="http://schemas.microsoft.com/office/drawing/2014/chart" uri="{C3380CC4-5D6E-409C-BE32-E72D297353CC}">
              <c16:uniqueId val="{00000000-A641-42D8-A20B-EC90EECCB58B}"/>
            </c:ext>
          </c:extLst>
        </c:ser>
        <c:ser>
          <c:idx val="1"/>
          <c:order val="1"/>
          <c:tx>
            <c:strRef>
              <c:f>Sheet1!$C$1</c:f>
              <c:strCache>
                <c:ptCount val="1"/>
                <c:pt idx="0">
                  <c:v>Series 2</c:v>
                </c:pt>
              </c:strCache>
            </c:strRef>
          </c:tx>
          <c:spPr>
            <a:solidFill>
              <a:schemeClr val="accent2"/>
            </a:solidFill>
            <a:ln>
              <a:noFill/>
            </a:ln>
            <a:effectLst/>
            <a:sp3d/>
          </c:spPr>
          <c:invertIfNegative val="0"/>
          <c:cat>
            <c:strRef>
              <c:f>Sheet1!$A$2:$A$14</c:f>
              <c:strCache>
                <c:ptCount val="13"/>
                <c:pt idx="0">
                  <c:v>EM</c:v>
                </c:pt>
                <c:pt idx="1">
                  <c:v>EoE</c:v>
                </c:pt>
                <c:pt idx="2">
                  <c:v>KSS</c:v>
                </c:pt>
                <c:pt idx="3">
                  <c:v>NCEL</c:v>
                </c:pt>
                <c:pt idx="4">
                  <c:v>NE</c:v>
                </c:pt>
                <c:pt idx="5">
                  <c:v>NW</c:v>
                </c:pt>
                <c:pt idx="6">
                  <c:v>NWL</c:v>
                </c:pt>
                <c:pt idx="7">
                  <c:v>SL</c:v>
                </c:pt>
                <c:pt idx="8">
                  <c:v>SW</c:v>
                </c:pt>
                <c:pt idx="9">
                  <c:v>Thames</c:v>
                </c:pt>
                <c:pt idx="10">
                  <c:v>Wessex</c:v>
                </c:pt>
                <c:pt idx="11">
                  <c:v>WM</c:v>
                </c:pt>
                <c:pt idx="12">
                  <c:v>Y&amp;H</c:v>
                </c:pt>
              </c:strCache>
            </c:strRef>
          </c:cat>
          <c:val>
            <c:numRef>
              <c:f>Sheet1!$C$2:$C$14</c:f>
              <c:numCache>
                <c:formatCode>General</c:formatCode>
                <c:ptCount val="13"/>
              </c:numCache>
            </c:numRef>
          </c:val>
          <c:extLst>
            <c:ext xmlns:c16="http://schemas.microsoft.com/office/drawing/2014/chart" uri="{C3380CC4-5D6E-409C-BE32-E72D297353CC}">
              <c16:uniqueId val="{00000001-A641-42D8-A20B-EC90EECCB58B}"/>
            </c:ext>
          </c:extLst>
        </c:ser>
        <c:ser>
          <c:idx val="2"/>
          <c:order val="2"/>
          <c:tx>
            <c:strRef>
              <c:f>Sheet1!$D$1</c:f>
              <c:strCache>
                <c:ptCount val="1"/>
                <c:pt idx="0">
                  <c:v>Series 3</c:v>
                </c:pt>
              </c:strCache>
            </c:strRef>
          </c:tx>
          <c:spPr>
            <a:solidFill>
              <a:schemeClr val="accent3"/>
            </a:solidFill>
            <a:ln>
              <a:noFill/>
            </a:ln>
            <a:effectLst/>
            <a:sp3d/>
          </c:spPr>
          <c:invertIfNegative val="0"/>
          <c:cat>
            <c:strRef>
              <c:f>Sheet1!$A$2:$A$14</c:f>
              <c:strCache>
                <c:ptCount val="13"/>
                <c:pt idx="0">
                  <c:v>EM</c:v>
                </c:pt>
                <c:pt idx="1">
                  <c:v>EoE</c:v>
                </c:pt>
                <c:pt idx="2">
                  <c:v>KSS</c:v>
                </c:pt>
                <c:pt idx="3">
                  <c:v>NCEL</c:v>
                </c:pt>
                <c:pt idx="4">
                  <c:v>NE</c:v>
                </c:pt>
                <c:pt idx="5">
                  <c:v>NW</c:v>
                </c:pt>
                <c:pt idx="6">
                  <c:v>NWL</c:v>
                </c:pt>
                <c:pt idx="7">
                  <c:v>SL</c:v>
                </c:pt>
                <c:pt idx="8">
                  <c:v>SW</c:v>
                </c:pt>
                <c:pt idx="9">
                  <c:v>Thames</c:v>
                </c:pt>
                <c:pt idx="10">
                  <c:v>Wessex</c:v>
                </c:pt>
                <c:pt idx="11">
                  <c:v>WM</c:v>
                </c:pt>
                <c:pt idx="12">
                  <c:v>Y&amp;H</c:v>
                </c:pt>
              </c:strCache>
            </c:strRef>
          </c:cat>
          <c:val>
            <c:numRef>
              <c:f>Sheet1!$D$2:$D$14</c:f>
              <c:numCache>
                <c:formatCode>General</c:formatCode>
                <c:ptCount val="13"/>
              </c:numCache>
            </c:numRef>
          </c:val>
          <c:extLst>
            <c:ext xmlns:c16="http://schemas.microsoft.com/office/drawing/2014/chart" uri="{C3380CC4-5D6E-409C-BE32-E72D297353CC}">
              <c16:uniqueId val="{00000002-A641-42D8-A20B-EC90EECCB58B}"/>
            </c:ext>
          </c:extLst>
        </c:ser>
        <c:dLbls>
          <c:showLegendKey val="0"/>
          <c:showVal val="0"/>
          <c:showCatName val="0"/>
          <c:showSerName val="0"/>
          <c:showPercent val="0"/>
          <c:showBubbleSize val="0"/>
        </c:dLbls>
        <c:gapWidth val="150"/>
        <c:shape val="box"/>
        <c:axId val="1300944335"/>
        <c:axId val="1447502575"/>
        <c:axId val="0"/>
      </c:bar3DChart>
      <c:catAx>
        <c:axId val="130094433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7502575"/>
        <c:crosses val="autoZero"/>
        <c:auto val="1"/>
        <c:lblAlgn val="ctr"/>
        <c:lblOffset val="100"/>
        <c:noMultiLvlLbl val="0"/>
      </c:catAx>
      <c:valAx>
        <c:axId val="14475025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009443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D7D8BA-E8E9-49A7-8982-6FB9FBD2E9DE}" type="datetimeFigureOut">
              <a:rPr lang="en-GB" smtClean="0"/>
              <a:t>22/09/2025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3CC99D-7FF0-470D-9663-CF567F98BB68}" type="slidenum">
              <a:rPr lang="en-GB" smtClean="0"/>
              <a:t>‹#›</a:t>
            </a:fld>
            <a:endParaRPr lang="en-GB"/>
          </a:p>
        </p:txBody>
      </p:sp>
    </p:spTree>
    <p:extLst>
      <p:ext uri="{BB962C8B-B14F-4D97-AF65-F5344CB8AC3E}">
        <p14:creationId xmlns:p14="http://schemas.microsoft.com/office/powerpoint/2010/main" val="607271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3CC99D-7FF0-470D-9663-CF567F98BB68}" type="slidenum">
              <a:rPr lang="en-GB" smtClean="0"/>
              <a:t>2</a:t>
            </a:fld>
            <a:endParaRPr lang="en-GB"/>
          </a:p>
        </p:txBody>
      </p:sp>
    </p:spTree>
    <p:extLst>
      <p:ext uri="{BB962C8B-B14F-4D97-AF65-F5344CB8AC3E}">
        <p14:creationId xmlns:p14="http://schemas.microsoft.com/office/powerpoint/2010/main" val="2821374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most questions, the NW is approximately in the middle. We are not the best or worst for any questions. Still very interesting to look at responses at departmental level, as can give a good idea of whether there are predominantly issues of training/supervisors, or wider culture.</a:t>
            </a:r>
          </a:p>
        </p:txBody>
      </p:sp>
      <p:sp>
        <p:nvSpPr>
          <p:cNvPr id="4" name="Slide Number Placeholder 3"/>
          <p:cNvSpPr>
            <a:spLocks noGrp="1"/>
          </p:cNvSpPr>
          <p:nvPr>
            <p:ph type="sldNum" sz="quarter" idx="5"/>
          </p:nvPr>
        </p:nvSpPr>
        <p:spPr/>
        <p:txBody>
          <a:bodyPr/>
          <a:lstStyle/>
          <a:p>
            <a:fld id="{3D3CC99D-7FF0-470D-9663-CF567F98BB68}" type="slidenum">
              <a:rPr lang="en-GB" smtClean="0"/>
              <a:t>11</a:t>
            </a:fld>
            <a:endParaRPr lang="en-GB"/>
          </a:p>
        </p:txBody>
      </p:sp>
    </p:spTree>
    <p:extLst>
      <p:ext uri="{BB962C8B-B14F-4D97-AF65-F5344CB8AC3E}">
        <p14:creationId xmlns:p14="http://schemas.microsoft.com/office/powerpoint/2010/main" val="1993341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5C43F-B1B1-CC38-1E65-F3757C25E8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4FC045-0C0F-FA17-7F9A-53667A5D8E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F59C9E-FD26-70A7-63A2-6F212DAB0200}"/>
              </a:ext>
            </a:extLst>
          </p:cNvPr>
          <p:cNvSpPr>
            <a:spLocks noGrp="1"/>
          </p:cNvSpPr>
          <p:nvPr>
            <p:ph type="body" idx="1"/>
          </p:nvPr>
        </p:nvSpPr>
        <p:spPr/>
        <p:txBody>
          <a:bodyPr/>
          <a:lstStyle/>
          <a:p>
            <a:r>
              <a:rPr lang="en-GB" dirty="0"/>
              <a:t>To find these figures for yourselves, you need to go to the “trainee question item report” along the top menu, then go to “post specialty group.” This groups specialties by school, but is only available nationally. All the other groupings are available, as for the core questions. To see the EDI questions, go to the split that you are interested in, then select “additional questions” from the “question category” menu. The menu below this is “master code – question text.” Select questions 236 – 249 inclusive (some questions have been removed so it is only 9 questions). There are plenty of other relevant and interesting questions in the additional question section, so it’s worth having a look through – LTFT, rotas, leadership opportunities etc.</a:t>
            </a:r>
          </a:p>
        </p:txBody>
      </p:sp>
      <p:sp>
        <p:nvSpPr>
          <p:cNvPr id="4" name="Slide Number Placeholder 3">
            <a:extLst>
              <a:ext uri="{FF2B5EF4-FFF2-40B4-BE49-F238E27FC236}">
                <a16:creationId xmlns:a16="http://schemas.microsoft.com/office/drawing/2014/main" id="{826514B0-CF0A-FE75-4750-CA1EC44ED629}"/>
              </a:ext>
            </a:extLst>
          </p:cNvPr>
          <p:cNvSpPr>
            <a:spLocks noGrp="1"/>
          </p:cNvSpPr>
          <p:nvPr>
            <p:ph type="sldNum" sz="quarter" idx="5"/>
          </p:nvPr>
        </p:nvSpPr>
        <p:spPr/>
        <p:txBody>
          <a:bodyPr/>
          <a:lstStyle/>
          <a:p>
            <a:fld id="{3D3CC99D-7FF0-470D-9663-CF567F98BB68}" type="slidenum">
              <a:rPr lang="en-GB" smtClean="0"/>
              <a:t>12</a:t>
            </a:fld>
            <a:endParaRPr lang="en-GB"/>
          </a:p>
        </p:txBody>
      </p:sp>
    </p:spTree>
    <p:extLst>
      <p:ext uri="{BB962C8B-B14F-4D97-AF65-F5344CB8AC3E}">
        <p14:creationId xmlns:p14="http://schemas.microsoft.com/office/powerpoint/2010/main" val="1319651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47FFE-F6C2-2C08-8674-7ECC4F4FFC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F968D6-511D-3445-05F3-CCA15E3A5B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AEE2F7-9E63-F763-9FEB-89DE5081D749}"/>
              </a:ext>
            </a:extLst>
          </p:cNvPr>
          <p:cNvSpPr>
            <a:spLocks noGrp="1"/>
          </p:cNvSpPr>
          <p:nvPr>
            <p:ph type="body" idx="1"/>
          </p:nvPr>
        </p:nvSpPr>
        <p:spPr/>
        <p:txBody>
          <a:bodyPr/>
          <a:lstStyle/>
          <a:p>
            <a:r>
              <a:rPr lang="en-GB" dirty="0"/>
              <a:t>All of this data can be found in the survey reports. You can look at national data in the progression reports by two demographics. This can be interesting, as the single demographic reports can hide important issues. For example, in GP, women are above outliers compared to men, who are below outliers for ARCP progression. However, ethnic minority IMG women are below outliers.</a:t>
            </a:r>
          </a:p>
        </p:txBody>
      </p:sp>
      <p:sp>
        <p:nvSpPr>
          <p:cNvPr id="4" name="Slide Number Placeholder 3">
            <a:extLst>
              <a:ext uri="{FF2B5EF4-FFF2-40B4-BE49-F238E27FC236}">
                <a16:creationId xmlns:a16="http://schemas.microsoft.com/office/drawing/2014/main" id="{ECF62940-6F68-41FF-2CCA-B7B1FAF04590}"/>
              </a:ext>
            </a:extLst>
          </p:cNvPr>
          <p:cNvSpPr>
            <a:spLocks noGrp="1"/>
          </p:cNvSpPr>
          <p:nvPr>
            <p:ph type="sldNum" sz="quarter" idx="5"/>
          </p:nvPr>
        </p:nvSpPr>
        <p:spPr/>
        <p:txBody>
          <a:bodyPr/>
          <a:lstStyle/>
          <a:p>
            <a:fld id="{3D3CC99D-7FF0-470D-9663-CF567F98BB68}" type="slidenum">
              <a:rPr lang="en-GB" smtClean="0"/>
              <a:t>13</a:t>
            </a:fld>
            <a:endParaRPr lang="en-GB"/>
          </a:p>
        </p:txBody>
      </p:sp>
    </p:spTree>
    <p:extLst>
      <p:ext uri="{BB962C8B-B14F-4D97-AF65-F5344CB8AC3E}">
        <p14:creationId xmlns:p14="http://schemas.microsoft.com/office/powerpoint/2010/main" val="2778209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67425-4557-0D4F-A252-3CF5A1EA4A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D7BFF3-37D4-DA3E-EBF0-9119D8F2F5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E18DEE-AFD9-42F0-514A-898745190640}"/>
              </a:ext>
            </a:extLst>
          </p:cNvPr>
          <p:cNvSpPr>
            <a:spLocks noGrp="1"/>
          </p:cNvSpPr>
          <p:nvPr>
            <p:ph type="body" idx="1"/>
          </p:nvPr>
        </p:nvSpPr>
        <p:spPr/>
        <p:txBody>
          <a:bodyPr/>
          <a:lstStyle/>
          <a:p>
            <a:r>
              <a:rPr lang="en-GB" dirty="0"/>
              <a:t>Each school now has a set of trainee volunteer EDI leads – anyone can join. Most also going to be acting as peer allies to support colleagues in raising concerns. Training day was over-subscribed and over-attended! We hope to run another before the end of the year, but this webinar plus the guidance documents should support you in being able to undertake the role effectively.</a:t>
            </a:r>
          </a:p>
        </p:txBody>
      </p:sp>
      <p:sp>
        <p:nvSpPr>
          <p:cNvPr id="4" name="Slide Number Placeholder 3">
            <a:extLst>
              <a:ext uri="{FF2B5EF4-FFF2-40B4-BE49-F238E27FC236}">
                <a16:creationId xmlns:a16="http://schemas.microsoft.com/office/drawing/2014/main" id="{A499834B-675F-CCCD-0C2B-DF972697D7EB}"/>
              </a:ext>
            </a:extLst>
          </p:cNvPr>
          <p:cNvSpPr>
            <a:spLocks noGrp="1"/>
          </p:cNvSpPr>
          <p:nvPr>
            <p:ph type="sldNum" sz="quarter" idx="5"/>
          </p:nvPr>
        </p:nvSpPr>
        <p:spPr/>
        <p:txBody>
          <a:bodyPr/>
          <a:lstStyle/>
          <a:p>
            <a:fld id="{3D3CC99D-7FF0-470D-9663-CF567F98BB68}" type="slidenum">
              <a:rPr lang="en-GB" smtClean="0"/>
              <a:t>14</a:t>
            </a:fld>
            <a:endParaRPr lang="en-GB"/>
          </a:p>
        </p:txBody>
      </p:sp>
    </p:spTree>
    <p:extLst>
      <p:ext uri="{BB962C8B-B14F-4D97-AF65-F5344CB8AC3E}">
        <p14:creationId xmlns:p14="http://schemas.microsoft.com/office/powerpoint/2010/main" val="3269071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75583-8EC4-27F4-096C-F71E5E04BF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1E027A-B5EB-F0A5-6FD0-8CE089772F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2AFDEF-78E5-C7E7-9AE4-FAF0D3301035}"/>
              </a:ext>
            </a:extLst>
          </p:cNvPr>
          <p:cNvSpPr>
            <a:spLocks noGrp="1"/>
          </p:cNvSpPr>
          <p:nvPr>
            <p:ph type="body" idx="1"/>
          </p:nvPr>
        </p:nvSpPr>
        <p:spPr/>
        <p:txBody>
          <a:bodyPr/>
          <a:lstStyle/>
          <a:p>
            <a:r>
              <a:rPr lang="en-GB" dirty="0"/>
              <a:t>Until recently, there has been no guidance on the deanery website on how to raise a concern as a trainee.</a:t>
            </a:r>
          </a:p>
        </p:txBody>
      </p:sp>
      <p:sp>
        <p:nvSpPr>
          <p:cNvPr id="4" name="Slide Number Placeholder 3">
            <a:extLst>
              <a:ext uri="{FF2B5EF4-FFF2-40B4-BE49-F238E27FC236}">
                <a16:creationId xmlns:a16="http://schemas.microsoft.com/office/drawing/2014/main" id="{956F439C-F520-D613-213D-DBC5955C7A07}"/>
              </a:ext>
            </a:extLst>
          </p:cNvPr>
          <p:cNvSpPr>
            <a:spLocks noGrp="1"/>
          </p:cNvSpPr>
          <p:nvPr>
            <p:ph type="sldNum" sz="quarter" idx="5"/>
          </p:nvPr>
        </p:nvSpPr>
        <p:spPr/>
        <p:txBody>
          <a:bodyPr/>
          <a:lstStyle/>
          <a:p>
            <a:fld id="{3D3CC99D-7FF0-470D-9663-CF567F98BB68}" type="slidenum">
              <a:rPr lang="en-GB" smtClean="0"/>
              <a:t>15</a:t>
            </a:fld>
            <a:endParaRPr lang="en-GB"/>
          </a:p>
        </p:txBody>
      </p:sp>
    </p:spTree>
    <p:extLst>
      <p:ext uri="{BB962C8B-B14F-4D97-AF65-F5344CB8AC3E}">
        <p14:creationId xmlns:p14="http://schemas.microsoft.com/office/powerpoint/2010/main" val="3585557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E400B-03B8-CE08-D2EF-4D16A5B8D4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27C0AC-44B5-33F1-3E3C-BFD72F42C2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F2857A-0969-A7FA-5AFD-567B269A6EAC}"/>
              </a:ext>
            </a:extLst>
          </p:cNvPr>
          <p:cNvSpPr>
            <a:spLocks noGrp="1"/>
          </p:cNvSpPr>
          <p:nvPr>
            <p:ph type="body" idx="1"/>
          </p:nvPr>
        </p:nvSpPr>
        <p:spPr/>
        <p:txBody>
          <a:bodyPr/>
          <a:lstStyle/>
          <a:p>
            <a:r>
              <a:rPr lang="en-GB" dirty="0"/>
              <a:t>In other words, even when the concern was met with sympathy and / or support, there was always a lack of action. For those that had negative experiences, issues were always underpinned by their story not being believed. It is therefore vital to understand that the trainee is telling you what they have experienced, and that this is their reality. In the case of those who have experienced marginalisation, this may be cumulative over a lifetime, and they will have become accustomed to not being believed, or told they are “too sensitive” or “over-reacting” when they experience a little bit of discrimination, such as a microaggression, or being denied a slightly more challenging training opportunity. The intent of the perpetrator, whilst important, does not rule out unconscious bias which is at the root of many of these experiences. When listening to a trainee’s concern, it is important to accept the trainee’s experience of what has happened to them without judgement. </a:t>
            </a:r>
          </a:p>
        </p:txBody>
      </p:sp>
      <p:sp>
        <p:nvSpPr>
          <p:cNvPr id="4" name="Slide Number Placeholder 3">
            <a:extLst>
              <a:ext uri="{FF2B5EF4-FFF2-40B4-BE49-F238E27FC236}">
                <a16:creationId xmlns:a16="http://schemas.microsoft.com/office/drawing/2014/main" id="{BDAA36EC-7234-FFDB-2012-DD8C9D5A4D3E}"/>
              </a:ext>
            </a:extLst>
          </p:cNvPr>
          <p:cNvSpPr>
            <a:spLocks noGrp="1"/>
          </p:cNvSpPr>
          <p:nvPr>
            <p:ph type="sldNum" sz="quarter" idx="5"/>
          </p:nvPr>
        </p:nvSpPr>
        <p:spPr/>
        <p:txBody>
          <a:bodyPr/>
          <a:lstStyle/>
          <a:p>
            <a:fld id="{3D3CC99D-7FF0-470D-9663-CF567F98BB68}" type="slidenum">
              <a:rPr lang="en-GB" smtClean="0"/>
              <a:t>16</a:t>
            </a:fld>
            <a:endParaRPr lang="en-GB"/>
          </a:p>
        </p:txBody>
      </p:sp>
    </p:spTree>
    <p:extLst>
      <p:ext uri="{BB962C8B-B14F-4D97-AF65-F5344CB8AC3E}">
        <p14:creationId xmlns:p14="http://schemas.microsoft.com/office/powerpoint/2010/main" val="2421422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1DE20-2244-BE97-0E08-0C181FFC3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9D1BF0-65DF-7C7B-0AC3-273EAFDF8C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34D2C0-57C9-C90E-BDB0-161FD301682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51B5B9F-53DB-5846-AC70-F7AC19FC739D}"/>
              </a:ext>
            </a:extLst>
          </p:cNvPr>
          <p:cNvSpPr>
            <a:spLocks noGrp="1"/>
          </p:cNvSpPr>
          <p:nvPr>
            <p:ph type="sldNum" sz="quarter" idx="5"/>
          </p:nvPr>
        </p:nvSpPr>
        <p:spPr/>
        <p:txBody>
          <a:bodyPr/>
          <a:lstStyle/>
          <a:p>
            <a:fld id="{3D3CC99D-7FF0-470D-9663-CF567F98BB68}" type="slidenum">
              <a:rPr lang="en-GB" smtClean="0"/>
              <a:t>17</a:t>
            </a:fld>
            <a:endParaRPr lang="en-GB"/>
          </a:p>
        </p:txBody>
      </p:sp>
    </p:spTree>
    <p:extLst>
      <p:ext uri="{BB962C8B-B14F-4D97-AF65-F5344CB8AC3E}">
        <p14:creationId xmlns:p14="http://schemas.microsoft.com/office/powerpoint/2010/main" val="1660422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Especially for early and lower level concerns (which can gradually or rapidly spiral to more serious concerns), it is important to take a learning, “no blame” approach, in the same way as we would hope to respond to a patient safety incident. Each person will have their own memories, experiences and beliefs about what has happened, but the focus needs to shift from focussing on the “facts” and instead attend to the experiences and reflections of both alleged perpetrator and victim. While the alleged perpetrator’s perspective tends to be prioritised currently,  we need to ensure our primary focus is on the impact of what has happened for the trainee.</a:t>
            </a:r>
          </a:p>
        </p:txBody>
      </p:sp>
      <p:sp>
        <p:nvSpPr>
          <p:cNvPr id="4" name="Slide Number Placeholder 3"/>
          <p:cNvSpPr>
            <a:spLocks noGrp="1"/>
          </p:cNvSpPr>
          <p:nvPr>
            <p:ph type="sldNum" sz="quarter" idx="5"/>
          </p:nvPr>
        </p:nvSpPr>
        <p:spPr/>
        <p:txBody>
          <a:bodyPr/>
          <a:lstStyle/>
          <a:p>
            <a:fld id="{3D3CC99D-7FF0-470D-9663-CF567F98BB68}" type="slidenum">
              <a:rPr lang="en-GB" smtClean="0"/>
              <a:t>18</a:t>
            </a:fld>
            <a:endParaRPr lang="en-GB"/>
          </a:p>
        </p:txBody>
      </p:sp>
    </p:spTree>
    <p:extLst>
      <p:ext uri="{BB962C8B-B14F-4D97-AF65-F5344CB8AC3E}">
        <p14:creationId xmlns:p14="http://schemas.microsoft.com/office/powerpoint/2010/main" val="805329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8E1CA-B46F-A047-4988-9485503784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320514-7E2A-22A9-62B4-24CED798CF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D7C7DC-77AC-F1E4-9E04-066E74C8E31E}"/>
              </a:ext>
            </a:extLst>
          </p:cNvPr>
          <p:cNvSpPr>
            <a:spLocks noGrp="1"/>
          </p:cNvSpPr>
          <p:nvPr>
            <p:ph type="body" idx="1"/>
          </p:nvPr>
        </p:nvSpPr>
        <p:spPr/>
        <p:txBody>
          <a:bodyPr/>
          <a:lstStyle/>
          <a:p>
            <a:r>
              <a:rPr lang="en-GB" dirty="0"/>
              <a:t>In order to overcome the barriers, and to improve the earlier figures, we need to completely change our thinking, and remove some of our unconscious assumptions and behaviours (we all have them). To achieve this across the entire education community means we need to be ambassadors, and make the case for the change – help people to understand that these changes will benefit everyone, including patients.</a:t>
            </a:r>
          </a:p>
        </p:txBody>
      </p:sp>
      <p:sp>
        <p:nvSpPr>
          <p:cNvPr id="4" name="Slide Number Placeholder 3">
            <a:extLst>
              <a:ext uri="{FF2B5EF4-FFF2-40B4-BE49-F238E27FC236}">
                <a16:creationId xmlns:a16="http://schemas.microsoft.com/office/drawing/2014/main" id="{4C6B71B4-56C5-8B1A-D0AD-E205D2044D97}"/>
              </a:ext>
            </a:extLst>
          </p:cNvPr>
          <p:cNvSpPr>
            <a:spLocks noGrp="1"/>
          </p:cNvSpPr>
          <p:nvPr>
            <p:ph type="sldNum" sz="quarter" idx="5"/>
          </p:nvPr>
        </p:nvSpPr>
        <p:spPr/>
        <p:txBody>
          <a:bodyPr/>
          <a:lstStyle/>
          <a:p>
            <a:fld id="{3D3CC99D-7FF0-470D-9663-CF567F98BB68}" type="slidenum">
              <a:rPr lang="en-GB" smtClean="0"/>
              <a:t>19</a:t>
            </a:fld>
            <a:endParaRPr lang="en-GB"/>
          </a:p>
        </p:txBody>
      </p:sp>
    </p:spTree>
    <p:extLst>
      <p:ext uri="{BB962C8B-B14F-4D97-AF65-F5344CB8AC3E}">
        <p14:creationId xmlns:p14="http://schemas.microsoft.com/office/powerpoint/2010/main" val="371267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2DE64-A2F8-338D-7451-C6BFA5F520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359D26-FF96-D8D2-E947-90A298A4AE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F0A07C-9004-D267-79C2-4E0AD01CDDC4}"/>
              </a:ext>
            </a:extLst>
          </p:cNvPr>
          <p:cNvSpPr>
            <a:spLocks noGrp="1"/>
          </p:cNvSpPr>
          <p:nvPr>
            <p:ph type="body" idx="1"/>
          </p:nvPr>
        </p:nvSpPr>
        <p:spPr/>
        <p:txBody>
          <a:bodyPr/>
          <a:lstStyle/>
          <a:p>
            <a:r>
              <a:rPr lang="en-GB" dirty="0"/>
              <a:t>Response to a concern should not be influenced by health, performance or conduct concerns about the trainee – 2 reasons: first, we are going to treat them with dignity (Donna Hicks’ model), second, their experiences of bullying, discrimination or marginalisation may be contributing to some or all of their “issues.” The “issues” may be no different than those of a non-minoritised trainee, but have been magnified and subjected to fundamental attribution bias (issues are assumed to be due to an innate lack of capability or a character flaw rather than external factors). This bias may be completely unconscious, and can be shared by many educators (</a:t>
            </a:r>
            <a:r>
              <a:rPr lang="en-GB" dirty="0" err="1"/>
              <a:t>eg</a:t>
            </a:r>
            <a:r>
              <a:rPr lang="en-GB" dirty="0"/>
              <a:t> can affect the whole of a multi-consultant report).</a:t>
            </a:r>
          </a:p>
          <a:p>
            <a:r>
              <a:rPr lang="en-GB" dirty="0"/>
              <a:t>Benefit of the doubt – assume that the impact of the behaviour is as the trainee says, and that it is actually happening. It’s easy to deny intent – ‘they didn’t mean it like that,’ ‘do think you might be being over-sensitive here?’ – often thinking it will make the trainee feel better. Also, it’s likely to be impossible to prove something like feeling excluded from conversations or during meetings, we just have to assume the trainee is correct, and tell them that we believe them. This doesn’t mean there was any intent to harm. So in situations where there seems to be an absence of intent, or it’s reasonable to give the perpetrator the benefit of the doubt, we can take a learning approach. A different approach will be needed if the behaviour continues. Where it seems likely that intent was present, and the concern is more serious, we will need to escalate.</a:t>
            </a:r>
          </a:p>
          <a:p>
            <a:r>
              <a:rPr lang="en-GB" dirty="0"/>
              <a:t>One of the biggest parts of the paradigm shift is a move away from taking any sort of investigatory approach. We seek to understand and resolve the situation. This requires an openness to properly hearing and understanding everyone’s experiences, but keeping the trainee as our central point of focus. It doesn’t really matter (usually) exactly what words were used, or what the exact tone or body language were intended to convey – what matters is the way they were felt. Think about a time when a loved one has accused you of using an aggressive/disinterested/disbelieving tone. Maybe they recite it back to you (you feel, in an exaggerated way). How often was there actually a grain of truth, however small, in what they said? We all receive the world through the filter of our cumulative past experiences.</a:t>
            </a:r>
          </a:p>
        </p:txBody>
      </p:sp>
      <p:sp>
        <p:nvSpPr>
          <p:cNvPr id="4" name="Slide Number Placeholder 3">
            <a:extLst>
              <a:ext uri="{FF2B5EF4-FFF2-40B4-BE49-F238E27FC236}">
                <a16:creationId xmlns:a16="http://schemas.microsoft.com/office/drawing/2014/main" id="{2A7DFC98-5C87-42F9-635C-12F248EEF66A}"/>
              </a:ext>
            </a:extLst>
          </p:cNvPr>
          <p:cNvSpPr>
            <a:spLocks noGrp="1"/>
          </p:cNvSpPr>
          <p:nvPr>
            <p:ph type="sldNum" sz="quarter" idx="5"/>
          </p:nvPr>
        </p:nvSpPr>
        <p:spPr/>
        <p:txBody>
          <a:bodyPr/>
          <a:lstStyle/>
          <a:p>
            <a:fld id="{3D3CC99D-7FF0-470D-9663-CF567F98BB68}" type="slidenum">
              <a:rPr lang="en-GB" smtClean="0"/>
              <a:t>20</a:t>
            </a:fld>
            <a:endParaRPr lang="en-GB"/>
          </a:p>
        </p:txBody>
      </p:sp>
    </p:spTree>
    <p:extLst>
      <p:ext uri="{BB962C8B-B14F-4D97-AF65-F5344CB8AC3E}">
        <p14:creationId xmlns:p14="http://schemas.microsoft.com/office/powerpoint/2010/main" val="1227818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3CC99D-7FF0-470D-9663-CF567F98BB68}" type="slidenum">
              <a:rPr lang="en-GB" smtClean="0"/>
              <a:t>3</a:t>
            </a:fld>
            <a:endParaRPr lang="en-GB"/>
          </a:p>
        </p:txBody>
      </p:sp>
    </p:spTree>
    <p:extLst>
      <p:ext uri="{BB962C8B-B14F-4D97-AF65-F5344CB8AC3E}">
        <p14:creationId xmlns:p14="http://schemas.microsoft.com/office/powerpoint/2010/main" val="3189433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E1D4F-C92E-3718-45E4-4C909898FE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E1B160-B36B-643E-9D12-3DFA3D5B90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D58034-E8CE-96EF-8147-BC18130D854B}"/>
              </a:ext>
            </a:extLst>
          </p:cNvPr>
          <p:cNvSpPr>
            <a:spLocks noGrp="1"/>
          </p:cNvSpPr>
          <p:nvPr>
            <p:ph type="body" idx="1"/>
          </p:nvPr>
        </p:nvSpPr>
        <p:spPr/>
        <p:txBody>
          <a:bodyPr/>
          <a:lstStyle/>
          <a:p>
            <a:r>
              <a:rPr lang="en-GB" dirty="0"/>
              <a:t>A choice of who to raise a concern to is important as it empowers the trainee to speak up in the way that feels safest for them. The provision of peer allies, allows them to speak to someone who they feel may provide more understanding and psychological safety. A trainee can request a peer ally from a different specialty. </a:t>
            </a:r>
          </a:p>
          <a:p>
            <a:endParaRPr lang="en-GB" dirty="0"/>
          </a:p>
        </p:txBody>
      </p:sp>
      <p:sp>
        <p:nvSpPr>
          <p:cNvPr id="4" name="Slide Number Placeholder 3">
            <a:extLst>
              <a:ext uri="{FF2B5EF4-FFF2-40B4-BE49-F238E27FC236}">
                <a16:creationId xmlns:a16="http://schemas.microsoft.com/office/drawing/2014/main" id="{B475AFD5-A5BD-9164-0694-4CD53BF55727}"/>
              </a:ext>
            </a:extLst>
          </p:cNvPr>
          <p:cNvSpPr>
            <a:spLocks noGrp="1"/>
          </p:cNvSpPr>
          <p:nvPr>
            <p:ph type="sldNum" sz="quarter" idx="5"/>
          </p:nvPr>
        </p:nvSpPr>
        <p:spPr/>
        <p:txBody>
          <a:bodyPr/>
          <a:lstStyle/>
          <a:p>
            <a:fld id="{3D3CC99D-7FF0-470D-9663-CF567F98BB68}" type="slidenum">
              <a:rPr lang="en-GB" smtClean="0"/>
              <a:t>21</a:t>
            </a:fld>
            <a:endParaRPr lang="en-GB"/>
          </a:p>
        </p:txBody>
      </p:sp>
    </p:spTree>
    <p:extLst>
      <p:ext uri="{BB962C8B-B14F-4D97-AF65-F5344CB8AC3E}">
        <p14:creationId xmlns:p14="http://schemas.microsoft.com/office/powerpoint/2010/main" val="664331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206E3-1D9D-C069-84D5-7329C34131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3974DF-4836-0CD4-DC5D-7DCA05CC38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A7973E-1DB5-1F88-44CC-717C9A602C87}"/>
              </a:ext>
            </a:extLst>
          </p:cNvPr>
          <p:cNvSpPr>
            <a:spLocks noGrp="1"/>
          </p:cNvSpPr>
          <p:nvPr>
            <p:ph type="body" idx="1"/>
          </p:nvPr>
        </p:nvSpPr>
        <p:spPr/>
        <p:txBody>
          <a:bodyPr/>
          <a:lstStyle/>
          <a:p>
            <a:r>
              <a:rPr lang="en-GB" dirty="0"/>
              <a:t>A first listener simply has to provide a safe and compassionate listening ear. They then have to complete an anonymised report for the quality team and decide whether escalation is necessary. Signposting to health and wellbeing or pastoral support should be provided as necessary. They do not need to take further action than that. </a:t>
            </a:r>
          </a:p>
          <a:p>
            <a:r>
              <a:rPr lang="en-GB" dirty="0"/>
              <a:t>First listeners can be yourselves as peer allies, but may also be a trusted supervisor, a member of the education team, or other peer in the workplace. If a first listener doesn’t feel able to provide the right kind of support, they can direct trainees to the peer allies – you will still be acting as a first listener.</a:t>
            </a:r>
          </a:p>
          <a:p>
            <a:r>
              <a:rPr lang="en-GB" dirty="0"/>
              <a:t>Process for allocating a peer ally – trainees requesting a peer ally can complete a short request form, indicating which specialty and which characteristics would be helpful. Angela will allocate based on this form, and will email you to request that you make contact with the trainee. If she does not hear back from you within two working days, she will try another peer ally. If you’d like to pause referrals at any point, please let </a:t>
            </a:r>
            <a:r>
              <a:rPr lang="en-GB"/>
              <a:t>Angela know. </a:t>
            </a:r>
            <a:endParaRPr lang="en-GB" dirty="0"/>
          </a:p>
          <a:p>
            <a:endParaRPr lang="en-GB" dirty="0"/>
          </a:p>
        </p:txBody>
      </p:sp>
      <p:sp>
        <p:nvSpPr>
          <p:cNvPr id="4" name="Slide Number Placeholder 3">
            <a:extLst>
              <a:ext uri="{FF2B5EF4-FFF2-40B4-BE49-F238E27FC236}">
                <a16:creationId xmlns:a16="http://schemas.microsoft.com/office/drawing/2014/main" id="{8CAEBD81-9C48-ED33-BEC9-5419BB4C9431}"/>
              </a:ext>
            </a:extLst>
          </p:cNvPr>
          <p:cNvSpPr>
            <a:spLocks noGrp="1"/>
          </p:cNvSpPr>
          <p:nvPr>
            <p:ph type="sldNum" sz="quarter" idx="5"/>
          </p:nvPr>
        </p:nvSpPr>
        <p:spPr/>
        <p:txBody>
          <a:bodyPr/>
          <a:lstStyle/>
          <a:p>
            <a:fld id="{3D3CC99D-7FF0-470D-9663-CF567F98BB68}" type="slidenum">
              <a:rPr lang="en-GB" smtClean="0"/>
              <a:t>22</a:t>
            </a:fld>
            <a:endParaRPr lang="en-GB"/>
          </a:p>
        </p:txBody>
      </p:sp>
    </p:spTree>
    <p:extLst>
      <p:ext uri="{BB962C8B-B14F-4D97-AF65-F5344CB8AC3E}">
        <p14:creationId xmlns:p14="http://schemas.microsoft.com/office/powerpoint/2010/main" val="1985599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AACC8-6649-3155-E282-19AFFF217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C4CBB8-7F58-F4BB-0C9A-A698F00784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180BF6-90BE-8C4A-3101-238F2D94EC6D}"/>
              </a:ext>
            </a:extLst>
          </p:cNvPr>
          <p:cNvSpPr>
            <a:spLocks noGrp="1"/>
          </p:cNvSpPr>
          <p:nvPr>
            <p:ph type="body" idx="1"/>
          </p:nvPr>
        </p:nvSpPr>
        <p:spPr/>
        <p:txBody>
          <a:bodyPr/>
          <a:lstStyle/>
          <a:p>
            <a:r>
              <a:rPr lang="en-GB" dirty="0"/>
              <a:t>The most important aspect of being a first listener is to create psychological safety. Once you have heard the concern, the next step is to triage it to determine whether it is serious or requires escalation. </a:t>
            </a:r>
          </a:p>
          <a:p>
            <a:r>
              <a:rPr lang="en-GB" dirty="0"/>
              <a:t>As a peer ally, it’s important to have a low threshold for escalation. This may be to get guidance on whether the concern is serious or not, or it may simply to get some on advice on how to approach the situation. Advice you can provide yourself might include ideas on how to challenge microaggressions in a non-threatening way. Questioning to get at the underlying assumption can be helpful. In the case of constantly being mistaken for a colleague of a similar ethnicity, you might say, “I’ve noticed you’ve mixed me up with …. a couple of times. I wonder why that might be?“ The observation on it’s own may be enough to spark reflection. This is also a useful technique when acting as an ally in the workplace. </a:t>
            </a:r>
          </a:p>
          <a:p>
            <a:r>
              <a:rPr lang="en-GB" dirty="0"/>
              <a:t>If you think formal pastoral support is required, you will need to refer to the school wellbeing lead to identify an appropriate individual. If you have concerns about the trainee’s health, again, this will need escalating so that appropriate OH referrals can be made. It’s also fine to direct the trainee to their own GP if they have not yet sought help. GPs can be an important source of support in this situation. There is a wellbeing hub on the Lead Employer website, and links to this and other sources of support can be found in the raising concerns trainee guidance. Links include resources for bullying and discrimination, mental health and wellbeing support, crisis support and support for those who have experienced or witnessed sexual misconduct. If you fear that someone is so unwell that they may have suicidal thoughts, it’s ok to ask about this – it has been shown to be protective to ask this question, rather than to increase risk. More detailed guidance on what to do in this situation can be found in the first listener guidance.</a:t>
            </a:r>
          </a:p>
          <a:p>
            <a:r>
              <a:rPr lang="en-GB" dirty="0"/>
              <a:t>Documentation involves the completion of an anonymised form which can be found on the EDI page of the deanery website. Your name is required, but not that of the trainee who has approached you.</a:t>
            </a:r>
          </a:p>
        </p:txBody>
      </p:sp>
      <p:sp>
        <p:nvSpPr>
          <p:cNvPr id="4" name="Slide Number Placeholder 3">
            <a:extLst>
              <a:ext uri="{FF2B5EF4-FFF2-40B4-BE49-F238E27FC236}">
                <a16:creationId xmlns:a16="http://schemas.microsoft.com/office/drawing/2014/main" id="{7F630575-4EB4-8F1F-8390-70922820A7D0}"/>
              </a:ext>
            </a:extLst>
          </p:cNvPr>
          <p:cNvSpPr>
            <a:spLocks noGrp="1"/>
          </p:cNvSpPr>
          <p:nvPr>
            <p:ph type="sldNum" sz="quarter" idx="5"/>
          </p:nvPr>
        </p:nvSpPr>
        <p:spPr/>
        <p:txBody>
          <a:bodyPr/>
          <a:lstStyle/>
          <a:p>
            <a:fld id="{3D3CC99D-7FF0-470D-9663-CF567F98BB68}" type="slidenum">
              <a:rPr lang="en-GB" smtClean="0"/>
              <a:t>23</a:t>
            </a:fld>
            <a:endParaRPr lang="en-GB"/>
          </a:p>
        </p:txBody>
      </p:sp>
    </p:spTree>
    <p:extLst>
      <p:ext uri="{BB962C8B-B14F-4D97-AF65-F5344CB8AC3E}">
        <p14:creationId xmlns:p14="http://schemas.microsoft.com/office/powerpoint/2010/main" val="1153295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9EBA0-82C4-C319-639A-B165DB1104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B5DFF5-AA3F-1887-2D3B-B6EEEFB212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1F4CBB-421E-0584-D9B4-0374FBB5D0E7}"/>
              </a:ext>
            </a:extLst>
          </p:cNvPr>
          <p:cNvSpPr>
            <a:spLocks noGrp="1"/>
          </p:cNvSpPr>
          <p:nvPr>
            <p:ph type="body" idx="1"/>
          </p:nvPr>
        </p:nvSpPr>
        <p:spPr/>
        <p:txBody>
          <a:bodyPr/>
          <a:lstStyle/>
          <a:p>
            <a:r>
              <a:rPr lang="en-GB" dirty="0"/>
              <a:t>As you may know if you have tried to raise a concern yourself, it is possible that you may be met with scepticism, to be told you are being “too sensitive,” or even more negative reactions. Much of the first listener guidance focuses on why it is important not to behave in that way. So you may choose to take a more informal approach to hearing the concern, and it is perfectly ok to validate the trainee’s interpretation of events. The principles of active listening remain important. You may feel like you recognise what you are hearing from your own experience, and it can be tempting to interrupt with your story at this point. However, it’s important that the trainee is able to tell their whole story, and for you to concentrate on listening to what is said, as well as what is not said. The trainee may have a different interpretation than you, or may experience a different response. The crucial factor in empathising effectively is to respond to the emotions you are detecting, rather than the ones you expect. It’s fine to clarify or ask </a:t>
            </a:r>
            <a:r>
              <a:rPr lang="en-GB" dirty="0" err="1"/>
              <a:t>eg</a:t>
            </a:r>
            <a:r>
              <a:rPr lang="en-GB" dirty="0"/>
              <a:t> “how did that make you feel?” or “am I right that this has been very upsetting for you?”</a:t>
            </a:r>
          </a:p>
          <a:p>
            <a:r>
              <a:rPr lang="en-GB" dirty="0"/>
              <a:t>It is common for trainee’s not to raise a concern until they feel it is affecting how their performance is being judged, or when they feel they are being treated unfairly. Whilst it is natural to want to help and reassure in this situation, this will be a situation which always requires escalation.</a:t>
            </a:r>
          </a:p>
          <a:p>
            <a:r>
              <a:rPr lang="en-GB" dirty="0"/>
              <a:t>Boundaries are important, both for the trainee raising the concern, and yourself. It’s fine to explain how the peer ally system works, checking that they understand that the purpose is the initial meeting to hear the concern, and escalate in a safe way if necessary. There may be a shorter second meeting to feed back next steps. At each meeting, you should explain how much time you have available. It is sensible to try and limit this to an hour for the first meeting, and half an hour for any follow up meeting.</a:t>
            </a:r>
          </a:p>
        </p:txBody>
      </p:sp>
      <p:sp>
        <p:nvSpPr>
          <p:cNvPr id="4" name="Slide Number Placeholder 3">
            <a:extLst>
              <a:ext uri="{FF2B5EF4-FFF2-40B4-BE49-F238E27FC236}">
                <a16:creationId xmlns:a16="http://schemas.microsoft.com/office/drawing/2014/main" id="{0DD4A08D-A38C-BF79-7CC1-42F1EF648E09}"/>
              </a:ext>
            </a:extLst>
          </p:cNvPr>
          <p:cNvSpPr>
            <a:spLocks noGrp="1"/>
          </p:cNvSpPr>
          <p:nvPr>
            <p:ph type="sldNum" sz="quarter" idx="5"/>
          </p:nvPr>
        </p:nvSpPr>
        <p:spPr/>
        <p:txBody>
          <a:bodyPr/>
          <a:lstStyle/>
          <a:p>
            <a:fld id="{3D3CC99D-7FF0-470D-9663-CF567F98BB68}" type="slidenum">
              <a:rPr lang="en-GB" smtClean="0"/>
              <a:t>24</a:t>
            </a:fld>
            <a:endParaRPr lang="en-GB"/>
          </a:p>
        </p:txBody>
      </p:sp>
    </p:spTree>
    <p:extLst>
      <p:ext uri="{BB962C8B-B14F-4D97-AF65-F5344CB8AC3E}">
        <p14:creationId xmlns:p14="http://schemas.microsoft.com/office/powerpoint/2010/main" val="460339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34EF6-0335-B7C5-BB6C-3CCC2F2E47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606011-35B5-4C13-22B3-89F6DDDCE1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3AAC81-31AE-CBF1-0747-617776E8CF92}"/>
              </a:ext>
            </a:extLst>
          </p:cNvPr>
          <p:cNvSpPr>
            <a:spLocks noGrp="1"/>
          </p:cNvSpPr>
          <p:nvPr>
            <p:ph type="body" idx="1"/>
          </p:nvPr>
        </p:nvSpPr>
        <p:spPr/>
        <p:txBody>
          <a:bodyPr/>
          <a:lstStyle/>
          <a:p>
            <a:r>
              <a:rPr lang="en-GB" dirty="0"/>
              <a:t>As you may know if you have tried to raise a concern yourself, it is possible that you may be met with scepticism, to be told you are being “too sensitive,” or even more negative reactions. Much of the first listener guidance focuses on why it is important not to behave in that way. So you may choose to take a more informal approach to hearing the concern, and it is perfectly ok to validate the trainee’s interpretation of events. The principles of active listening remain important. You may feel like you recognise what you are hearing from your own experience, and it can be tempting to interrupt with your story at this point. However, it’s important that the trainee is able to tell their whole story, and for you to concentrate on listening to what is said, as well as what is not said. The trainee may have a different interpretation than you, or may experience a different response. The crucial factor in empathising effectively is to respond to the emotions you are detecting, rather than the ones you expect. It’s fine to clarify or ask </a:t>
            </a:r>
            <a:r>
              <a:rPr lang="en-GB" dirty="0" err="1"/>
              <a:t>eg</a:t>
            </a:r>
            <a:r>
              <a:rPr lang="en-GB" dirty="0"/>
              <a:t> “how did that make you feel?” or “am I right that this has been very upsetting for you?”</a:t>
            </a:r>
          </a:p>
          <a:p>
            <a:r>
              <a:rPr lang="en-GB" dirty="0"/>
              <a:t>It is common for trainee’s not to raise a concern until they feel it is affecting how their performance is being judged, or when they feel they are being treated unfairly. Whilst it is natural to want to help and reassure in this situation, this will be a situation which always requires escalation.</a:t>
            </a:r>
          </a:p>
          <a:p>
            <a:r>
              <a:rPr lang="en-GB" dirty="0"/>
              <a:t>Boundaries are important, both for the trainee raising the concern, and yourself. It’s fine to explain how the peer ally system works, checking that they understand that the purpose is the initial meeting to hear the concern, and escalate in a safe way if necessary. There may be a shorter second meeting to feed back next steps. At each meeting, you should explain how much time you have available. It is sensible to try and limit this to an hour for the first meeting, and half an hour for any follow up meeting.</a:t>
            </a:r>
          </a:p>
        </p:txBody>
      </p:sp>
      <p:sp>
        <p:nvSpPr>
          <p:cNvPr id="4" name="Slide Number Placeholder 3">
            <a:extLst>
              <a:ext uri="{FF2B5EF4-FFF2-40B4-BE49-F238E27FC236}">
                <a16:creationId xmlns:a16="http://schemas.microsoft.com/office/drawing/2014/main" id="{0605052A-3039-FE0E-A060-9914616B84F9}"/>
              </a:ext>
            </a:extLst>
          </p:cNvPr>
          <p:cNvSpPr>
            <a:spLocks noGrp="1"/>
          </p:cNvSpPr>
          <p:nvPr>
            <p:ph type="sldNum" sz="quarter" idx="5"/>
          </p:nvPr>
        </p:nvSpPr>
        <p:spPr/>
        <p:txBody>
          <a:bodyPr/>
          <a:lstStyle/>
          <a:p>
            <a:fld id="{3D3CC99D-7FF0-470D-9663-CF567F98BB68}" type="slidenum">
              <a:rPr lang="en-GB" smtClean="0"/>
              <a:t>25</a:t>
            </a:fld>
            <a:endParaRPr lang="en-GB"/>
          </a:p>
        </p:txBody>
      </p:sp>
    </p:spTree>
    <p:extLst>
      <p:ext uri="{BB962C8B-B14F-4D97-AF65-F5344CB8AC3E}">
        <p14:creationId xmlns:p14="http://schemas.microsoft.com/office/powerpoint/2010/main" val="3249817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61272-5D69-A5DF-7045-7610AF3D49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8B8A30-19F5-E97E-AFD8-18F539B530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99CC3C-A5DA-407B-836A-BE070A774ED3}"/>
              </a:ext>
            </a:extLst>
          </p:cNvPr>
          <p:cNvSpPr>
            <a:spLocks noGrp="1"/>
          </p:cNvSpPr>
          <p:nvPr>
            <p:ph type="body" idx="1"/>
          </p:nvPr>
        </p:nvSpPr>
        <p:spPr/>
        <p:txBody>
          <a:bodyPr/>
          <a:lstStyle/>
          <a:p>
            <a:r>
              <a:rPr lang="en-GB" dirty="0"/>
              <a:t>As you may know if you have tried to raise a concern yourself, it is possible that you may be met with scepticism, to be told you are being “too sensitive,” or even more negative reactions. Much of the first listener guidance focuses on why it is important not to behave in that way. So you may choose to take a more informal approach to hearing the concern, and it is perfectly ok to validate the trainee’s interpretation of events. The principles of active listening remain important. You may feel like you recognise what you are hearing from your own experience, and it can be tempting to interrupt with your story at this point. However, it’s important that the trainee is able to tell their whole story, and for you to concentrate on listening to what is said, as well as what is not said. The trainee may have a different interpretation than you, or may experience a different response. The crucial factor in empathising effectively is to respond to the emotions you are detecting, rather than the ones you expect. It’s fine to clarify or ask </a:t>
            </a:r>
            <a:r>
              <a:rPr lang="en-GB" dirty="0" err="1"/>
              <a:t>eg</a:t>
            </a:r>
            <a:r>
              <a:rPr lang="en-GB" dirty="0"/>
              <a:t> “how did that make you feel?” or “am I right that this has been very upsetting for you?”</a:t>
            </a:r>
          </a:p>
          <a:p>
            <a:r>
              <a:rPr lang="en-GB" dirty="0"/>
              <a:t>It is common for trainee’s not to raise a concern until they feel it is affecting how their performance is being judged, or when they feel they are being treated unfairly. Whilst it is natural to want to help and reassure in this situation, this will be a situation which always requires escalation.</a:t>
            </a:r>
          </a:p>
          <a:p>
            <a:r>
              <a:rPr lang="en-GB" dirty="0"/>
              <a:t>Boundaries are important, both for the trainee raising the concern, and yourself. It’s fine to explain how the peer ally system works, checking that they understand that the purpose is the initial meeting to hear the concern, and escalate in a safe way if necessary. There may be a shorter second meeting to feed back next steps. At each meeting, you should explain how much time you have available. It is sensible to try and limit this to an hour for the first meeting, and half an hour for any follow up meeting.</a:t>
            </a:r>
          </a:p>
        </p:txBody>
      </p:sp>
      <p:sp>
        <p:nvSpPr>
          <p:cNvPr id="4" name="Slide Number Placeholder 3">
            <a:extLst>
              <a:ext uri="{FF2B5EF4-FFF2-40B4-BE49-F238E27FC236}">
                <a16:creationId xmlns:a16="http://schemas.microsoft.com/office/drawing/2014/main" id="{C98E318A-F7E2-8211-4F38-7C57FD731CC7}"/>
              </a:ext>
            </a:extLst>
          </p:cNvPr>
          <p:cNvSpPr>
            <a:spLocks noGrp="1"/>
          </p:cNvSpPr>
          <p:nvPr>
            <p:ph type="sldNum" sz="quarter" idx="5"/>
          </p:nvPr>
        </p:nvSpPr>
        <p:spPr/>
        <p:txBody>
          <a:bodyPr/>
          <a:lstStyle/>
          <a:p>
            <a:fld id="{3D3CC99D-7FF0-470D-9663-CF567F98BB68}" type="slidenum">
              <a:rPr lang="en-GB" smtClean="0"/>
              <a:t>26</a:t>
            </a:fld>
            <a:endParaRPr lang="en-GB"/>
          </a:p>
        </p:txBody>
      </p:sp>
    </p:spTree>
    <p:extLst>
      <p:ext uri="{BB962C8B-B14F-4D97-AF65-F5344CB8AC3E}">
        <p14:creationId xmlns:p14="http://schemas.microsoft.com/office/powerpoint/2010/main" val="3416423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C3A86-8C10-460D-24EC-FE9335A00F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882FEE-AAC0-14D5-FEEB-8CE4E64EF6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A5F6D6-E946-F1A6-25CA-58BC5B1F32B7}"/>
              </a:ext>
            </a:extLst>
          </p:cNvPr>
          <p:cNvSpPr>
            <a:spLocks noGrp="1"/>
          </p:cNvSpPr>
          <p:nvPr>
            <p:ph type="body" idx="1"/>
          </p:nvPr>
        </p:nvSpPr>
        <p:spPr/>
        <p:txBody>
          <a:bodyPr/>
          <a:lstStyle/>
          <a:p>
            <a:r>
              <a:rPr lang="en-GB" dirty="0"/>
              <a:t>As you may know if you have tried to raise a concern yourself, it is possible that you may be met with scepticism, to be told you are being “too sensitive,” or even more negative reactions. Much of the first listener guidance focuses on why it is important not to behave in that way. So you may choose to take a more informal approach to hearing the concern, and it is perfectly ok to validate the trainee’s interpretation of events. The principles of active listening remain important. You may feel like you recognise what you are hearing from your own experience, and it can be tempting to interrupt with your story at this point. However, it’s important that the trainee is able to tell their whole story, and for you to concentrate on listening to what is said, as well as what is not said. The trainee may have a different interpretation than you, or may experience a different response. The crucial factor in empathising effectively is to respond to the emotions you are detecting, rather than the ones you expect. It’s fine to clarify or ask </a:t>
            </a:r>
            <a:r>
              <a:rPr lang="en-GB" dirty="0" err="1"/>
              <a:t>eg</a:t>
            </a:r>
            <a:r>
              <a:rPr lang="en-GB" dirty="0"/>
              <a:t> “how did that make you feel?” or “am I right that this has been very upsetting for you?”</a:t>
            </a:r>
          </a:p>
          <a:p>
            <a:r>
              <a:rPr lang="en-GB" dirty="0"/>
              <a:t>It is common for trainee’s not to raise a concern until they feel it is affecting how their performance is being judged, or when they feel they are being treated unfairly. Whilst it is natural to want to help and reassure in this situation, this will be a situation which always requires escalation.</a:t>
            </a:r>
          </a:p>
          <a:p>
            <a:r>
              <a:rPr lang="en-GB" dirty="0"/>
              <a:t>Boundaries are important, both for the trainee raising the concern, and yourself. It’s fine to explain how the peer ally system works, checking that they understand that the purpose is the initial meeting to hear the concern, and escalate in a safe way if necessary. There may be a shorter second meeting to feed back next steps. At each meeting, you should explain how much time you have available. It is sensible to try and limit this to an hour for the first meeting, and half an hour for any follow up meeting.</a:t>
            </a:r>
          </a:p>
        </p:txBody>
      </p:sp>
      <p:sp>
        <p:nvSpPr>
          <p:cNvPr id="4" name="Slide Number Placeholder 3">
            <a:extLst>
              <a:ext uri="{FF2B5EF4-FFF2-40B4-BE49-F238E27FC236}">
                <a16:creationId xmlns:a16="http://schemas.microsoft.com/office/drawing/2014/main" id="{CF0500D8-8004-77A0-331A-A6DB8AC164CF}"/>
              </a:ext>
            </a:extLst>
          </p:cNvPr>
          <p:cNvSpPr>
            <a:spLocks noGrp="1"/>
          </p:cNvSpPr>
          <p:nvPr>
            <p:ph type="sldNum" sz="quarter" idx="5"/>
          </p:nvPr>
        </p:nvSpPr>
        <p:spPr/>
        <p:txBody>
          <a:bodyPr/>
          <a:lstStyle/>
          <a:p>
            <a:fld id="{3D3CC99D-7FF0-470D-9663-CF567F98BB68}" type="slidenum">
              <a:rPr lang="en-GB" smtClean="0"/>
              <a:t>27</a:t>
            </a:fld>
            <a:endParaRPr lang="en-GB"/>
          </a:p>
        </p:txBody>
      </p:sp>
    </p:spTree>
    <p:extLst>
      <p:ext uri="{BB962C8B-B14F-4D97-AF65-F5344CB8AC3E}">
        <p14:creationId xmlns:p14="http://schemas.microsoft.com/office/powerpoint/2010/main" val="3049232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C2039-02B3-A6C0-CC92-9EB91C9FC5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6BB09F-1530-5793-30ED-E455ABB285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ED6478-9A48-50B7-C851-FBC7A1F6B242}"/>
              </a:ext>
            </a:extLst>
          </p:cNvPr>
          <p:cNvSpPr>
            <a:spLocks noGrp="1"/>
          </p:cNvSpPr>
          <p:nvPr>
            <p:ph type="body" idx="1"/>
          </p:nvPr>
        </p:nvSpPr>
        <p:spPr/>
        <p:txBody>
          <a:bodyPr/>
          <a:lstStyle/>
          <a:p>
            <a:r>
              <a:rPr lang="en-GB" dirty="0"/>
              <a:t>First Listeners (especially yourselves as Peer Allies) will be expected to have a very low threshold for escalating. For early or more minor concerns, the second messenger conversation may be appropriate as a first step.</a:t>
            </a:r>
          </a:p>
          <a:p>
            <a:r>
              <a:rPr lang="en-GB" dirty="0"/>
              <a:t>Sometimes it’s easier to think what is a less serious concern (note, they are all serious, it’s just a matter of degree). Examples of less serious concerns include microaggressions which the trainee is agreeable to discussing themselves, supervisors who are being impatient, minor instances of incivility, or inequitable training opportunities which sound like they might be easily remediable. We anticipate that trainees will often not want to escalate, and this is fine, so long as you don’t have concerns about the trainee’s wellbeing, or wider safety of patients or team. The trainee may feel much better just from talking things through with you. If you have any worries at all, the next step will be to encourage the trainee to meet with a wellbeing or EDI lead to get more senior confidential support – there will be more than one option for you to choose from.</a:t>
            </a:r>
          </a:p>
        </p:txBody>
      </p:sp>
      <p:sp>
        <p:nvSpPr>
          <p:cNvPr id="4" name="Slide Number Placeholder 3">
            <a:extLst>
              <a:ext uri="{FF2B5EF4-FFF2-40B4-BE49-F238E27FC236}">
                <a16:creationId xmlns:a16="http://schemas.microsoft.com/office/drawing/2014/main" id="{B9C3B343-4380-36B3-6AF8-1AF103D84506}"/>
              </a:ext>
            </a:extLst>
          </p:cNvPr>
          <p:cNvSpPr>
            <a:spLocks noGrp="1"/>
          </p:cNvSpPr>
          <p:nvPr>
            <p:ph type="sldNum" sz="quarter" idx="5"/>
          </p:nvPr>
        </p:nvSpPr>
        <p:spPr/>
        <p:txBody>
          <a:bodyPr/>
          <a:lstStyle/>
          <a:p>
            <a:fld id="{3D3CC99D-7FF0-470D-9663-CF567F98BB68}" type="slidenum">
              <a:rPr lang="en-GB" smtClean="0"/>
              <a:t>28</a:t>
            </a:fld>
            <a:endParaRPr lang="en-GB"/>
          </a:p>
        </p:txBody>
      </p:sp>
    </p:spTree>
    <p:extLst>
      <p:ext uri="{BB962C8B-B14F-4D97-AF65-F5344CB8AC3E}">
        <p14:creationId xmlns:p14="http://schemas.microsoft.com/office/powerpoint/2010/main" val="2212537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8A79B-FDA4-0204-91AB-DAFD223B1C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4FA63E-6C43-6EE6-A70D-B2ACA5D126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EC0A29-85FE-A209-4E23-82A12955E3B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FBB04AA-DA11-69C4-CB3F-105D09A7AE7B}"/>
              </a:ext>
            </a:extLst>
          </p:cNvPr>
          <p:cNvSpPr>
            <a:spLocks noGrp="1"/>
          </p:cNvSpPr>
          <p:nvPr>
            <p:ph type="sldNum" sz="quarter" idx="5"/>
          </p:nvPr>
        </p:nvSpPr>
        <p:spPr/>
        <p:txBody>
          <a:bodyPr/>
          <a:lstStyle/>
          <a:p>
            <a:fld id="{3D3CC99D-7FF0-470D-9663-CF567F98BB68}" type="slidenum">
              <a:rPr lang="en-GB" smtClean="0"/>
              <a:t>29</a:t>
            </a:fld>
            <a:endParaRPr lang="en-GB"/>
          </a:p>
        </p:txBody>
      </p:sp>
    </p:spTree>
    <p:extLst>
      <p:ext uri="{BB962C8B-B14F-4D97-AF65-F5344CB8AC3E}">
        <p14:creationId xmlns:p14="http://schemas.microsoft.com/office/powerpoint/2010/main" val="20824355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265CA-623C-B73D-2747-CD9CAE5B15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0D79ED-5699-0029-9E16-E878AE89DB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822BBE-ACA1-2D43-91D9-5D330507BCC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33CE922-69B9-B12B-A819-5FC5F448DD5F}"/>
              </a:ext>
            </a:extLst>
          </p:cNvPr>
          <p:cNvSpPr>
            <a:spLocks noGrp="1"/>
          </p:cNvSpPr>
          <p:nvPr>
            <p:ph type="sldNum" sz="quarter" idx="5"/>
          </p:nvPr>
        </p:nvSpPr>
        <p:spPr/>
        <p:txBody>
          <a:bodyPr/>
          <a:lstStyle/>
          <a:p>
            <a:fld id="{3D3CC99D-7FF0-470D-9663-CF567F98BB68}" type="slidenum">
              <a:rPr lang="en-GB" smtClean="0"/>
              <a:t>30</a:t>
            </a:fld>
            <a:endParaRPr lang="en-GB"/>
          </a:p>
        </p:txBody>
      </p:sp>
    </p:spTree>
    <p:extLst>
      <p:ext uri="{BB962C8B-B14F-4D97-AF65-F5344CB8AC3E}">
        <p14:creationId xmlns:p14="http://schemas.microsoft.com/office/powerpoint/2010/main" val="3001983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Kline and Lewis 2018 – sickness absence, employee turnover, diminished productivity, sickness presenteeism, compensation, litigation, industrial relations costs. Thought to be a conservative estimate</a:t>
            </a:r>
          </a:p>
          <a:p>
            <a:endParaRPr lang="en-GB" dirty="0"/>
          </a:p>
        </p:txBody>
      </p:sp>
      <p:sp>
        <p:nvSpPr>
          <p:cNvPr id="4" name="Slide Number Placeholder 3"/>
          <p:cNvSpPr>
            <a:spLocks noGrp="1"/>
          </p:cNvSpPr>
          <p:nvPr>
            <p:ph type="sldNum" sz="quarter" idx="5"/>
          </p:nvPr>
        </p:nvSpPr>
        <p:spPr/>
        <p:txBody>
          <a:bodyPr/>
          <a:lstStyle/>
          <a:p>
            <a:fld id="{3D3CC99D-7FF0-470D-9663-CF567F98BB68}" type="slidenum">
              <a:rPr lang="en-GB" smtClean="0"/>
              <a:t>4</a:t>
            </a:fld>
            <a:endParaRPr lang="en-GB"/>
          </a:p>
        </p:txBody>
      </p:sp>
    </p:spTree>
    <p:extLst>
      <p:ext uri="{BB962C8B-B14F-4D97-AF65-F5344CB8AC3E}">
        <p14:creationId xmlns:p14="http://schemas.microsoft.com/office/powerpoint/2010/main" val="3967566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3CC99D-7FF0-470D-9663-CF567F98BB68}" type="slidenum">
              <a:rPr lang="en-GB" smtClean="0"/>
              <a:t>5</a:t>
            </a:fld>
            <a:endParaRPr lang="en-GB"/>
          </a:p>
        </p:txBody>
      </p:sp>
    </p:spTree>
    <p:extLst>
      <p:ext uri="{BB962C8B-B14F-4D97-AF65-F5344CB8AC3E}">
        <p14:creationId xmlns:p14="http://schemas.microsoft.com/office/powerpoint/2010/main" val="1848806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additional questions have been added this year, following a pilot last year. These include a set of questions that relate to EDI. Have been fully analysed at national level – see GMC survey national summary report. But not at regional or local level. Therefore, they are not seen in the main GMC survey – no indicators or outlier analysis. Raw data is available if you go to trainee question level data, and figures are compared with national average for all trainees. Number of respondents are shown – minimum of three, as per main survey, but likely to be fewer than the main survey report as they are voluntary. When looking for questions, select “additional questions” then select the questions you want to view the responses to. For the EDI questions these are 236 – 249 inclusive (it’s only 9 questions, as some were removed after the initial pilot).</a:t>
            </a:r>
          </a:p>
          <a:p>
            <a:r>
              <a:rPr lang="en-GB" dirty="0"/>
              <a:t>The full questions are as follows:</a:t>
            </a:r>
          </a:p>
          <a:p>
            <a:r>
              <a:rPr lang="en-GB" dirty="0"/>
              <a:t>How often:</a:t>
            </a:r>
          </a:p>
          <a:p>
            <a:pPr lvl="1">
              <a:lnSpc>
                <a:spcPct val="140000"/>
              </a:lnSpc>
              <a:buClr>
                <a:srgbClr val="7030A0"/>
              </a:buClr>
              <a:buFont typeface="Wingdings" panose="05000000000000000000" pitchFamily="2" charset="2"/>
              <a:buChar char="Ø"/>
            </a:pPr>
            <a:r>
              <a:rPr lang="en-GB" dirty="0"/>
              <a:t>do you hear insults, stereotyping or jokes in your presence on the grounds of a person's protected characteristics?   </a:t>
            </a:r>
          </a:p>
          <a:p>
            <a:pPr lvl="1">
              <a:lnSpc>
                <a:spcPct val="140000"/>
              </a:lnSpc>
              <a:buClr>
                <a:srgbClr val="7030A0"/>
              </a:buClr>
              <a:buFont typeface="Wingdings" panose="05000000000000000000" pitchFamily="2" charset="2"/>
              <a:buChar char="Ø"/>
            </a:pPr>
            <a:r>
              <a:rPr lang="en-GB" dirty="0"/>
              <a:t> do you experience micro-aggressions, negative comments, or oppressive body language from colleagues?   </a:t>
            </a:r>
          </a:p>
          <a:p>
            <a:pPr lvl="1">
              <a:lnSpc>
                <a:spcPct val="140000"/>
              </a:lnSpc>
              <a:buClr>
                <a:srgbClr val="7030A0"/>
              </a:buClr>
              <a:buFont typeface="Wingdings" panose="05000000000000000000" pitchFamily="2" charset="2"/>
              <a:buChar char="Ø"/>
            </a:pPr>
            <a:r>
              <a:rPr lang="en-GB" dirty="0"/>
              <a:t>are you not given the same training opportunities as your peers at the same stage of training? (such as the opportunity to observe an unusual case)   </a:t>
            </a:r>
            <a:endParaRPr lang="en-US" dirty="0">
              <a:solidFill>
                <a:srgbClr val="002060"/>
              </a:solidFill>
              <a:latin typeface="Calibri Light" panose="020F0302020204030204" pitchFamily="34" charset="0"/>
              <a:cs typeface="Calibri Light" panose="020F0302020204030204" pitchFamily="34" charset="0"/>
            </a:endParaRPr>
          </a:p>
          <a:p>
            <a:endParaRPr lang="en-GB" dirty="0"/>
          </a:p>
        </p:txBody>
      </p:sp>
      <p:sp>
        <p:nvSpPr>
          <p:cNvPr id="4" name="Slide Number Placeholder 3"/>
          <p:cNvSpPr>
            <a:spLocks noGrp="1"/>
          </p:cNvSpPr>
          <p:nvPr>
            <p:ph type="sldNum" sz="quarter" idx="5"/>
          </p:nvPr>
        </p:nvSpPr>
        <p:spPr/>
        <p:txBody>
          <a:bodyPr/>
          <a:lstStyle/>
          <a:p>
            <a:fld id="{3D3CC99D-7FF0-470D-9663-CF567F98BB68}" type="slidenum">
              <a:rPr lang="en-GB" smtClean="0"/>
              <a:t>6</a:t>
            </a:fld>
            <a:endParaRPr lang="en-GB"/>
          </a:p>
        </p:txBody>
      </p:sp>
    </p:spTree>
    <p:extLst>
      <p:ext uri="{BB962C8B-B14F-4D97-AF65-F5344CB8AC3E}">
        <p14:creationId xmlns:p14="http://schemas.microsoft.com/office/powerpoint/2010/main" val="3069856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0633D-028D-6575-A3AB-13DDD9362D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0849A5-86DC-BA0D-2673-2E9EDDEC89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F271C4-9553-C57C-9DE9-BEC35B1F56DC}"/>
              </a:ext>
            </a:extLst>
          </p:cNvPr>
          <p:cNvSpPr>
            <a:spLocks noGrp="1"/>
          </p:cNvSpPr>
          <p:nvPr>
            <p:ph type="body" idx="1"/>
          </p:nvPr>
        </p:nvSpPr>
        <p:spPr/>
        <p:txBody>
          <a:bodyPr/>
          <a:lstStyle/>
          <a:p>
            <a:r>
              <a:rPr lang="en-GB" dirty="0"/>
              <a:t>New additional questions have been added this year, following a pilot last year. These include a set of questions that relate to EDI. Have been fully analysed at national level – see GMC survey national summary report. But not at regional or local level. Therefore, they are not seen in the main GMC survey – no indicators or outlier analysis. Raw data is available if you go to trainee question level data, and figures are compared with national average for all trainees. Number of respondents are shown – minimum of three, as per main survey, but likely to be fewer than the main survey report as they are voluntary. When looking for questions, select “additional questions” then select the questions you want to view the responses to. For the EDI questions these are 236 – 249 inclusive (it’s only 9 questions, as some were removed after the initial pilot).</a:t>
            </a:r>
          </a:p>
          <a:p>
            <a:r>
              <a:rPr lang="en-GB" dirty="0"/>
              <a:t>The full questions are as follows:</a:t>
            </a:r>
          </a:p>
          <a:p>
            <a:r>
              <a:rPr lang="en-GB" dirty="0"/>
              <a:t>How often:</a:t>
            </a:r>
          </a:p>
          <a:p>
            <a:pPr lvl="1">
              <a:lnSpc>
                <a:spcPct val="140000"/>
              </a:lnSpc>
              <a:buClr>
                <a:srgbClr val="7030A0"/>
              </a:buClr>
              <a:buFont typeface="Wingdings" panose="05000000000000000000" pitchFamily="2" charset="2"/>
              <a:buChar char="Ø"/>
            </a:pPr>
            <a:r>
              <a:rPr lang="en-GB" dirty="0"/>
              <a:t>do you hear insults, stereotyping or jokes in your presence on the grounds of a person's protected characteristics?   </a:t>
            </a:r>
          </a:p>
          <a:p>
            <a:pPr lvl="1">
              <a:lnSpc>
                <a:spcPct val="140000"/>
              </a:lnSpc>
              <a:buClr>
                <a:srgbClr val="7030A0"/>
              </a:buClr>
              <a:buFont typeface="Wingdings" panose="05000000000000000000" pitchFamily="2" charset="2"/>
              <a:buChar char="Ø"/>
            </a:pPr>
            <a:r>
              <a:rPr lang="en-GB" dirty="0"/>
              <a:t> do you experience micro-aggressions, negative comments, or oppressive body language from colleagues?   </a:t>
            </a:r>
          </a:p>
          <a:p>
            <a:pPr lvl="1">
              <a:lnSpc>
                <a:spcPct val="140000"/>
              </a:lnSpc>
              <a:buClr>
                <a:srgbClr val="7030A0"/>
              </a:buClr>
              <a:buFont typeface="Wingdings" panose="05000000000000000000" pitchFamily="2" charset="2"/>
              <a:buChar char="Ø"/>
            </a:pPr>
            <a:r>
              <a:rPr lang="en-GB" dirty="0"/>
              <a:t>are you not given the same training opportunities as your peers at the same stage of training? (such as the opportunity to observe an unusual case)   </a:t>
            </a:r>
            <a:endParaRPr lang="en-US" dirty="0">
              <a:solidFill>
                <a:srgbClr val="002060"/>
              </a:solidFill>
              <a:latin typeface="Calibri Light" panose="020F0302020204030204" pitchFamily="34" charset="0"/>
              <a:cs typeface="Calibri Light" panose="020F0302020204030204" pitchFamily="34" charset="0"/>
            </a:endParaRPr>
          </a:p>
          <a:p>
            <a:endParaRPr lang="en-GB" dirty="0"/>
          </a:p>
        </p:txBody>
      </p:sp>
      <p:sp>
        <p:nvSpPr>
          <p:cNvPr id="4" name="Slide Number Placeholder 3">
            <a:extLst>
              <a:ext uri="{FF2B5EF4-FFF2-40B4-BE49-F238E27FC236}">
                <a16:creationId xmlns:a16="http://schemas.microsoft.com/office/drawing/2014/main" id="{A1C32F08-1446-64CB-455B-80792B17996D}"/>
              </a:ext>
            </a:extLst>
          </p:cNvPr>
          <p:cNvSpPr>
            <a:spLocks noGrp="1"/>
          </p:cNvSpPr>
          <p:nvPr>
            <p:ph type="sldNum" sz="quarter" idx="5"/>
          </p:nvPr>
        </p:nvSpPr>
        <p:spPr/>
        <p:txBody>
          <a:bodyPr/>
          <a:lstStyle/>
          <a:p>
            <a:fld id="{3D3CC99D-7FF0-470D-9663-CF567F98BB68}" type="slidenum">
              <a:rPr lang="en-GB" smtClean="0"/>
              <a:t>7</a:t>
            </a:fld>
            <a:endParaRPr lang="en-GB"/>
          </a:p>
        </p:txBody>
      </p:sp>
    </p:spTree>
    <p:extLst>
      <p:ext uri="{BB962C8B-B14F-4D97-AF65-F5344CB8AC3E}">
        <p14:creationId xmlns:p14="http://schemas.microsoft.com/office/powerpoint/2010/main" val="675690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How often:</a:t>
            </a:r>
          </a:p>
          <a:p>
            <a:pPr lvl="1">
              <a:lnSpc>
                <a:spcPct val="140000"/>
              </a:lnSpc>
              <a:buClr>
                <a:srgbClr val="7030A0"/>
              </a:buClr>
              <a:buFont typeface="Wingdings" panose="05000000000000000000" pitchFamily="2" charset="2"/>
              <a:buChar char="Ø"/>
            </a:pPr>
            <a:r>
              <a:rPr lang="en-GB" sz="2000" dirty="0"/>
              <a:t>are you ignored or excluded from conversations, groups, or meetings?   </a:t>
            </a:r>
            <a:endParaRPr lang="en-GB" sz="2000" dirty="0">
              <a:solidFill>
                <a:srgbClr val="FF0000"/>
              </a:solidFill>
            </a:endParaRPr>
          </a:p>
          <a:p>
            <a:pPr lvl="1">
              <a:lnSpc>
                <a:spcPct val="140000"/>
              </a:lnSpc>
              <a:buClr>
                <a:srgbClr val="7030A0"/>
              </a:buClr>
              <a:buFont typeface="Wingdings" panose="05000000000000000000" pitchFamily="2" charset="2"/>
              <a:buChar char="Ø"/>
            </a:pPr>
            <a:r>
              <a:rPr lang="en-GB" sz="2000" dirty="0"/>
              <a:t>are you intentionally humiliated in front of others?  </a:t>
            </a:r>
            <a:endParaRPr lang="en-GB" sz="2000" dirty="0">
              <a:solidFill>
                <a:srgbClr val="FF0000"/>
              </a:solidFill>
            </a:endParaRPr>
          </a:p>
          <a:p>
            <a:pPr lvl="1">
              <a:lnSpc>
                <a:spcPct val="140000"/>
              </a:lnSpc>
              <a:buClr>
                <a:srgbClr val="7030A0"/>
              </a:buClr>
              <a:buFont typeface="Wingdings" panose="05000000000000000000" pitchFamily="2" charset="2"/>
              <a:buChar char="Ø"/>
            </a:pPr>
            <a:r>
              <a:rPr lang="en-GB" sz="2000" dirty="0"/>
              <a:t>do you experience unwelcome sexual comments or advances causing you embarrassment, distress, or offence?  </a:t>
            </a:r>
            <a:r>
              <a:rPr lang="en-GB" sz="2000" dirty="0">
                <a:solidFill>
                  <a:srgbClr val="FF0000"/>
                </a:solidFill>
              </a:rPr>
              <a:t>  </a:t>
            </a:r>
            <a:endParaRPr lang="en-US" sz="2067" dirty="0">
              <a:solidFill>
                <a:srgbClr val="FF0000"/>
              </a:solidFill>
              <a:latin typeface="Calibri Light" panose="020F0302020204030204" pitchFamily="34" charset="0"/>
              <a:cs typeface="Calibri Light" panose="020F0302020204030204" pitchFamily="34" charset="0"/>
            </a:endParaRPr>
          </a:p>
          <a:p>
            <a:endParaRPr lang="en-GB" dirty="0"/>
          </a:p>
        </p:txBody>
      </p:sp>
      <p:sp>
        <p:nvSpPr>
          <p:cNvPr id="4" name="Slide Number Placeholder 3"/>
          <p:cNvSpPr>
            <a:spLocks noGrp="1"/>
          </p:cNvSpPr>
          <p:nvPr>
            <p:ph type="sldNum" sz="quarter" idx="5"/>
          </p:nvPr>
        </p:nvSpPr>
        <p:spPr/>
        <p:txBody>
          <a:bodyPr/>
          <a:lstStyle/>
          <a:p>
            <a:fld id="{3D3CC99D-7FF0-470D-9663-CF567F98BB68}" type="slidenum">
              <a:rPr lang="en-GB" smtClean="0"/>
              <a:t>8</a:t>
            </a:fld>
            <a:endParaRPr lang="en-GB"/>
          </a:p>
        </p:txBody>
      </p:sp>
    </p:spTree>
    <p:extLst>
      <p:ext uri="{BB962C8B-B14F-4D97-AF65-F5344CB8AC3E}">
        <p14:creationId xmlns:p14="http://schemas.microsoft.com/office/powerpoint/2010/main" val="3177308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A4F4E-F470-FB3C-3824-B28D49F07A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90D047-16A2-129A-DEBA-CCB440BAAA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006200-28CD-35D5-BDB1-35720B997E2A}"/>
              </a:ext>
            </a:extLst>
          </p:cNvPr>
          <p:cNvSpPr>
            <a:spLocks noGrp="1"/>
          </p:cNvSpPr>
          <p:nvPr>
            <p:ph type="body" idx="1"/>
          </p:nvPr>
        </p:nvSpPr>
        <p:spPr/>
        <p:txBody>
          <a:bodyPr/>
          <a:lstStyle/>
          <a:p>
            <a:pPr>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How often:</a:t>
            </a:r>
          </a:p>
          <a:p>
            <a:pPr lvl="1">
              <a:lnSpc>
                <a:spcPct val="140000"/>
              </a:lnSpc>
              <a:buClr>
                <a:srgbClr val="7030A0"/>
              </a:buClr>
              <a:buFont typeface="Wingdings" panose="05000000000000000000" pitchFamily="2" charset="2"/>
              <a:buChar char="Ø"/>
            </a:pPr>
            <a:r>
              <a:rPr lang="en-GB" sz="2000" dirty="0"/>
              <a:t>are you ignored or excluded from conversations, groups, or meetings?   </a:t>
            </a:r>
            <a:endParaRPr lang="en-GB" sz="2000" dirty="0">
              <a:solidFill>
                <a:srgbClr val="FF0000"/>
              </a:solidFill>
            </a:endParaRPr>
          </a:p>
          <a:p>
            <a:pPr lvl="1">
              <a:lnSpc>
                <a:spcPct val="140000"/>
              </a:lnSpc>
              <a:buClr>
                <a:srgbClr val="7030A0"/>
              </a:buClr>
              <a:buFont typeface="Wingdings" panose="05000000000000000000" pitchFamily="2" charset="2"/>
              <a:buChar char="Ø"/>
            </a:pPr>
            <a:r>
              <a:rPr lang="en-GB" sz="2000" dirty="0"/>
              <a:t>are you intentionally humiliated in front of others?  </a:t>
            </a:r>
            <a:endParaRPr lang="en-GB" sz="2000" dirty="0">
              <a:solidFill>
                <a:srgbClr val="FF0000"/>
              </a:solidFill>
            </a:endParaRPr>
          </a:p>
          <a:p>
            <a:pPr lvl="1">
              <a:lnSpc>
                <a:spcPct val="140000"/>
              </a:lnSpc>
              <a:buClr>
                <a:srgbClr val="7030A0"/>
              </a:buClr>
              <a:buFont typeface="Wingdings" panose="05000000000000000000" pitchFamily="2" charset="2"/>
              <a:buChar char="Ø"/>
            </a:pPr>
            <a:r>
              <a:rPr lang="en-GB" sz="2000" dirty="0"/>
              <a:t>do you experience unwelcome sexual comments or advances causing you embarrassment, distress, or offence?  </a:t>
            </a:r>
            <a:r>
              <a:rPr lang="en-GB" sz="2000" dirty="0">
                <a:solidFill>
                  <a:srgbClr val="FF0000"/>
                </a:solidFill>
              </a:rPr>
              <a:t>  </a:t>
            </a:r>
            <a:endParaRPr lang="en-US" sz="2067" dirty="0">
              <a:solidFill>
                <a:srgbClr val="FF0000"/>
              </a:solidFill>
              <a:latin typeface="Calibri Light" panose="020F0302020204030204" pitchFamily="34" charset="0"/>
              <a:cs typeface="Calibri Light" panose="020F0302020204030204" pitchFamily="34" charset="0"/>
            </a:endParaRPr>
          </a:p>
          <a:p>
            <a:endParaRPr lang="en-GB" dirty="0"/>
          </a:p>
        </p:txBody>
      </p:sp>
      <p:sp>
        <p:nvSpPr>
          <p:cNvPr id="4" name="Slide Number Placeholder 3">
            <a:extLst>
              <a:ext uri="{FF2B5EF4-FFF2-40B4-BE49-F238E27FC236}">
                <a16:creationId xmlns:a16="http://schemas.microsoft.com/office/drawing/2014/main" id="{1C2E3832-F5AA-2F23-4490-B4AAAE7D96C4}"/>
              </a:ext>
            </a:extLst>
          </p:cNvPr>
          <p:cNvSpPr>
            <a:spLocks noGrp="1"/>
          </p:cNvSpPr>
          <p:nvPr>
            <p:ph type="sldNum" sz="quarter" idx="5"/>
          </p:nvPr>
        </p:nvSpPr>
        <p:spPr/>
        <p:txBody>
          <a:bodyPr/>
          <a:lstStyle/>
          <a:p>
            <a:fld id="{3D3CC99D-7FF0-470D-9663-CF567F98BB68}" type="slidenum">
              <a:rPr lang="en-GB" smtClean="0"/>
              <a:t>9</a:t>
            </a:fld>
            <a:endParaRPr lang="en-GB"/>
          </a:p>
        </p:txBody>
      </p:sp>
    </p:spTree>
    <p:extLst>
      <p:ext uri="{BB962C8B-B14F-4D97-AF65-F5344CB8AC3E}">
        <p14:creationId xmlns:p14="http://schemas.microsoft.com/office/powerpoint/2010/main" val="4166957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Even this intersectional data does not tell the whole story. What happens if an Asian female is also neurodivergent? Or wears a hijab? Figures for IMGs are lower for the microaggression question (in fact, for most of the EDI questions) – why might this be?</a:t>
            </a:r>
          </a:p>
          <a:p>
            <a:r>
              <a:rPr lang="en-GB" dirty="0"/>
              <a:t>What might be the consequence of not understanding when a microaggression has occurred for a doctor new to UK medical practice? What effects could unrecognised microaggressions have on an individual’s: confidence, self-esteem, leadership behaviour, mental health, decision-making etc?</a:t>
            </a:r>
          </a:p>
        </p:txBody>
      </p:sp>
      <p:sp>
        <p:nvSpPr>
          <p:cNvPr id="4" name="Slide Number Placeholder 3"/>
          <p:cNvSpPr>
            <a:spLocks noGrp="1"/>
          </p:cNvSpPr>
          <p:nvPr>
            <p:ph type="sldNum" sz="quarter" idx="5"/>
          </p:nvPr>
        </p:nvSpPr>
        <p:spPr/>
        <p:txBody>
          <a:bodyPr/>
          <a:lstStyle/>
          <a:p>
            <a:fld id="{3D3CC99D-7FF0-470D-9663-CF567F98BB68}" type="slidenum">
              <a:rPr lang="en-GB" smtClean="0"/>
              <a:t>10</a:t>
            </a:fld>
            <a:endParaRPr lang="en-GB"/>
          </a:p>
        </p:txBody>
      </p:sp>
    </p:spTree>
    <p:extLst>
      <p:ext uri="{BB962C8B-B14F-4D97-AF65-F5344CB8AC3E}">
        <p14:creationId xmlns:p14="http://schemas.microsoft.com/office/powerpoint/2010/main" val="2341966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302"/>
            <a:ext cx="7620000" cy="1989667"/>
          </a:xfrm>
        </p:spPr>
        <p:txBody>
          <a:bodyPr anchor="b"/>
          <a:lstStyle>
            <a:lvl1pPr algn="ctr">
              <a:defRPr sz="5000"/>
            </a:lvl1pPr>
          </a:lstStyle>
          <a:p>
            <a:r>
              <a:rPr lang="en-US"/>
              <a:t>Click to edit Master title style</a:t>
            </a:r>
            <a:endParaRPr lang="en-US" dirty="0"/>
          </a:p>
        </p:txBody>
      </p:sp>
      <p:sp>
        <p:nvSpPr>
          <p:cNvPr id="3" name="Subtitle 2"/>
          <p:cNvSpPr>
            <a:spLocks noGrp="1"/>
          </p:cNvSpPr>
          <p:nvPr>
            <p:ph type="subTitle" idx="1"/>
          </p:nvPr>
        </p:nvSpPr>
        <p:spPr>
          <a:xfrm>
            <a:off x="1270000" y="3001698"/>
            <a:ext cx="7620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2D6503-EB69-4134-BC60-57FDE46FD0A8}"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6CBB60-1272-499A-998B-C4FB3C5E450C}" type="slidenum">
              <a:rPr lang="en-GB" smtClean="0"/>
              <a:t>‹#›</a:t>
            </a:fld>
            <a:endParaRPr lang="en-GB"/>
          </a:p>
        </p:txBody>
      </p:sp>
    </p:spTree>
    <p:extLst>
      <p:ext uri="{BB962C8B-B14F-4D97-AF65-F5344CB8AC3E}">
        <p14:creationId xmlns:p14="http://schemas.microsoft.com/office/powerpoint/2010/main" val="350722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2D6503-EB69-4134-BC60-57FDE46FD0A8}"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6CBB60-1272-499A-998B-C4FB3C5E450C}" type="slidenum">
              <a:rPr lang="en-GB" smtClean="0"/>
              <a:t>‹#›</a:t>
            </a:fld>
            <a:endParaRPr lang="en-GB"/>
          </a:p>
        </p:txBody>
      </p:sp>
    </p:spTree>
    <p:extLst>
      <p:ext uri="{BB962C8B-B14F-4D97-AF65-F5344CB8AC3E}">
        <p14:creationId xmlns:p14="http://schemas.microsoft.com/office/powerpoint/2010/main" val="1979358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304271"/>
            <a:ext cx="2190750"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8500" y="304271"/>
            <a:ext cx="6445250"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2D6503-EB69-4134-BC60-57FDE46FD0A8}"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6CBB60-1272-499A-998B-C4FB3C5E450C}" type="slidenum">
              <a:rPr lang="en-GB" smtClean="0"/>
              <a:t>‹#›</a:t>
            </a:fld>
            <a:endParaRPr lang="en-GB"/>
          </a:p>
        </p:txBody>
      </p:sp>
    </p:spTree>
    <p:extLst>
      <p:ext uri="{BB962C8B-B14F-4D97-AF65-F5344CB8AC3E}">
        <p14:creationId xmlns:p14="http://schemas.microsoft.com/office/powerpoint/2010/main" val="1835408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2D6503-EB69-4134-BC60-57FDE46FD0A8}"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6CBB60-1272-499A-998B-C4FB3C5E450C}" type="slidenum">
              <a:rPr lang="en-GB" smtClean="0"/>
              <a:t>‹#›</a:t>
            </a:fld>
            <a:endParaRPr lang="en-GB"/>
          </a:p>
        </p:txBody>
      </p:sp>
    </p:spTree>
    <p:extLst>
      <p:ext uri="{BB962C8B-B14F-4D97-AF65-F5344CB8AC3E}">
        <p14:creationId xmlns:p14="http://schemas.microsoft.com/office/powerpoint/2010/main" val="3294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1424782"/>
            <a:ext cx="8763000" cy="2377281"/>
          </a:xfrm>
        </p:spPr>
        <p:txBody>
          <a:bodyPr anchor="b"/>
          <a:lstStyle>
            <a:lvl1pPr>
              <a:defRPr sz="5000"/>
            </a:lvl1pPr>
          </a:lstStyle>
          <a:p>
            <a:r>
              <a:rPr lang="en-US"/>
              <a:t>Click to edit Master title style</a:t>
            </a:r>
            <a:endParaRPr lang="en-US" dirty="0"/>
          </a:p>
        </p:txBody>
      </p:sp>
      <p:sp>
        <p:nvSpPr>
          <p:cNvPr id="3" name="Text Placeholder 2"/>
          <p:cNvSpPr>
            <a:spLocks noGrp="1"/>
          </p:cNvSpPr>
          <p:nvPr>
            <p:ph type="body" idx="1"/>
          </p:nvPr>
        </p:nvSpPr>
        <p:spPr>
          <a:xfrm>
            <a:off x="693208" y="3824553"/>
            <a:ext cx="8763000" cy="1250156"/>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2D6503-EB69-4134-BC60-57FDE46FD0A8}"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6CBB60-1272-499A-998B-C4FB3C5E450C}" type="slidenum">
              <a:rPr lang="en-GB" smtClean="0"/>
              <a:t>‹#›</a:t>
            </a:fld>
            <a:endParaRPr lang="en-GB"/>
          </a:p>
        </p:txBody>
      </p:sp>
    </p:spTree>
    <p:extLst>
      <p:ext uri="{BB962C8B-B14F-4D97-AF65-F5344CB8AC3E}">
        <p14:creationId xmlns:p14="http://schemas.microsoft.com/office/powerpoint/2010/main" val="3368260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8500" y="1521354"/>
            <a:ext cx="43180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43500" y="1521354"/>
            <a:ext cx="43180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2D6503-EB69-4134-BC60-57FDE46FD0A8}" type="datetimeFigureOut">
              <a:rPr lang="en-GB" smtClean="0"/>
              <a:t>22/09/2025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6CBB60-1272-499A-998B-C4FB3C5E450C}" type="slidenum">
              <a:rPr lang="en-GB" smtClean="0"/>
              <a:t>‹#›</a:t>
            </a:fld>
            <a:endParaRPr lang="en-GB"/>
          </a:p>
        </p:txBody>
      </p:sp>
    </p:spTree>
    <p:extLst>
      <p:ext uri="{BB962C8B-B14F-4D97-AF65-F5344CB8AC3E}">
        <p14:creationId xmlns:p14="http://schemas.microsoft.com/office/powerpoint/2010/main" val="4231798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304271"/>
            <a:ext cx="87630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9824" y="1400969"/>
            <a:ext cx="4298156"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Edit Master text styles</a:t>
            </a:r>
          </a:p>
        </p:txBody>
      </p:sp>
      <p:sp>
        <p:nvSpPr>
          <p:cNvPr id="4" name="Content Placeholder 3"/>
          <p:cNvSpPr>
            <a:spLocks noGrp="1"/>
          </p:cNvSpPr>
          <p:nvPr>
            <p:ph sz="half" idx="2"/>
          </p:nvPr>
        </p:nvSpPr>
        <p:spPr>
          <a:xfrm>
            <a:off x="699824" y="2087563"/>
            <a:ext cx="4298156"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43500" y="1400969"/>
            <a:ext cx="4319323"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Edit Master text styles</a:t>
            </a:r>
          </a:p>
        </p:txBody>
      </p:sp>
      <p:sp>
        <p:nvSpPr>
          <p:cNvPr id="6" name="Content Placeholder 5"/>
          <p:cNvSpPr>
            <a:spLocks noGrp="1"/>
          </p:cNvSpPr>
          <p:nvPr>
            <p:ph sz="quarter" idx="4"/>
          </p:nvPr>
        </p:nvSpPr>
        <p:spPr>
          <a:xfrm>
            <a:off x="5143500" y="2087563"/>
            <a:ext cx="4319323"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2D6503-EB69-4134-BC60-57FDE46FD0A8}" type="datetimeFigureOut">
              <a:rPr lang="en-GB" smtClean="0"/>
              <a:t>22/09/2025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6CBB60-1272-499A-998B-C4FB3C5E450C}" type="slidenum">
              <a:rPr lang="en-GB" smtClean="0"/>
              <a:t>‹#›</a:t>
            </a:fld>
            <a:endParaRPr lang="en-GB"/>
          </a:p>
        </p:txBody>
      </p:sp>
    </p:spTree>
    <p:extLst>
      <p:ext uri="{BB962C8B-B14F-4D97-AF65-F5344CB8AC3E}">
        <p14:creationId xmlns:p14="http://schemas.microsoft.com/office/powerpoint/2010/main" val="2035053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2D6503-EB69-4134-BC60-57FDE46FD0A8}" type="datetimeFigureOut">
              <a:rPr lang="en-GB" smtClean="0"/>
              <a:t>22/09/2025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6CBB60-1272-499A-998B-C4FB3C5E450C}" type="slidenum">
              <a:rPr lang="en-GB" smtClean="0"/>
              <a:t>‹#›</a:t>
            </a:fld>
            <a:endParaRPr lang="en-GB"/>
          </a:p>
        </p:txBody>
      </p:sp>
    </p:spTree>
    <p:extLst>
      <p:ext uri="{BB962C8B-B14F-4D97-AF65-F5344CB8AC3E}">
        <p14:creationId xmlns:p14="http://schemas.microsoft.com/office/powerpoint/2010/main" val="237920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2D6503-EB69-4134-BC60-57FDE46FD0A8}" type="datetimeFigureOut">
              <a:rPr lang="en-GB" smtClean="0"/>
              <a:t>22/09/2025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6CBB60-1272-499A-998B-C4FB3C5E450C}" type="slidenum">
              <a:rPr lang="en-GB" smtClean="0"/>
              <a:t>‹#›</a:t>
            </a:fld>
            <a:endParaRPr lang="en-GB"/>
          </a:p>
        </p:txBody>
      </p:sp>
    </p:spTree>
    <p:extLst>
      <p:ext uri="{BB962C8B-B14F-4D97-AF65-F5344CB8AC3E}">
        <p14:creationId xmlns:p14="http://schemas.microsoft.com/office/powerpoint/2010/main" val="1195651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en-US"/>
              <a:t>Click to edit Master title style</a:t>
            </a:r>
            <a:endParaRPr lang="en-US" dirty="0"/>
          </a:p>
        </p:txBody>
      </p:sp>
      <p:sp>
        <p:nvSpPr>
          <p:cNvPr id="3" name="Content Placeholder 2"/>
          <p:cNvSpPr>
            <a:spLocks noGrp="1"/>
          </p:cNvSpPr>
          <p:nvPr>
            <p:ph idx="1"/>
          </p:nvPr>
        </p:nvSpPr>
        <p:spPr>
          <a:xfrm>
            <a:off x="4319323" y="822855"/>
            <a:ext cx="5143500" cy="406135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Edit Master text styles</a:t>
            </a:r>
          </a:p>
        </p:txBody>
      </p:sp>
      <p:sp>
        <p:nvSpPr>
          <p:cNvPr id="5" name="Date Placeholder 4"/>
          <p:cNvSpPr>
            <a:spLocks noGrp="1"/>
          </p:cNvSpPr>
          <p:nvPr>
            <p:ph type="dt" sz="half" idx="10"/>
          </p:nvPr>
        </p:nvSpPr>
        <p:spPr/>
        <p:txBody>
          <a:bodyPr/>
          <a:lstStyle/>
          <a:p>
            <a:fld id="{2A2D6503-EB69-4134-BC60-57FDE46FD0A8}" type="datetimeFigureOut">
              <a:rPr lang="en-GB" smtClean="0"/>
              <a:t>22/09/2025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6CBB60-1272-499A-998B-C4FB3C5E450C}" type="slidenum">
              <a:rPr lang="en-GB" smtClean="0"/>
              <a:t>‹#›</a:t>
            </a:fld>
            <a:endParaRPr lang="en-GB"/>
          </a:p>
        </p:txBody>
      </p:sp>
    </p:spTree>
    <p:extLst>
      <p:ext uri="{BB962C8B-B14F-4D97-AF65-F5344CB8AC3E}">
        <p14:creationId xmlns:p14="http://schemas.microsoft.com/office/powerpoint/2010/main" val="4175929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19323" y="822855"/>
            <a:ext cx="5143500" cy="4061354"/>
          </a:xfrm>
        </p:spPr>
        <p:txBody>
          <a:bodyPr anchor="t"/>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r>
              <a:rPr lang="en-US"/>
              <a:t>Click icon to add picture</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Edit Master text styles</a:t>
            </a:r>
          </a:p>
        </p:txBody>
      </p:sp>
      <p:sp>
        <p:nvSpPr>
          <p:cNvPr id="5" name="Date Placeholder 4"/>
          <p:cNvSpPr>
            <a:spLocks noGrp="1"/>
          </p:cNvSpPr>
          <p:nvPr>
            <p:ph type="dt" sz="half" idx="10"/>
          </p:nvPr>
        </p:nvSpPr>
        <p:spPr/>
        <p:txBody>
          <a:bodyPr/>
          <a:lstStyle/>
          <a:p>
            <a:fld id="{2A2D6503-EB69-4134-BC60-57FDE46FD0A8}" type="datetimeFigureOut">
              <a:rPr lang="en-GB" smtClean="0"/>
              <a:t>22/09/2025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6CBB60-1272-499A-998B-C4FB3C5E450C}" type="slidenum">
              <a:rPr lang="en-GB" smtClean="0"/>
              <a:t>‹#›</a:t>
            </a:fld>
            <a:endParaRPr lang="en-GB"/>
          </a:p>
        </p:txBody>
      </p:sp>
    </p:spTree>
    <p:extLst>
      <p:ext uri="{BB962C8B-B14F-4D97-AF65-F5344CB8AC3E}">
        <p14:creationId xmlns:p14="http://schemas.microsoft.com/office/powerpoint/2010/main" val="2208035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E8E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2A2D6503-EB69-4134-BC60-57FDE46FD0A8}" type="datetimeFigureOut">
              <a:rPr lang="en-GB" smtClean="0"/>
              <a:t>22/09/2025</a:t>
            </a:fld>
            <a:endParaRPr lang="en-GB"/>
          </a:p>
        </p:txBody>
      </p:sp>
      <p:sp>
        <p:nvSpPr>
          <p:cNvPr id="5" name="Footer Placeholder 4"/>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856CBB60-1272-499A-998B-C4FB3C5E450C}" type="slidenum">
              <a:rPr lang="en-GB" smtClean="0"/>
              <a:t>‹#›</a:t>
            </a:fld>
            <a:endParaRPr lang="en-GB"/>
          </a:p>
        </p:txBody>
      </p:sp>
    </p:spTree>
    <p:extLst>
      <p:ext uri="{BB962C8B-B14F-4D97-AF65-F5344CB8AC3E}">
        <p14:creationId xmlns:p14="http://schemas.microsoft.com/office/powerpoint/2010/main" val="35075192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2272" y="2037804"/>
            <a:ext cx="4105275" cy="1217437"/>
          </a:xfrm>
          <a:solidFill>
            <a:srgbClr val="F6E7FF">
              <a:alpha val="49020"/>
            </a:srgbClr>
          </a:solidFill>
          <a:ln w="19050">
            <a:solidFill>
              <a:srgbClr val="7030A0"/>
            </a:solidFill>
          </a:ln>
        </p:spPr>
        <p:style>
          <a:lnRef idx="2">
            <a:schemeClr val="accent1"/>
          </a:lnRef>
          <a:fillRef idx="1">
            <a:schemeClr val="lt1"/>
          </a:fillRef>
          <a:effectRef idx="0">
            <a:schemeClr val="accent1"/>
          </a:effectRef>
          <a:fontRef idx="minor">
            <a:schemeClr val="dk1"/>
          </a:fontRef>
        </p:style>
        <p:txBody>
          <a:bodyPr>
            <a:normAutofit fontScale="90000"/>
          </a:bodyPr>
          <a:lstStyle/>
          <a:p>
            <a:pPr>
              <a:lnSpc>
                <a:spcPct val="150000"/>
              </a:lnSpc>
              <a:spcBef>
                <a:spcPts val="600"/>
              </a:spcBef>
              <a:spcAft>
                <a:spcPts val="600"/>
              </a:spcAft>
            </a:pPr>
            <a:br>
              <a:rPr lang="en-GB" sz="3200" dirty="0">
                <a:solidFill>
                  <a:srgbClr val="7030A0"/>
                </a:solidFill>
                <a:cs typeface="Calibri" panose="020F0502020204030204" pitchFamily="34" charset="0"/>
              </a:rPr>
            </a:br>
            <a:br>
              <a:rPr lang="en-GB" sz="3200" dirty="0">
                <a:solidFill>
                  <a:srgbClr val="7030A0"/>
                </a:solidFill>
                <a:cs typeface="Calibri" panose="020F0502020204030204" pitchFamily="34" charset="0"/>
              </a:rPr>
            </a:br>
            <a:br>
              <a:rPr lang="en-GB" sz="3200" dirty="0">
                <a:solidFill>
                  <a:srgbClr val="7030A0"/>
                </a:solidFill>
                <a:cs typeface="Calibri" panose="020F0502020204030204" pitchFamily="34" charset="0"/>
              </a:rPr>
            </a:br>
            <a:br>
              <a:rPr lang="en-GB" sz="3200" dirty="0">
                <a:solidFill>
                  <a:srgbClr val="7030A0"/>
                </a:solidFill>
                <a:cs typeface="Calibri" panose="020F0502020204030204" pitchFamily="34" charset="0"/>
              </a:rPr>
            </a:br>
            <a:r>
              <a:rPr lang="en-GB" sz="3200" dirty="0">
                <a:solidFill>
                  <a:srgbClr val="7030A0"/>
                </a:solidFill>
                <a:cs typeface="Calibri" panose="020F0502020204030204" pitchFamily="34" charset="0"/>
              </a:rPr>
              <a:t>Raising Dignity Concerns </a:t>
            </a:r>
            <a:br>
              <a:rPr lang="en-GB" sz="3200" dirty="0">
                <a:solidFill>
                  <a:srgbClr val="7030A0"/>
                </a:solidFill>
                <a:cs typeface="Calibri" panose="020F0502020204030204" pitchFamily="34" charset="0"/>
              </a:rPr>
            </a:br>
            <a:r>
              <a:rPr lang="en-GB" sz="3200" dirty="0">
                <a:solidFill>
                  <a:srgbClr val="7030A0"/>
                </a:solidFill>
                <a:cs typeface="Calibri" panose="020F0502020204030204" pitchFamily="34" charset="0"/>
              </a:rPr>
              <a:t>and the role of Peer Allies</a:t>
            </a:r>
          </a:p>
        </p:txBody>
      </p:sp>
      <p:sp>
        <p:nvSpPr>
          <p:cNvPr id="3" name="Subtitle 2"/>
          <p:cNvSpPr>
            <a:spLocks noGrp="1"/>
          </p:cNvSpPr>
          <p:nvPr>
            <p:ph type="subTitle" idx="1"/>
          </p:nvPr>
        </p:nvSpPr>
        <p:spPr>
          <a:xfrm>
            <a:off x="682272" y="3794181"/>
            <a:ext cx="8982936" cy="1737939"/>
          </a:xfrm>
        </p:spPr>
        <p:txBody>
          <a:bodyPr>
            <a:normAutofit lnSpcReduction="10000"/>
          </a:bodyPr>
          <a:lstStyle/>
          <a:p>
            <a:pPr algn="l"/>
            <a:r>
              <a:rPr lang="en-GB" dirty="0">
                <a:solidFill>
                  <a:srgbClr val="002060"/>
                </a:solidFill>
                <a:latin typeface="Arial" panose="020B0604020202020204" pitchFamily="34" charset="0"/>
                <a:cs typeface="Arial" panose="020B0604020202020204" pitchFamily="34" charset="0"/>
              </a:rPr>
              <a:t>Mrs Clare Inkster</a:t>
            </a:r>
          </a:p>
          <a:p>
            <a:pPr algn="l"/>
            <a:r>
              <a:rPr lang="en-GB" dirty="0">
                <a:solidFill>
                  <a:srgbClr val="002060"/>
                </a:solidFill>
                <a:latin typeface="Arial" panose="020B0604020202020204" pitchFamily="34" charset="0"/>
                <a:cs typeface="Arial" panose="020B0604020202020204" pitchFamily="34" charset="0"/>
              </a:rPr>
              <a:t>Associate Postgraduate Dean NHSE (NW) </a:t>
            </a:r>
          </a:p>
          <a:p>
            <a:pPr algn="l"/>
            <a:endParaRPr lang="en-GB" dirty="0">
              <a:solidFill>
                <a:srgbClr val="002060"/>
              </a:solidFill>
              <a:latin typeface="Arial" panose="020B0604020202020204" pitchFamily="34" charset="0"/>
              <a:cs typeface="Arial" panose="020B0604020202020204" pitchFamily="34" charset="0"/>
            </a:endParaRPr>
          </a:p>
          <a:p>
            <a:pPr algn="r"/>
            <a:r>
              <a:rPr lang="en-GB" i="1" dirty="0">
                <a:solidFill>
                  <a:srgbClr val="002060"/>
                </a:solidFill>
                <a:latin typeface="Arial" panose="020B0604020202020204" pitchFamily="34" charset="0"/>
                <a:cs typeface="Arial" panose="020B0604020202020204" pitchFamily="34" charset="0"/>
              </a:rPr>
              <a:t>September 2025</a:t>
            </a:r>
          </a:p>
          <a:p>
            <a:pPr algn="r"/>
            <a:r>
              <a:rPr lang="en-GB" sz="1800" i="1" dirty="0">
                <a:solidFill>
                  <a:srgbClr val="002060"/>
                </a:solidFill>
                <a:latin typeface="Arial" panose="020B0604020202020204" pitchFamily="34" charset="0"/>
                <a:cs typeface="Arial" panose="020B0604020202020204" pitchFamily="34" charset="0"/>
              </a:rPr>
              <a:t>  </a:t>
            </a:r>
          </a:p>
        </p:txBody>
      </p:sp>
      <p:pic>
        <p:nvPicPr>
          <p:cNvPr id="4" name="Picture 3" descr="Graphical user interface, text, application, chat or text message&#10;&#10;Description automatically generated">
            <a:extLst>
              <a:ext uri="{FF2B5EF4-FFF2-40B4-BE49-F238E27FC236}">
                <a16:creationId xmlns:a16="http://schemas.microsoft.com/office/drawing/2014/main" id="{90D5DA32-7316-BC9B-47A2-44C659BE19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20217" y="405696"/>
            <a:ext cx="4013979" cy="2771779"/>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60283B2D-0B14-C382-555E-CF0FDD027A9C}"/>
              </a:ext>
            </a:extLst>
          </p:cNvPr>
          <p:cNvPicPr>
            <a:picLocks noChangeAspect="1"/>
          </p:cNvPicPr>
          <p:nvPr/>
        </p:nvPicPr>
        <p:blipFill>
          <a:blip r:embed="rId3"/>
          <a:stretch>
            <a:fillRect/>
          </a:stretch>
        </p:blipFill>
        <p:spPr>
          <a:xfrm>
            <a:off x="682272" y="332895"/>
            <a:ext cx="3003239" cy="491734"/>
          </a:xfrm>
          <a:prstGeom prst="rect">
            <a:avLst/>
          </a:prstGeom>
        </p:spPr>
      </p:pic>
      <p:pic>
        <p:nvPicPr>
          <p:cNvPr id="6" name="Picture 5">
            <a:extLst>
              <a:ext uri="{FF2B5EF4-FFF2-40B4-BE49-F238E27FC236}">
                <a16:creationId xmlns:a16="http://schemas.microsoft.com/office/drawing/2014/main" id="{553C5423-950E-F508-5494-446CECF2E376}"/>
              </a:ext>
            </a:extLst>
          </p:cNvPr>
          <p:cNvPicPr>
            <a:picLocks noChangeAspect="1"/>
          </p:cNvPicPr>
          <p:nvPr/>
        </p:nvPicPr>
        <p:blipFill>
          <a:blip r:embed="rId4"/>
          <a:stretch>
            <a:fillRect/>
          </a:stretch>
        </p:blipFill>
        <p:spPr>
          <a:xfrm>
            <a:off x="682272" y="814070"/>
            <a:ext cx="3003238" cy="666483"/>
          </a:xfrm>
          <a:prstGeom prst="rect">
            <a:avLst/>
          </a:prstGeom>
        </p:spPr>
      </p:pic>
    </p:spTree>
    <p:extLst>
      <p:ext uri="{BB962C8B-B14F-4D97-AF65-F5344CB8AC3E}">
        <p14:creationId xmlns:p14="http://schemas.microsoft.com/office/powerpoint/2010/main" val="4226997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EE71-C914-094E-A559-488862B868EA}"/>
              </a:ext>
            </a:extLst>
          </p:cNvPr>
          <p:cNvSpPr>
            <a:spLocks noGrp="1"/>
          </p:cNvSpPr>
          <p:nvPr>
            <p:ph type="title"/>
          </p:nvPr>
        </p:nvSpPr>
        <p:spPr>
          <a:xfrm>
            <a:off x="941371" y="-132265"/>
            <a:ext cx="6463950" cy="1120767"/>
          </a:xfrm>
        </p:spPr>
        <p:txBody>
          <a:bodyPr vert="horz" lIns="0" tIns="0" rIns="0" bIns="0" rtlCol="0" anchor="ctr">
            <a:noAutofit/>
          </a:bodyPr>
          <a:lstStyle/>
          <a:p>
            <a:pPr>
              <a:lnSpc>
                <a:spcPct val="100000"/>
              </a:lnSpc>
              <a:tabLst>
                <a:tab pos="0" algn="l"/>
              </a:tabLst>
            </a:pPr>
            <a:r>
              <a:rPr lang="en-US" sz="3600" dirty="0">
                <a:solidFill>
                  <a:srgbClr val="7030A0"/>
                </a:solidFill>
              </a:rPr>
              <a:t>Some facts</a:t>
            </a:r>
          </a:p>
        </p:txBody>
      </p:sp>
      <p:sp>
        <p:nvSpPr>
          <p:cNvPr id="3" name="Content Placeholder 2">
            <a:extLst>
              <a:ext uri="{FF2B5EF4-FFF2-40B4-BE49-F238E27FC236}">
                <a16:creationId xmlns:a16="http://schemas.microsoft.com/office/drawing/2014/main" id="{C1751748-6929-F942-9218-D8E81060E940}"/>
              </a:ext>
            </a:extLst>
          </p:cNvPr>
          <p:cNvSpPr>
            <a:spLocks noGrp="1"/>
          </p:cNvSpPr>
          <p:nvPr>
            <p:ph idx="1"/>
          </p:nvPr>
        </p:nvSpPr>
        <p:spPr>
          <a:xfrm>
            <a:off x="741310" y="247903"/>
            <a:ext cx="8477319" cy="5247734"/>
          </a:xfrm>
        </p:spPr>
        <p:txBody>
          <a:bodyPr vert="horz" lIns="0" tIns="0" rIns="0" bIns="0" rtlCol="0">
            <a:normAutofit/>
          </a:bodyPr>
          <a:lstStyle/>
          <a:p>
            <a:pPr>
              <a:lnSpc>
                <a:spcPct val="140000"/>
              </a:lnSpc>
              <a:buClr>
                <a:srgbClr val="7030A0"/>
              </a:buClr>
              <a:buFont typeface="Wingdings" panose="05000000000000000000" pitchFamily="2" charset="2"/>
              <a:buChar char="Ø"/>
            </a:pPr>
            <a:endParaRPr lang="en-GB" sz="2400" dirty="0"/>
          </a:p>
          <a:p>
            <a:pPr>
              <a:lnSpc>
                <a:spcPct val="140000"/>
              </a:lnSpc>
              <a:buClr>
                <a:srgbClr val="7030A0"/>
              </a:buClr>
              <a:buFont typeface="Wingdings" panose="05000000000000000000" pitchFamily="2" charset="2"/>
              <a:buChar char="Ø"/>
            </a:pPr>
            <a:r>
              <a:rPr lang="en-GB" sz="2400" dirty="0">
                <a:solidFill>
                  <a:srgbClr val="002060"/>
                </a:solidFill>
                <a:latin typeface="+mj-lt"/>
              </a:rPr>
              <a:t>Microaggression question for trainees with UK PMQ</a:t>
            </a:r>
          </a:p>
          <a:p>
            <a:pPr lvl="2">
              <a:lnSpc>
                <a:spcPct val="140000"/>
              </a:lnSpc>
              <a:buClr>
                <a:srgbClr val="7030A0"/>
              </a:buClr>
              <a:buFont typeface="Wingdings" panose="05000000000000000000" pitchFamily="2" charset="2"/>
              <a:buChar char="Ø"/>
            </a:pPr>
            <a:r>
              <a:rPr lang="en-GB" sz="2067" dirty="0">
                <a:solidFill>
                  <a:srgbClr val="FF0000"/>
                </a:solidFill>
                <a:latin typeface="+mj-lt"/>
              </a:rPr>
              <a:t> </a:t>
            </a:r>
            <a:r>
              <a:rPr lang="en-GB" sz="2067" dirty="0">
                <a:latin typeface="+mj-lt"/>
              </a:rPr>
              <a:t>29% - all trainees</a:t>
            </a:r>
          </a:p>
          <a:p>
            <a:pPr lvl="2">
              <a:lnSpc>
                <a:spcPct val="140000"/>
              </a:lnSpc>
              <a:buClr>
                <a:srgbClr val="7030A0"/>
              </a:buClr>
              <a:buFont typeface="Wingdings" panose="05000000000000000000" pitchFamily="2" charset="2"/>
              <a:buChar char="Ø"/>
            </a:pPr>
            <a:r>
              <a:rPr lang="en-GB" sz="2067" dirty="0">
                <a:solidFill>
                  <a:srgbClr val="C00000"/>
                </a:solidFill>
                <a:latin typeface="+mj-lt"/>
              </a:rPr>
              <a:t> </a:t>
            </a:r>
            <a:r>
              <a:rPr lang="en-GB" sz="2067" dirty="0">
                <a:solidFill>
                  <a:schemeClr val="tx2"/>
                </a:solidFill>
                <a:latin typeface="+mj-lt"/>
              </a:rPr>
              <a:t>26% - white trainees</a:t>
            </a:r>
          </a:p>
          <a:p>
            <a:pPr lvl="2">
              <a:lnSpc>
                <a:spcPct val="140000"/>
              </a:lnSpc>
              <a:buClr>
                <a:srgbClr val="7030A0"/>
              </a:buClr>
              <a:buFont typeface="Wingdings" panose="05000000000000000000" pitchFamily="2" charset="2"/>
              <a:buChar char="Ø"/>
            </a:pPr>
            <a:r>
              <a:rPr lang="en-GB" sz="2067" dirty="0">
                <a:solidFill>
                  <a:srgbClr val="C00000"/>
                </a:solidFill>
                <a:latin typeface="+mj-lt"/>
              </a:rPr>
              <a:t> 23% - white males</a:t>
            </a:r>
          </a:p>
          <a:p>
            <a:pPr lvl="2">
              <a:lnSpc>
                <a:spcPct val="140000"/>
              </a:lnSpc>
              <a:buClr>
                <a:srgbClr val="7030A0"/>
              </a:buClr>
              <a:buFont typeface="Wingdings" panose="05000000000000000000" pitchFamily="2" charset="2"/>
              <a:buChar char="Ø"/>
            </a:pPr>
            <a:r>
              <a:rPr lang="en-GB" sz="2067" dirty="0">
                <a:solidFill>
                  <a:srgbClr val="C00000"/>
                </a:solidFill>
                <a:latin typeface="+mj-lt"/>
              </a:rPr>
              <a:t> 27% - white females</a:t>
            </a:r>
          </a:p>
          <a:p>
            <a:pPr lvl="2">
              <a:lnSpc>
                <a:spcPct val="140000"/>
              </a:lnSpc>
              <a:buClr>
                <a:srgbClr val="7030A0"/>
              </a:buClr>
              <a:buFont typeface="Wingdings" panose="05000000000000000000" pitchFamily="2" charset="2"/>
              <a:buChar char="Ø"/>
            </a:pPr>
            <a:r>
              <a:rPr lang="en-GB" sz="2067" dirty="0">
                <a:solidFill>
                  <a:srgbClr val="C00000"/>
                </a:solidFill>
                <a:latin typeface="+mj-lt"/>
              </a:rPr>
              <a:t> 33% - Asian male </a:t>
            </a:r>
          </a:p>
          <a:p>
            <a:pPr lvl="2">
              <a:lnSpc>
                <a:spcPct val="140000"/>
              </a:lnSpc>
              <a:buClr>
                <a:srgbClr val="7030A0"/>
              </a:buClr>
              <a:buFont typeface="Wingdings" panose="05000000000000000000" pitchFamily="2" charset="2"/>
              <a:buChar char="Ø"/>
            </a:pPr>
            <a:r>
              <a:rPr lang="en-GB" sz="2067" dirty="0">
                <a:solidFill>
                  <a:srgbClr val="C00000"/>
                </a:solidFill>
                <a:latin typeface="+mj-lt"/>
              </a:rPr>
              <a:t> 35% - black male </a:t>
            </a:r>
          </a:p>
          <a:p>
            <a:pPr lvl="2">
              <a:lnSpc>
                <a:spcPct val="140000"/>
              </a:lnSpc>
              <a:buClr>
                <a:srgbClr val="7030A0"/>
              </a:buClr>
              <a:buFont typeface="Wingdings" panose="05000000000000000000" pitchFamily="2" charset="2"/>
              <a:buChar char="Ø"/>
            </a:pPr>
            <a:r>
              <a:rPr lang="en-GB" sz="2067" dirty="0">
                <a:solidFill>
                  <a:srgbClr val="C00000"/>
                </a:solidFill>
                <a:latin typeface="+mj-lt"/>
              </a:rPr>
              <a:t> 36% - Asian female</a:t>
            </a:r>
          </a:p>
          <a:p>
            <a:pPr lvl="2">
              <a:lnSpc>
                <a:spcPct val="140000"/>
              </a:lnSpc>
              <a:buClr>
                <a:srgbClr val="7030A0"/>
              </a:buClr>
              <a:buFont typeface="Wingdings" panose="05000000000000000000" pitchFamily="2" charset="2"/>
              <a:buChar char="Ø"/>
            </a:pPr>
            <a:r>
              <a:rPr lang="en-GB" sz="2067" dirty="0">
                <a:solidFill>
                  <a:srgbClr val="C00000"/>
                </a:solidFill>
                <a:latin typeface="+mj-lt"/>
              </a:rPr>
              <a:t> 37% - black female</a:t>
            </a:r>
          </a:p>
          <a:p>
            <a:pPr lvl="1">
              <a:lnSpc>
                <a:spcPct val="140000"/>
              </a:lnSpc>
              <a:buClr>
                <a:srgbClr val="7030A0"/>
              </a:buClr>
              <a:buFont typeface="Wingdings" panose="05000000000000000000" pitchFamily="2" charset="2"/>
              <a:buChar char="Ø"/>
            </a:pPr>
            <a:endParaRPr lang="en-US" sz="2067" dirty="0">
              <a:solidFill>
                <a:srgbClr val="002060"/>
              </a:solidFill>
              <a:latin typeface="Calibri Light" panose="020F0302020204030204" pitchFamily="34" charset="0"/>
              <a:cs typeface="Calibri Light" panose="020F0302020204030204" pitchFamily="34" charset="0"/>
            </a:endParaRPr>
          </a:p>
          <a:p>
            <a:pPr lvl="1">
              <a:lnSpc>
                <a:spcPct val="140000"/>
              </a:lnSpc>
              <a:buClr>
                <a:srgbClr val="7030A0"/>
              </a:buClr>
              <a:buFont typeface="Wingdings" panose="05000000000000000000" pitchFamily="2" charset="2"/>
              <a:buChar char="Ø"/>
            </a:pPr>
            <a:endParaRPr lang="en-US" sz="2067" dirty="0">
              <a:solidFill>
                <a:srgbClr val="00206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02352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71F4F6E-5016-8A18-9895-6F58B1EC77A6}"/>
              </a:ext>
            </a:extLst>
          </p:cNvPr>
          <p:cNvGraphicFramePr/>
          <p:nvPr>
            <p:extLst>
              <p:ext uri="{D42A27DB-BD31-4B8C-83A1-F6EECF244321}">
                <p14:modId xmlns:p14="http://schemas.microsoft.com/office/powerpoint/2010/main" val="3926963006"/>
              </p:ext>
            </p:extLst>
          </p:nvPr>
        </p:nvGraphicFramePr>
        <p:xfrm>
          <a:off x="1270660" y="249382"/>
          <a:ext cx="7695209" cy="54656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2933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455D0-7058-8DA4-FD27-205B6E74F6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CBD233-5CDF-8442-657C-28F0F2085BEF}"/>
              </a:ext>
            </a:extLst>
          </p:cNvPr>
          <p:cNvSpPr>
            <a:spLocks noGrp="1"/>
          </p:cNvSpPr>
          <p:nvPr>
            <p:ph type="title"/>
          </p:nvPr>
        </p:nvSpPr>
        <p:spPr>
          <a:xfrm>
            <a:off x="941371" y="-132265"/>
            <a:ext cx="6463950" cy="1120767"/>
          </a:xfrm>
        </p:spPr>
        <p:txBody>
          <a:bodyPr vert="horz" lIns="0" tIns="0" rIns="0" bIns="0" rtlCol="0" anchor="ctr">
            <a:noAutofit/>
          </a:bodyPr>
          <a:lstStyle/>
          <a:p>
            <a:pPr>
              <a:lnSpc>
                <a:spcPct val="100000"/>
              </a:lnSpc>
              <a:tabLst>
                <a:tab pos="0" algn="l"/>
              </a:tabLst>
            </a:pPr>
            <a:r>
              <a:rPr lang="en-US" sz="3600" dirty="0">
                <a:solidFill>
                  <a:srgbClr val="7030A0"/>
                </a:solidFill>
              </a:rPr>
              <a:t>A lot of data….</a:t>
            </a:r>
          </a:p>
        </p:txBody>
      </p:sp>
      <p:sp>
        <p:nvSpPr>
          <p:cNvPr id="3" name="Content Placeholder 2">
            <a:extLst>
              <a:ext uri="{FF2B5EF4-FFF2-40B4-BE49-F238E27FC236}">
                <a16:creationId xmlns:a16="http://schemas.microsoft.com/office/drawing/2014/main" id="{EE7A8CE2-FEAB-72CC-51DA-9E9F06B3E2AC}"/>
              </a:ext>
            </a:extLst>
          </p:cNvPr>
          <p:cNvSpPr>
            <a:spLocks noGrp="1"/>
          </p:cNvSpPr>
          <p:nvPr>
            <p:ph idx="1"/>
          </p:nvPr>
        </p:nvSpPr>
        <p:spPr>
          <a:xfrm>
            <a:off x="468178" y="988502"/>
            <a:ext cx="8477319" cy="5247734"/>
          </a:xfrm>
        </p:spPr>
        <p:txBody>
          <a:bodyPr vert="horz" lIns="0" tIns="0" rIns="0" bIns="0" rtlCol="0">
            <a:normAutofit/>
          </a:bodyPr>
          <a:lstStyle/>
          <a:p>
            <a:pPr>
              <a:lnSpc>
                <a:spcPct val="140000"/>
              </a:lnSpc>
              <a:buClr>
                <a:srgbClr val="7030A0"/>
              </a:buClr>
              <a:buFont typeface="Wingdings" panose="05000000000000000000" pitchFamily="2" charset="2"/>
              <a:buChar char="Ø"/>
            </a:pPr>
            <a:endParaRPr lang="en-GB" sz="2400" dirty="0"/>
          </a:p>
          <a:p>
            <a:pPr lvl="1">
              <a:lnSpc>
                <a:spcPct val="140000"/>
              </a:lnSpc>
              <a:buClr>
                <a:srgbClr val="7030A0"/>
              </a:buClr>
              <a:buFont typeface="Wingdings" panose="05000000000000000000" pitchFamily="2" charset="2"/>
              <a:buChar char="Ø"/>
            </a:pPr>
            <a:endParaRPr lang="en-US" sz="2067" dirty="0">
              <a:solidFill>
                <a:srgbClr val="002060"/>
              </a:solidFill>
              <a:latin typeface="Calibri Light" panose="020F0302020204030204" pitchFamily="34" charset="0"/>
              <a:cs typeface="Calibri Light" panose="020F0302020204030204" pitchFamily="34" charset="0"/>
            </a:endParaRPr>
          </a:p>
          <a:p>
            <a:pPr lvl="1">
              <a:lnSpc>
                <a:spcPct val="200000"/>
              </a:lnSpc>
              <a:buClr>
                <a:srgbClr val="7030A0"/>
              </a:buClr>
              <a:buFont typeface="Wingdings" panose="05000000000000000000" pitchFamily="2" charset="2"/>
              <a:buChar char="Ø"/>
            </a:pPr>
            <a:r>
              <a:rPr lang="en-US" sz="2067" dirty="0">
                <a:solidFill>
                  <a:srgbClr val="002060"/>
                </a:solidFill>
                <a:latin typeface="Calibri Light" panose="020F0302020204030204" pitchFamily="34" charset="0"/>
                <a:cs typeface="Calibri Light" panose="020F0302020204030204" pitchFamily="34" charset="0"/>
              </a:rPr>
              <a:t>  </a:t>
            </a:r>
            <a:r>
              <a:rPr lang="en-US" sz="2400" dirty="0">
                <a:solidFill>
                  <a:srgbClr val="002060"/>
                </a:solidFill>
                <a:latin typeface="Calibri Light" panose="020F0302020204030204" pitchFamily="34" charset="0"/>
                <a:cs typeface="Calibri Light" panose="020F0302020204030204" pitchFamily="34" charset="0"/>
              </a:rPr>
              <a:t>Junior trainees more likely to report discriminatory </a:t>
            </a:r>
            <a:r>
              <a:rPr lang="en-US" sz="2400" dirty="0" err="1">
                <a:solidFill>
                  <a:srgbClr val="002060"/>
                </a:solidFill>
                <a:latin typeface="Calibri Light" panose="020F0302020204030204" pitchFamily="34" charset="0"/>
                <a:cs typeface="Calibri Light" panose="020F0302020204030204" pitchFamily="34" charset="0"/>
              </a:rPr>
              <a:t>behaviours</a:t>
            </a:r>
            <a:endParaRPr lang="en-US" sz="2400" dirty="0">
              <a:solidFill>
                <a:srgbClr val="002060"/>
              </a:solidFill>
              <a:latin typeface="Calibri Light" panose="020F0302020204030204" pitchFamily="34" charset="0"/>
              <a:cs typeface="Calibri Light" panose="020F0302020204030204" pitchFamily="34" charset="0"/>
            </a:endParaRPr>
          </a:p>
          <a:p>
            <a:pPr lvl="1">
              <a:lnSpc>
                <a:spcPct val="20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 The data will be affected by response rate</a:t>
            </a:r>
          </a:p>
          <a:p>
            <a:pPr lvl="1">
              <a:lnSpc>
                <a:spcPct val="20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 Affected by demographics of the group providing responses</a:t>
            </a:r>
          </a:p>
        </p:txBody>
      </p:sp>
      <p:pic>
        <p:nvPicPr>
          <p:cNvPr id="4" name="Picture 3">
            <a:extLst>
              <a:ext uri="{FF2B5EF4-FFF2-40B4-BE49-F238E27FC236}">
                <a16:creationId xmlns:a16="http://schemas.microsoft.com/office/drawing/2014/main" id="{BAA13D6E-C471-B187-CE21-46920E6897CC}"/>
              </a:ext>
            </a:extLst>
          </p:cNvPr>
          <p:cNvPicPr>
            <a:picLocks noChangeAspect="1"/>
          </p:cNvPicPr>
          <p:nvPr/>
        </p:nvPicPr>
        <p:blipFill>
          <a:blip r:embed="rId3"/>
          <a:stretch>
            <a:fillRect/>
          </a:stretch>
        </p:blipFill>
        <p:spPr>
          <a:xfrm>
            <a:off x="6599254" y="219363"/>
            <a:ext cx="2619375" cy="1743075"/>
          </a:xfrm>
          <a:prstGeom prst="ellipse">
            <a:avLst/>
          </a:prstGeom>
          <a:ln>
            <a:noFill/>
          </a:ln>
          <a:effectLst>
            <a:softEdge rad="112500"/>
          </a:effectLst>
        </p:spPr>
      </p:pic>
    </p:spTree>
    <p:extLst>
      <p:ext uri="{BB962C8B-B14F-4D97-AF65-F5344CB8AC3E}">
        <p14:creationId xmlns:p14="http://schemas.microsoft.com/office/powerpoint/2010/main" val="3757804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D7EDA-1046-5094-EFAC-CF73C4EB6F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5A282D-CB1A-C83F-3F03-33860B94229C}"/>
              </a:ext>
            </a:extLst>
          </p:cNvPr>
          <p:cNvSpPr>
            <a:spLocks noGrp="1"/>
          </p:cNvSpPr>
          <p:nvPr>
            <p:ph type="title"/>
          </p:nvPr>
        </p:nvSpPr>
        <p:spPr>
          <a:xfrm>
            <a:off x="941371" y="-132265"/>
            <a:ext cx="6463950" cy="1120767"/>
          </a:xfrm>
        </p:spPr>
        <p:txBody>
          <a:bodyPr vert="horz" lIns="0" tIns="0" rIns="0" bIns="0" rtlCol="0" anchor="ctr">
            <a:noAutofit/>
          </a:bodyPr>
          <a:lstStyle/>
          <a:p>
            <a:pPr>
              <a:lnSpc>
                <a:spcPct val="100000"/>
              </a:lnSpc>
              <a:tabLst>
                <a:tab pos="0" algn="l"/>
              </a:tabLst>
            </a:pPr>
            <a:r>
              <a:rPr lang="en-US" sz="3600" dirty="0">
                <a:solidFill>
                  <a:srgbClr val="7030A0"/>
                </a:solidFill>
              </a:rPr>
              <a:t>A lot of data….</a:t>
            </a:r>
          </a:p>
        </p:txBody>
      </p:sp>
      <p:sp>
        <p:nvSpPr>
          <p:cNvPr id="3" name="Content Placeholder 2">
            <a:extLst>
              <a:ext uri="{FF2B5EF4-FFF2-40B4-BE49-F238E27FC236}">
                <a16:creationId xmlns:a16="http://schemas.microsoft.com/office/drawing/2014/main" id="{3D2ECDEE-822A-C659-6FB1-A45A15042F4D}"/>
              </a:ext>
            </a:extLst>
          </p:cNvPr>
          <p:cNvSpPr>
            <a:spLocks noGrp="1"/>
          </p:cNvSpPr>
          <p:nvPr>
            <p:ph idx="1"/>
          </p:nvPr>
        </p:nvSpPr>
        <p:spPr>
          <a:xfrm>
            <a:off x="688155" y="0"/>
            <a:ext cx="8783690" cy="5247734"/>
          </a:xfrm>
        </p:spPr>
        <p:txBody>
          <a:bodyPr vert="horz" lIns="0" tIns="0" rIns="0" bIns="0" rtlCol="0">
            <a:normAutofit/>
          </a:bodyPr>
          <a:lstStyle/>
          <a:p>
            <a:pPr>
              <a:lnSpc>
                <a:spcPct val="140000"/>
              </a:lnSpc>
              <a:buClr>
                <a:srgbClr val="7030A0"/>
              </a:buClr>
              <a:buFont typeface="Wingdings" panose="05000000000000000000" pitchFamily="2" charset="2"/>
              <a:buChar char="Ø"/>
            </a:pPr>
            <a:endParaRPr lang="en-GB" sz="2400" dirty="0"/>
          </a:p>
          <a:p>
            <a:pPr lvl="1">
              <a:lnSpc>
                <a:spcPct val="140000"/>
              </a:lnSpc>
              <a:buClr>
                <a:srgbClr val="7030A0"/>
              </a:buClr>
              <a:buFont typeface="Wingdings" panose="05000000000000000000" pitchFamily="2" charset="2"/>
              <a:buChar char="Ø"/>
            </a:pPr>
            <a:endParaRPr lang="en-US" sz="2067" dirty="0">
              <a:solidFill>
                <a:srgbClr val="002060"/>
              </a:solidFill>
              <a:latin typeface="Calibri Light" panose="020F0302020204030204" pitchFamily="34" charset="0"/>
              <a:cs typeface="Calibri Light" panose="020F0302020204030204" pitchFamily="34" charset="0"/>
            </a:endParaRPr>
          </a:p>
          <a:p>
            <a:pPr lvl="1">
              <a:lnSpc>
                <a:spcPct val="200000"/>
              </a:lnSpc>
              <a:buClr>
                <a:srgbClr val="7030A0"/>
              </a:buClr>
              <a:buFont typeface="Wingdings" panose="05000000000000000000" pitchFamily="2" charset="2"/>
              <a:buChar char="Ø"/>
            </a:pPr>
            <a:r>
              <a:rPr lang="en-US" sz="2067" dirty="0">
                <a:solidFill>
                  <a:srgbClr val="002060"/>
                </a:solidFill>
                <a:latin typeface="Calibri Light" panose="020F0302020204030204" pitchFamily="34" charset="0"/>
                <a:cs typeface="Calibri Light" panose="020F0302020204030204" pitchFamily="34" charset="0"/>
              </a:rPr>
              <a:t> </a:t>
            </a:r>
            <a:r>
              <a:rPr lang="en-US" sz="2200" dirty="0">
                <a:solidFill>
                  <a:srgbClr val="002060"/>
                </a:solidFill>
                <a:latin typeface="Calibri Light" panose="020F0302020204030204" pitchFamily="34" charset="0"/>
                <a:cs typeface="Calibri Light" panose="020F0302020204030204" pitchFamily="34" charset="0"/>
              </a:rPr>
              <a:t>Only possible to get demographics at national level </a:t>
            </a:r>
          </a:p>
          <a:p>
            <a:pPr lvl="1">
              <a:lnSpc>
                <a:spcPct val="200000"/>
              </a:lnSpc>
              <a:buClr>
                <a:srgbClr val="7030A0"/>
              </a:buClr>
              <a:buFont typeface="Wingdings" panose="05000000000000000000" pitchFamily="2" charset="2"/>
              <a:buChar char="Ø"/>
            </a:pPr>
            <a:r>
              <a:rPr lang="en-US" sz="2200" dirty="0">
                <a:solidFill>
                  <a:srgbClr val="002060"/>
                </a:solidFill>
                <a:latin typeface="Calibri Light" panose="020F0302020204030204" pitchFamily="34" charset="0"/>
                <a:cs typeface="Calibri Light" panose="020F0302020204030204" pitchFamily="34" charset="0"/>
              </a:rPr>
              <a:t> Bad results are bad, but good results may not be as good as they look…</a:t>
            </a:r>
          </a:p>
          <a:p>
            <a:pPr lvl="1">
              <a:lnSpc>
                <a:spcPct val="200000"/>
              </a:lnSpc>
              <a:buClr>
                <a:srgbClr val="7030A0"/>
              </a:buClr>
              <a:buFont typeface="Wingdings" panose="05000000000000000000" pitchFamily="2" charset="2"/>
              <a:buChar char="Ø"/>
            </a:pPr>
            <a:r>
              <a:rPr lang="en-US" sz="2200" dirty="0">
                <a:solidFill>
                  <a:srgbClr val="002060"/>
                </a:solidFill>
                <a:latin typeface="Calibri Light" panose="020F0302020204030204" pitchFamily="34" charset="0"/>
                <a:cs typeface="Calibri Light" panose="020F0302020204030204" pitchFamily="34" charset="0"/>
              </a:rPr>
              <a:t> Can be combined with progression data and specialty specific questions</a:t>
            </a:r>
          </a:p>
          <a:p>
            <a:pPr lvl="1">
              <a:lnSpc>
                <a:spcPct val="200000"/>
              </a:lnSpc>
              <a:buClr>
                <a:srgbClr val="7030A0"/>
              </a:buClr>
              <a:buFont typeface="Wingdings" panose="05000000000000000000" pitchFamily="2" charset="2"/>
              <a:buChar char="Ø"/>
            </a:pPr>
            <a:r>
              <a:rPr lang="en-US" sz="2200" dirty="0">
                <a:solidFill>
                  <a:srgbClr val="002060"/>
                </a:solidFill>
                <a:latin typeface="Calibri Light" panose="020F0302020204030204" pitchFamily="34" charset="0"/>
                <a:cs typeface="Calibri Light" panose="020F0302020204030204" pitchFamily="34" charset="0"/>
              </a:rPr>
              <a:t> Certain specialties are particularly high risk: Surgery, O&amp;G and EM</a:t>
            </a:r>
          </a:p>
        </p:txBody>
      </p:sp>
    </p:spTree>
    <p:extLst>
      <p:ext uri="{BB962C8B-B14F-4D97-AF65-F5344CB8AC3E}">
        <p14:creationId xmlns:p14="http://schemas.microsoft.com/office/powerpoint/2010/main" val="1304241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1566A-35EB-87EE-184B-12DD6C7509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3A03D5-4FA9-BDB8-EC23-AE5C27FAD9E7}"/>
              </a:ext>
            </a:extLst>
          </p:cNvPr>
          <p:cNvSpPr>
            <a:spLocks noGrp="1"/>
          </p:cNvSpPr>
          <p:nvPr>
            <p:ph type="title"/>
          </p:nvPr>
        </p:nvSpPr>
        <p:spPr>
          <a:xfrm>
            <a:off x="941370" y="-132265"/>
            <a:ext cx="8515603" cy="1120767"/>
          </a:xfrm>
        </p:spPr>
        <p:txBody>
          <a:bodyPr vert="horz" lIns="0" tIns="0" rIns="0" bIns="0" rtlCol="0" anchor="ctr">
            <a:noAutofit/>
          </a:bodyPr>
          <a:lstStyle/>
          <a:p>
            <a:pPr>
              <a:lnSpc>
                <a:spcPct val="100000"/>
              </a:lnSpc>
              <a:tabLst>
                <a:tab pos="0" algn="l"/>
              </a:tabLst>
            </a:pPr>
            <a:r>
              <a:rPr lang="en-US" sz="3600" dirty="0">
                <a:solidFill>
                  <a:srgbClr val="7030A0"/>
                </a:solidFill>
              </a:rPr>
              <a:t>Allyship Network – Peer Allies / EDI leads</a:t>
            </a:r>
          </a:p>
        </p:txBody>
      </p:sp>
      <p:sp>
        <p:nvSpPr>
          <p:cNvPr id="3" name="Content Placeholder 2">
            <a:extLst>
              <a:ext uri="{FF2B5EF4-FFF2-40B4-BE49-F238E27FC236}">
                <a16:creationId xmlns:a16="http://schemas.microsoft.com/office/drawing/2014/main" id="{89C4CD1B-74D5-3A60-0B9C-9385B478B96A}"/>
              </a:ext>
            </a:extLst>
          </p:cNvPr>
          <p:cNvSpPr>
            <a:spLocks noGrp="1"/>
          </p:cNvSpPr>
          <p:nvPr>
            <p:ph idx="1"/>
          </p:nvPr>
        </p:nvSpPr>
        <p:spPr>
          <a:xfrm>
            <a:off x="536773" y="381223"/>
            <a:ext cx="8783690" cy="3429173"/>
          </a:xfrm>
        </p:spPr>
        <p:txBody>
          <a:bodyPr vert="horz" lIns="0" tIns="0" rIns="0" bIns="0" rtlCol="0">
            <a:normAutofit/>
          </a:bodyPr>
          <a:lstStyle/>
          <a:p>
            <a:pPr>
              <a:lnSpc>
                <a:spcPct val="140000"/>
              </a:lnSpc>
              <a:buClr>
                <a:srgbClr val="7030A0"/>
              </a:buClr>
              <a:buFont typeface="Wingdings" panose="05000000000000000000" pitchFamily="2" charset="2"/>
              <a:buChar char="Ø"/>
            </a:pPr>
            <a:endParaRPr lang="en-GB" sz="2400" dirty="0"/>
          </a:p>
          <a:p>
            <a:pPr lvl="1">
              <a:lnSpc>
                <a:spcPct val="140000"/>
              </a:lnSpc>
              <a:buClr>
                <a:srgbClr val="7030A0"/>
              </a:buClr>
              <a:buFont typeface="Wingdings" panose="05000000000000000000" pitchFamily="2" charset="2"/>
              <a:buChar char="Ø"/>
            </a:pPr>
            <a:r>
              <a:rPr lang="en-US" sz="2067" dirty="0">
                <a:solidFill>
                  <a:srgbClr val="002060"/>
                </a:solidFill>
                <a:latin typeface="Calibri Light" panose="020F0302020204030204" pitchFamily="34" charset="0"/>
                <a:cs typeface="Calibri Light" panose="020F0302020204030204" pitchFamily="34" charset="0"/>
              </a:rPr>
              <a:t> </a:t>
            </a:r>
            <a:r>
              <a:rPr lang="en-US" sz="2400" dirty="0">
                <a:solidFill>
                  <a:srgbClr val="002060"/>
                </a:solidFill>
                <a:latin typeface="Calibri Light" panose="020F0302020204030204" pitchFamily="34" charset="0"/>
                <a:cs typeface="Calibri Light" panose="020F0302020204030204" pitchFamily="34" charset="0"/>
              </a:rPr>
              <a:t>Call went out to all doctors, dentists and public health professionals in training</a:t>
            </a:r>
          </a:p>
          <a:p>
            <a:pPr lvl="1">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 One training day held so far</a:t>
            </a:r>
          </a:p>
          <a:p>
            <a:pPr lvl="1">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 Delays due to staffing issues, but now back on track</a:t>
            </a:r>
            <a:endParaRPr lang="en-US" sz="2067" dirty="0">
              <a:solidFill>
                <a:srgbClr val="002060"/>
              </a:solidFill>
              <a:latin typeface="Calibri Light" panose="020F0302020204030204" pitchFamily="34" charset="0"/>
              <a:cs typeface="Calibri Light" panose="020F0302020204030204" pitchFamily="34" charset="0"/>
            </a:endParaRPr>
          </a:p>
          <a:p>
            <a:pPr marL="380985" lvl="1" indent="0">
              <a:lnSpc>
                <a:spcPct val="140000"/>
              </a:lnSpc>
              <a:buClr>
                <a:srgbClr val="7030A0"/>
              </a:buClr>
              <a:buNone/>
            </a:pPr>
            <a:endParaRPr lang="en-US" sz="2400" dirty="0">
              <a:solidFill>
                <a:srgbClr val="002060"/>
              </a:solidFill>
              <a:latin typeface="Calibri Light" panose="020F0302020204030204" pitchFamily="34" charset="0"/>
              <a:cs typeface="Calibri Light" panose="020F0302020204030204" pitchFamily="34" charset="0"/>
            </a:endParaRPr>
          </a:p>
          <a:p>
            <a:pPr lvl="1">
              <a:lnSpc>
                <a:spcPct val="140000"/>
              </a:lnSpc>
              <a:buClr>
                <a:srgbClr val="7030A0"/>
              </a:buClr>
              <a:buFont typeface="Wingdings" panose="05000000000000000000" pitchFamily="2" charset="2"/>
              <a:buChar char="Ø"/>
            </a:pPr>
            <a:endParaRPr lang="en-US" sz="2400" dirty="0">
              <a:solidFill>
                <a:srgbClr val="002060"/>
              </a:solidFill>
              <a:latin typeface="Calibri Light" panose="020F0302020204030204" pitchFamily="34" charset="0"/>
              <a:cs typeface="Calibri Light" panose="020F0302020204030204" pitchFamily="34" charset="0"/>
            </a:endParaRPr>
          </a:p>
          <a:p>
            <a:pPr lvl="1">
              <a:lnSpc>
                <a:spcPct val="140000"/>
              </a:lnSpc>
              <a:buClr>
                <a:srgbClr val="7030A0"/>
              </a:buClr>
              <a:buFont typeface="Wingdings" panose="05000000000000000000" pitchFamily="2" charset="2"/>
              <a:buChar char="Ø"/>
            </a:pPr>
            <a:endParaRPr lang="en-US" sz="2400" dirty="0">
              <a:solidFill>
                <a:srgbClr val="002060"/>
              </a:solidFill>
              <a:latin typeface="Calibri Light" panose="020F0302020204030204" pitchFamily="34" charset="0"/>
              <a:cs typeface="Calibri Light" panose="020F0302020204030204" pitchFamily="34" charset="0"/>
            </a:endParaRPr>
          </a:p>
        </p:txBody>
      </p:sp>
      <p:pic>
        <p:nvPicPr>
          <p:cNvPr id="7" name="Picture 6" descr="A group of people sitting at tables&#10;&#10;AI-generated content may be incorrect.">
            <a:extLst>
              <a:ext uri="{FF2B5EF4-FFF2-40B4-BE49-F238E27FC236}">
                <a16:creationId xmlns:a16="http://schemas.microsoft.com/office/drawing/2014/main" id="{10F79136-A675-B043-55BF-434D13013D29}"/>
              </a:ext>
            </a:extLst>
          </p:cNvPr>
          <p:cNvPicPr>
            <a:picLocks noChangeAspect="1"/>
          </p:cNvPicPr>
          <p:nvPr/>
        </p:nvPicPr>
        <p:blipFill>
          <a:blip r:embed="rId3">
            <a:extLst>
              <a:ext uri="{28A0092B-C50C-407E-A947-70E740481C1C}">
                <a14:useLocalDpi xmlns:a14="http://schemas.microsoft.com/office/drawing/2010/main" val="0"/>
              </a:ext>
            </a:extLst>
          </a:blip>
          <a:srcRect l="116" t="9572" r="4354" b="1"/>
          <a:stretch/>
        </p:blipFill>
        <p:spPr>
          <a:xfrm>
            <a:off x="964288" y="3371850"/>
            <a:ext cx="8261166" cy="19454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8198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027D6-417E-2D92-56FE-040BB7B473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2DC732-E927-5020-56F8-64714E936C3B}"/>
              </a:ext>
            </a:extLst>
          </p:cNvPr>
          <p:cNvSpPr>
            <a:spLocks noGrp="1"/>
          </p:cNvSpPr>
          <p:nvPr>
            <p:ph type="title"/>
          </p:nvPr>
        </p:nvSpPr>
        <p:spPr>
          <a:xfrm>
            <a:off x="988996" y="219363"/>
            <a:ext cx="6463950" cy="1120767"/>
          </a:xfrm>
        </p:spPr>
        <p:txBody>
          <a:bodyPr vert="horz" lIns="0" tIns="0" rIns="0" bIns="0" rtlCol="0" anchor="ctr">
            <a:noAutofit/>
          </a:bodyPr>
          <a:lstStyle/>
          <a:p>
            <a:pPr>
              <a:lnSpc>
                <a:spcPct val="100000"/>
              </a:lnSpc>
              <a:tabLst>
                <a:tab pos="0" algn="l"/>
              </a:tabLst>
            </a:pPr>
            <a:r>
              <a:rPr lang="en-US" sz="3600" dirty="0">
                <a:solidFill>
                  <a:srgbClr val="7030A0"/>
                </a:solidFill>
              </a:rPr>
              <a:t>Raising concerns – what happens now?</a:t>
            </a:r>
          </a:p>
        </p:txBody>
      </p:sp>
      <p:sp>
        <p:nvSpPr>
          <p:cNvPr id="3" name="Content Placeholder 2">
            <a:extLst>
              <a:ext uri="{FF2B5EF4-FFF2-40B4-BE49-F238E27FC236}">
                <a16:creationId xmlns:a16="http://schemas.microsoft.com/office/drawing/2014/main" id="{C39F3E46-06E9-22A8-E0A7-EB1C51471845}"/>
              </a:ext>
            </a:extLst>
          </p:cNvPr>
          <p:cNvSpPr>
            <a:spLocks noGrp="1"/>
          </p:cNvSpPr>
          <p:nvPr>
            <p:ph idx="1"/>
          </p:nvPr>
        </p:nvSpPr>
        <p:spPr>
          <a:xfrm>
            <a:off x="688155" y="0"/>
            <a:ext cx="8783690" cy="5247734"/>
          </a:xfrm>
        </p:spPr>
        <p:txBody>
          <a:bodyPr vert="horz" lIns="0" tIns="0" rIns="0" bIns="0" rtlCol="0">
            <a:normAutofit lnSpcReduction="10000"/>
          </a:bodyPr>
          <a:lstStyle/>
          <a:p>
            <a:pPr>
              <a:lnSpc>
                <a:spcPct val="140000"/>
              </a:lnSpc>
              <a:buClr>
                <a:srgbClr val="7030A0"/>
              </a:buClr>
              <a:buFont typeface="Wingdings" panose="05000000000000000000" pitchFamily="2" charset="2"/>
              <a:buChar char="Ø"/>
            </a:pPr>
            <a:endParaRPr lang="en-GB" sz="2400" dirty="0"/>
          </a:p>
          <a:p>
            <a:pPr lvl="1">
              <a:lnSpc>
                <a:spcPct val="140000"/>
              </a:lnSpc>
              <a:buClr>
                <a:srgbClr val="7030A0"/>
              </a:buClr>
              <a:buFont typeface="Wingdings" panose="05000000000000000000" pitchFamily="2" charset="2"/>
              <a:buChar char="Ø"/>
            </a:pPr>
            <a:endParaRPr lang="en-US" sz="2067" dirty="0">
              <a:solidFill>
                <a:srgbClr val="002060"/>
              </a:solidFill>
              <a:latin typeface="Calibri Light" panose="020F0302020204030204" pitchFamily="34" charset="0"/>
              <a:cs typeface="Calibri Light" panose="020F0302020204030204" pitchFamily="34" charset="0"/>
            </a:endParaRPr>
          </a:p>
          <a:p>
            <a:pPr marL="380985" lvl="1" indent="0">
              <a:lnSpc>
                <a:spcPct val="140000"/>
              </a:lnSpc>
              <a:buClr>
                <a:srgbClr val="7030A0"/>
              </a:buClr>
              <a:buNone/>
            </a:pPr>
            <a:endParaRPr lang="en-US" sz="2400" dirty="0">
              <a:solidFill>
                <a:srgbClr val="002060"/>
              </a:solidFill>
              <a:latin typeface="Calibri Light" panose="020F0302020204030204" pitchFamily="34" charset="0"/>
              <a:cs typeface="Calibri Light" panose="020F0302020204030204" pitchFamily="34" charset="0"/>
            </a:endParaRPr>
          </a:p>
          <a:p>
            <a:pPr lvl="1">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 Unclear / non-existent and contradictory guidance</a:t>
            </a:r>
          </a:p>
          <a:p>
            <a:pPr lvl="1">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 Multiple barriers to raising concerns</a:t>
            </a:r>
          </a:p>
          <a:p>
            <a:pPr lvl="1">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 Absence of guidance on handling a concern</a:t>
            </a:r>
          </a:p>
          <a:p>
            <a:pPr lvl="1">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 Unsatisfactory and inconsistent outcomes</a:t>
            </a:r>
          </a:p>
          <a:p>
            <a:pPr lvl="1">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 Failure to learn, nothing changes</a:t>
            </a:r>
          </a:p>
          <a:p>
            <a:pPr lvl="1">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 Negative impact on health, performance, </a:t>
            </a:r>
            <a:r>
              <a:rPr lang="en-US" sz="2400" dirty="0" err="1">
                <a:solidFill>
                  <a:srgbClr val="002060"/>
                </a:solidFill>
                <a:latin typeface="Calibri Light" panose="020F0302020204030204" pitchFamily="34" charset="0"/>
                <a:cs typeface="Calibri Light" panose="020F0302020204030204" pitchFamily="34" charset="0"/>
              </a:rPr>
              <a:t>behaviour</a:t>
            </a:r>
            <a:r>
              <a:rPr lang="en-US" sz="2400" dirty="0">
                <a:solidFill>
                  <a:srgbClr val="002060"/>
                </a:solidFill>
                <a:latin typeface="Calibri Light" panose="020F0302020204030204" pitchFamily="34" charset="0"/>
                <a:cs typeface="Calibri Light" panose="020F0302020204030204" pitchFamily="34" charset="0"/>
              </a:rPr>
              <a:t>, teamwork, retention, patient safety and satisfaction</a:t>
            </a:r>
          </a:p>
          <a:p>
            <a:pPr lvl="1">
              <a:lnSpc>
                <a:spcPct val="140000"/>
              </a:lnSpc>
              <a:buClr>
                <a:srgbClr val="7030A0"/>
              </a:buClr>
              <a:buFont typeface="Wingdings" panose="05000000000000000000" pitchFamily="2" charset="2"/>
              <a:buChar char="Ø"/>
            </a:pPr>
            <a:endParaRPr lang="en-US" sz="2400" dirty="0">
              <a:solidFill>
                <a:srgbClr val="002060"/>
              </a:solidFill>
              <a:latin typeface="Calibri Light" panose="020F030202020403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A41318B8-5C01-C45B-334B-3B1DB592903E}"/>
              </a:ext>
            </a:extLst>
          </p:cNvPr>
          <p:cNvPicPr>
            <a:picLocks noChangeAspect="1"/>
          </p:cNvPicPr>
          <p:nvPr/>
        </p:nvPicPr>
        <p:blipFill>
          <a:blip r:embed="rId3"/>
          <a:stretch>
            <a:fillRect/>
          </a:stretch>
        </p:blipFill>
        <p:spPr>
          <a:xfrm>
            <a:off x="7898200" y="1116150"/>
            <a:ext cx="1943100" cy="89413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998616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0B7E7-2947-D059-114F-3251F74C54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6C13B5-C28D-ACE3-C4F1-BB06437CFDA6}"/>
              </a:ext>
            </a:extLst>
          </p:cNvPr>
          <p:cNvSpPr>
            <a:spLocks noGrp="1"/>
          </p:cNvSpPr>
          <p:nvPr>
            <p:ph type="title"/>
          </p:nvPr>
        </p:nvSpPr>
        <p:spPr>
          <a:xfrm>
            <a:off x="941371" y="79960"/>
            <a:ext cx="6463950" cy="1120767"/>
          </a:xfrm>
        </p:spPr>
        <p:txBody>
          <a:bodyPr vert="horz" lIns="0" tIns="0" rIns="0" bIns="0" rtlCol="0" anchor="ctr">
            <a:noAutofit/>
          </a:bodyPr>
          <a:lstStyle/>
          <a:p>
            <a:pPr>
              <a:lnSpc>
                <a:spcPct val="100000"/>
              </a:lnSpc>
              <a:tabLst>
                <a:tab pos="0" algn="l"/>
              </a:tabLst>
            </a:pPr>
            <a:r>
              <a:rPr lang="en-US" sz="3600" dirty="0">
                <a:solidFill>
                  <a:srgbClr val="7030A0"/>
                </a:solidFill>
              </a:rPr>
              <a:t>What have we done so far?</a:t>
            </a:r>
          </a:p>
        </p:txBody>
      </p:sp>
      <p:sp>
        <p:nvSpPr>
          <p:cNvPr id="3" name="Content Placeholder 2">
            <a:extLst>
              <a:ext uri="{FF2B5EF4-FFF2-40B4-BE49-F238E27FC236}">
                <a16:creationId xmlns:a16="http://schemas.microsoft.com/office/drawing/2014/main" id="{330B2901-3D4E-A9A2-21E0-119A50D36ADA}"/>
              </a:ext>
            </a:extLst>
          </p:cNvPr>
          <p:cNvSpPr>
            <a:spLocks noGrp="1"/>
          </p:cNvSpPr>
          <p:nvPr>
            <p:ph idx="1"/>
          </p:nvPr>
        </p:nvSpPr>
        <p:spPr>
          <a:xfrm>
            <a:off x="387927" y="500514"/>
            <a:ext cx="8830701" cy="5134526"/>
          </a:xfrm>
        </p:spPr>
        <p:txBody>
          <a:bodyPr vert="horz" lIns="0" tIns="0" rIns="0" bIns="0" rtlCol="0">
            <a:normAutofit/>
          </a:bodyPr>
          <a:lstStyle/>
          <a:p>
            <a:pPr>
              <a:lnSpc>
                <a:spcPct val="140000"/>
              </a:lnSpc>
              <a:buClr>
                <a:srgbClr val="7030A0"/>
              </a:buClr>
              <a:buFont typeface="Wingdings" panose="05000000000000000000" pitchFamily="2" charset="2"/>
              <a:buChar char="Ø"/>
            </a:pPr>
            <a:endParaRPr lang="en-GB" sz="2400" dirty="0"/>
          </a:p>
          <a:p>
            <a:pPr marL="380985" lvl="1" indent="0">
              <a:lnSpc>
                <a:spcPct val="140000"/>
              </a:lnSpc>
              <a:buClr>
                <a:srgbClr val="7030A0"/>
              </a:buClr>
              <a:buNone/>
            </a:pPr>
            <a:endParaRPr lang="en-US" dirty="0">
              <a:solidFill>
                <a:srgbClr val="002060"/>
              </a:solidFill>
              <a:latin typeface="Calibri Light" panose="020F0302020204030204" pitchFamily="34" charset="0"/>
              <a:cs typeface="Calibri Light" panose="020F0302020204030204" pitchFamily="34" charset="0"/>
            </a:endParaRPr>
          </a:p>
          <a:p>
            <a:pPr lvl="1">
              <a:lnSpc>
                <a:spcPct val="140000"/>
              </a:lnSpc>
              <a:buClr>
                <a:srgbClr val="7030A0"/>
              </a:buClr>
              <a:buFont typeface="Wingdings" panose="05000000000000000000" pitchFamily="2" charset="2"/>
              <a:buChar char="Ø"/>
            </a:pPr>
            <a:r>
              <a:rPr lang="en-US" dirty="0">
                <a:solidFill>
                  <a:srgbClr val="002060"/>
                </a:solidFill>
                <a:latin typeface="Calibri Light" panose="020F0302020204030204" pitchFamily="34" charset="0"/>
                <a:cs typeface="Calibri Light" panose="020F0302020204030204" pitchFamily="34" charset="0"/>
              </a:rPr>
              <a:t> </a:t>
            </a:r>
            <a:r>
              <a:rPr lang="en-US" sz="2400" dirty="0">
                <a:solidFill>
                  <a:srgbClr val="FF0000"/>
                </a:solidFill>
                <a:latin typeface="Calibri Light" panose="020F0302020204030204" pitchFamily="34" charset="0"/>
                <a:cs typeface="Calibri Light" panose="020F0302020204030204" pitchFamily="34" charset="0"/>
              </a:rPr>
              <a:t>EDI Strategic Oversight Group</a:t>
            </a:r>
          </a:p>
          <a:p>
            <a:pPr lvl="1">
              <a:lnSpc>
                <a:spcPct val="140000"/>
              </a:lnSpc>
              <a:buClr>
                <a:srgbClr val="7030A0"/>
              </a:buClr>
              <a:buFont typeface="Wingdings" panose="05000000000000000000" pitchFamily="2" charset="2"/>
              <a:buChar char="Ø"/>
            </a:pPr>
            <a:endParaRPr lang="en-US" dirty="0">
              <a:solidFill>
                <a:srgbClr val="FF0000"/>
              </a:solidFill>
              <a:latin typeface="Calibri Light" panose="020F0302020204030204" pitchFamily="34" charset="0"/>
              <a:cs typeface="Calibri Light" panose="020F0302020204030204" pitchFamily="34" charset="0"/>
            </a:endParaRPr>
          </a:p>
          <a:p>
            <a:pPr lvl="2">
              <a:lnSpc>
                <a:spcPct val="140000"/>
              </a:lnSpc>
              <a:buClr>
                <a:srgbClr val="7030A0"/>
              </a:buClr>
              <a:buFont typeface="Wingdings" panose="05000000000000000000" pitchFamily="2" charset="2"/>
              <a:buChar char="Ø"/>
            </a:pPr>
            <a:r>
              <a:rPr lang="en-US" dirty="0">
                <a:solidFill>
                  <a:srgbClr val="FF0000"/>
                </a:solidFill>
                <a:latin typeface="Calibri Light" panose="020F0302020204030204" pitchFamily="34" charset="0"/>
                <a:cs typeface="Calibri Light" panose="020F0302020204030204" pitchFamily="34" charset="0"/>
              </a:rPr>
              <a:t> </a:t>
            </a:r>
            <a:r>
              <a:rPr lang="en-US" sz="2000" dirty="0">
                <a:solidFill>
                  <a:srgbClr val="002060"/>
                </a:solidFill>
                <a:latin typeface="Calibri Light" panose="020F0302020204030204" pitchFamily="34" charset="0"/>
                <a:cs typeface="Calibri Light" panose="020F0302020204030204" pitchFamily="34" charset="0"/>
              </a:rPr>
              <a:t>Group of volunteer trainees – experts in EDI by experience</a:t>
            </a:r>
          </a:p>
          <a:p>
            <a:pPr lvl="2">
              <a:lnSpc>
                <a:spcPct val="140000"/>
              </a:lnSpc>
              <a:buClr>
                <a:srgbClr val="7030A0"/>
              </a:buClr>
              <a:buFont typeface="Wingdings" panose="05000000000000000000" pitchFamily="2" charset="2"/>
              <a:buChar char="Ø"/>
            </a:pPr>
            <a:r>
              <a:rPr lang="en-US" sz="2000" dirty="0">
                <a:solidFill>
                  <a:srgbClr val="FF0000"/>
                </a:solidFill>
                <a:latin typeface="Calibri Light" panose="020F0302020204030204" pitchFamily="34" charset="0"/>
                <a:cs typeface="Calibri Light" panose="020F0302020204030204" pitchFamily="34" charset="0"/>
              </a:rPr>
              <a:t> </a:t>
            </a:r>
            <a:r>
              <a:rPr lang="en-US" sz="2000" dirty="0">
                <a:solidFill>
                  <a:srgbClr val="002060"/>
                </a:solidFill>
                <a:latin typeface="Calibri Light" panose="020F0302020204030204" pitchFamily="34" charset="0"/>
                <a:cs typeface="Calibri Light" panose="020F0302020204030204" pitchFamily="34" charset="0"/>
              </a:rPr>
              <a:t>Survey of experiences of raising concerns undertaken by Dr Rory McGill and a group of SOG trainees</a:t>
            </a:r>
          </a:p>
          <a:p>
            <a:pPr lvl="2">
              <a:lnSpc>
                <a:spcPct val="140000"/>
              </a:lnSpc>
              <a:buClr>
                <a:srgbClr val="7030A0"/>
              </a:buClr>
              <a:buFont typeface="Wingdings" panose="05000000000000000000" pitchFamily="2" charset="2"/>
              <a:buChar char="Ø"/>
            </a:pPr>
            <a:r>
              <a:rPr lang="en-US" sz="2000" dirty="0">
                <a:solidFill>
                  <a:srgbClr val="002060"/>
                </a:solidFill>
                <a:latin typeface="Calibri Light" panose="020F0302020204030204" pitchFamily="34" charset="0"/>
                <a:cs typeface="Calibri Light" panose="020F0302020204030204" pitchFamily="34" charset="0"/>
              </a:rPr>
              <a:t> Showed that while some trainees have had positive experiences, this was not the case for the majority</a:t>
            </a:r>
          </a:p>
          <a:p>
            <a:pPr lvl="2">
              <a:lnSpc>
                <a:spcPct val="140000"/>
              </a:lnSpc>
              <a:buClr>
                <a:srgbClr val="7030A0"/>
              </a:buClr>
              <a:buFont typeface="Wingdings" panose="05000000000000000000" pitchFamily="2" charset="2"/>
              <a:buChar char="Ø"/>
            </a:pPr>
            <a:r>
              <a:rPr lang="en-US" sz="2000" dirty="0">
                <a:solidFill>
                  <a:srgbClr val="002060"/>
                </a:solidFill>
                <a:latin typeface="Calibri Light" panose="020F0302020204030204" pitchFamily="34" charset="0"/>
                <a:cs typeface="Calibri Light" panose="020F0302020204030204" pitchFamily="34" charset="0"/>
              </a:rPr>
              <a:t> Common to both groups was the lack of action taken</a:t>
            </a:r>
          </a:p>
          <a:p>
            <a:pPr marL="761970" lvl="2" indent="0">
              <a:lnSpc>
                <a:spcPct val="140000"/>
              </a:lnSpc>
              <a:buClr>
                <a:srgbClr val="7030A0"/>
              </a:buClr>
              <a:buNone/>
            </a:pPr>
            <a:endParaRPr lang="en-US" sz="2067" dirty="0">
              <a:solidFill>
                <a:srgbClr val="002060"/>
              </a:solidFill>
              <a:latin typeface="Calibri Light" panose="020F030202020403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64751F17-EDD4-0664-D363-1FA982427DC4}"/>
              </a:ext>
            </a:extLst>
          </p:cNvPr>
          <p:cNvPicPr>
            <a:picLocks noChangeAspect="1"/>
          </p:cNvPicPr>
          <p:nvPr/>
        </p:nvPicPr>
        <p:blipFill>
          <a:blip r:embed="rId3"/>
          <a:stretch>
            <a:fillRect/>
          </a:stretch>
        </p:blipFill>
        <p:spPr>
          <a:xfrm>
            <a:off x="6790216" y="500514"/>
            <a:ext cx="2794373" cy="2036640"/>
          </a:xfrm>
          <a:prstGeom prst="rect">
            <a:avLst/>
          </a:prstGeom>
        </p:spPr>
      </p:pic>
    </p:spTree>
    <p:extLst>
      <p:ext uri="{BB962C8B-B14F-4D97-AF65-F5344CB8AC3E}">
        <p14:creationId xmlns:p14="http://schemas.microsoft.com/office/powerpoint/2010/main" val="658417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AB4E7-4115-21F4-2406-DF151652E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41F409-4C13-F78F-A0C3-4530C98AB43F}"/>
              </a:ext>
            </a:extLst>
          </p:cNvPr>
          <p:cNvSpPr>
            <a:spLocks noGrp="1"/>
          </p:cNvSpPr>
          <p:nvPr>
            <p:ph type="title"/>
          </p:nvPr>
        </p:nvSpPr>
        <p:spPr>
          <a:xfrm>
            <a:off x="988996" y="219363"/>
            <a:ext cx="6463950" cy="1120767"/>
          </a:xfrm>
        </p:spPr>
        <p:txBody>
          <a:bodyPr vert="horz" lIns="0" tIns="0" rIns="0" bIns="0" rtlCol="0" anchor="ctr">
            <a:noAutofit/>
          </a:bodyPr>
          <a:lstStyle/>
          <a:p>
            <a:pPr>
              <a:lnSpc>
                <a:spcPct val="100000"/>
              </a:lnSpc>
              <a:tabLst>
                <a:tab pos="0" algn="l"/>
              </a:tabLst>
            </a:pPr>
            <a:r>
              <a:rPr lang="en-US" sz="3600">
                <a:solidFill>
                  <a:srgbClr val="7030A0"/>
                </a:solidFill>
              </a:rPr>
              <a:t>Raising concerns – barriers</a:t>
            </a:r>
            <a:endParaRPr lang="en-US" sz="3600" dirty="0">
              <a:solidFill>
                <a:srgbClr val="7030A0"/>
              </a:solidFill>
            </a:endParaRPr>
          </a:p>
        </p:txBody>
      </p:sp>
      <p:sp>
        <p:nvSpPr>
          <p:cNvPr id="3" name="Content Placeholder 2">
            <a:extLst>
              <a:ext uri="{FF2B5EF4-FFF2-40B4-BE49-F238E27FC236}">
                <a16:creationId xmlns:a16="http://schemas.microsoft.com/office/drawing/2014/main" id="{97BA0A49-89BC-5B7F-11E6-C38FE248CFA4}"/>
              </a:ext>
            </a:extLst>
          </p:cNvPr>
          <p:cNvSpPr>
            <a:spLocks noGrp="1"/>
          </p:cNvSpPr>
          <p:nvPr>
            <p:ph idx="1"/>
          </p:nvPr>
        </p:nvSpPr>
        <p:spPr>
          <a:xfrm>
            <a:off x="742950" y="1428749"/>
            <a:ext cx="8810625" cy="3829049"/>
          </a:xfrm>
        </p:spPr>
        <p:txBody>
          <a:bodyPr vert="horz" lIns="0" tIns="0" rIns="0" bIns="0" rtlCol="0">
            <a:noAutofit/>
          </a:bodyPr>
          <a:lstStyle/>
          <a:p>
            <a:pPr lvl="1">
              <a:lnSpc>
                <a:spcPct val="140000"/>
              </a:lnSpc>
              <a:buClr>
                <a:srgbClr val="7030A0"/>
              </a:buClr>
              <a:buFont typeface="Wingdings" panose="05000000000000000000" pitchFamily="2" charset="2"/>
              <a:buChar char="Ø"/>
            </a:pPr>
            <a:r>
              <a:rPr lang="en-US" sz="2400">
                <a:solidFill>
                  <a:srgbClr val="002060"/>
                </a:solidFill>
                <a:latin typeface="Calibri Light" panose="020F0302020204030204" pitchFamily="34" charset="0"/>
                <a:cs typeface="Calibri Light" panose="020F0302020204030204" pitchFamily="34" charset="0"/>
              </a:rPr>
              <a:t> fear of negative repercussions</a:t>
            </a:r>
          </a:p>
          <a:p>
            <a:pPr lvl="1">
              <a:lnSpc>
                <a:spcPct val="140000"/>
              </a:lnSpc>
              <a:buClr>
                <a:srgbClr val="7030A0"/>
              </a:buClr>
              <a:buFont typeface="Wingdings" panose="05000000000000000000" pitchFamily="2" charset="2"/>
              <a:buChar char="Ø"/>
            </a:pPr>
            <a:r>
              <a:rPr lang="en-US" sz="2400">
                <a:solidFill>
                  <a:srgbClr val="002060"/>
                </a:solidFill>
                <a:latin typeface="Calibri Light" panose="020F0302020204030204" pitchFamily="34" charset="0"/>
                <a:cs typeface="Calibri Light" panose="020F0302020204030204" pitchFamily="34" charset="0"/>
              </a:rPr>
              <a:t> impact on future career</a:t>
            </a:r>
          </a:p>
          <a:p>
            <a:pPr lvl="1">
              <a:lnSpc>
                <a:spcPct val="140000"/>
              </a:lnSpc>
              <a:buClr>
                <a:srgbClr val="7030A0"/>
              </a:buClr>
              <a:buFont typeface="Wingdings" panose="05000000000000000000" pitchFamily="2" charset="2"/>
              <a:buChar char="Ø"/>
            </a:pPr>
            <a:r>
              <a:rPr lang="en-US" sz="2400">
                <a:solidFill>
                  <a:srgbClr val="002060"/>
                </a:solidFill>
                <a:latin typeface="Calibri Light" panose="020F0302020204030204" pitchFamily="34" charset="0"/>
                <a:cs typeface="Calibri Light" panose="020F0302020204030204" pitchFamily="34" charset="0"/>
              </a:rPr>
              <a:t> navigating the normalization of poor behaviour</a:t>
            </a:r>
          </a:p>
          <a:p>
            <a:pPr lvl="1">
              <a:lnSpc>
                <a:spcPct val="140000"/>
              </a:lnSpc>
              <a:buClr>
                <a:srgbClr val="7030A0"/>
              </a:buClr>
              <a:buFont typeface="Wingdings" panose="05000000000000000000" pitchFamily="2" charset="2"/>
              <a:buChar char="Ø"/>
            </a:pPr>
            <a:r>
              <a:rPr lang="en-US" sz="2400">
                <a:solidFill>
                  <a:srgbClr val="002060"/>
                </a:solidFill>
                <a:latin typeface="Calibri Light" panose="020F0302020204030204" pitchFamily="34" charset="0"/>
                <a:cs typeface="Calibri Light" panose="020F0302020204030204" pitchFamily="34" charset="0"/>
              </a:rPr>
              <a:t> being seen as a “problem” </a:t>
            </a:r>
          </a:p>
          <a:p>
            <a:pPr lvl="1">
              <a:lnSpc>
                <a:spcPct val="140000"/>
              </a:lnSpc>
              <a:buClr>
                <a:srgbClr val="7030A0"/>
              </a:buClr>
              <a:buFont typeface="Wingdings" panose="05000000000000000000" pitchFamily="2" charset="2"/>
              <a:buChar char="Ø"/>
            </a:pPr>
            <a:r>
              <a:rPr lang="en-US" sz="2400">
                <a:solidFill>
                  <a:srgbClr val="002060"/>
                </a:solidFill>
                <a:latin typeface="Calibri Light" panose="020F0302020204030204" pitchFamily="34" charset="0"/>
                <a:cs typeface="Calibri Light" panose="020F0302020204030204" pitchFamily="34" charset="0"/>
              </a:rPr>
              <a:t> lack of belief that action would be taken</a:t>
            </a:r>
          </a:p>
          <a:p>
            <a:pPr lvl="1">
              <a:lnSpc>
                <a:spcPct val="140000"/>
              </a:lnSpc>
              <a:buClr>
                <a:srgbClr val="7030A0"/>
              </a:buClr>
              <a:buFont typeface="Wingdings" panose="05000000000000000000" pitchFamily="2" charset="2"/>
              <a:buChar char="Ø"/>
            </a:pPr>
            <a:r>
              <a:rPr lang="en-US" sz="2400">
                <a:solidFill>
                  <a:srgbClr val="002060"/>
                </a:solidFill>
                <a:latin typeface="Calibri Light" panose="020F0302020204030204" pitchFamily="34" charset="0"/>
                <a:cs typeface="Calibri Light" panose="020F0302020204030204" pitchFamily="34" charset="0"/>
              </a:rPr>
              <a:t> lack of knowledge of processes for raising concerns</a:t>
            </a:r>
          </a:p>
          <a:p>
            <a:pPr lvl="1">
              <a:lnSpc>
                <a:spcPct val="140000"/>
              </a:lnSpc>
              <a:buClr>
                <a:srgbClr val="7030A0"/>
              </a:buClr>
              <a:buFont typeface="Wingdings" panose="05000000000000000000" pitchFamily="2" charset="2"/>
              <a:buChar char="Ø"/>
            </a:pPr>
            <a:endParaRPr lang="en-US" sz="2400" dirty="0">
              <a:solidFill>
                <a:srgbClr val="002060"/>
              </a:solidFill>
              <a:latin typeface="Calibri Light" panose="020F030202020403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1CC74BBC-0329-8E28-C3AA-88AB980F9FB8}"/>
              </a:ext>
            </a:extLst>
          </p:cNvPr>
          <p:cNvPicPr>
            <a:picLocks noChangeAspect="1"/>
          </p:cNvPicPr>
          <p:nvPr/>
        </p:nvPicPr>
        <p:blipFill>
          <a:blip r:embed="rId3"/>
          <a:stretch>
            <a:fillRect/>
          </a:stretch>
        </p:blipFill>
        <p:spPr>
          <a:xfrm>
            <a:off x="7283261" y="610313"/>
            <a:ext cx="2269515" cy="1459634"/>
          </a:xfrm>
          <a:prstGeom prst="rect">
            <a:avLst/>
          </a:prstGeom>
          <a:ln>
            <a:noFill/>
          </a:ln>
          <a:effectLst>
            <a:softEdge rad="112500"/>
          </a:effectLst>
        </p:spPr>
      </p:pic>
    </p:spTree>
    <p:extLst>
      <p:ext uri="{BB962C8B-B14F-4D97-AF65-F5344CB8AC3E}">
        <p14:creationId xmlns:p14="http://schemas.microsoft.com/office/powerpoint/2010/main" val="608489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EE71-C914-094E-A559-488862B868EA}"/>
              </a:ext>
            </a:extLst>
          </p:cNvPr>
          <p:cNvSpPr>
            <a:spLocks noGrp="1"/>
          </p:cNvSpPr>
          <p:nvPr>
            <p:ph type="title"/>
          </p:nvPr>
        </p:nvSpPr>
        <p:spPr>
          <a:xfrm>
            <a:off x="941371" y="79960"/>
            <a:ext cx="6463950" cy="1120767"/>
          </a:xfrm>
        </p:spPr>
        <p:txBody>
          <a:bodyPr vert="horz" lIns="0" tIns="0" rIns="0" bIns="0" rtlCol="0" anchor="ctr">
            <a:noAutofit/>
          </a:bodyPr>
          <a:lstStyle/>
          <a:p>
            <a:pPr>
              <a:lnSpc>
                <a:spcPct val="100000"/>
              </a:lnSpc>
              <a:tabLst>
                <a:tab pos="0" algn="l"/>
              </a:tabLst>
            </a:pPr>
            <a:r>
              <a:rPr lang="en-US" sz="3600" dirty="0">
                <a:solidFill>
                  <a:srgbClr val="7030A0"/>
                </a:solidFill>
              </a:rPr>
              <a:t>A new approach is needed…</a:t>
            </a:r>
          </a:p>
        </p:txBody>
      </p:sp>
      <p:sp>
        <p:nvSpPr>
          <p:cNvPr id="3" name="Content Placeholder 2">
            <a:extLst>
              <a:ext uri="{FF2B5EF4-FFF2-40B4-BE49-F238E27FC236}">
                <a16:creationId xmlns:a16="http://schemas.microsoft.com/office/drawing/2014/main" id="{C1751748-6929-F942-9218-D8E81060E940}"/>
              </a:ext>
            </a:extLst>
          </p:cNvPr>
          <p:cNvSpPr>
            <a:spLocks noGrp="1"/>
          </p:cNvSpPr>
          <p:nvPr>
            <p:ph idx="1"/>
          </p:nvPr>
        </p:nvSpPr>
        <p:spPr>
          <a:xfrm>
            <a:off x="539016" y="654518"/>
            <a:ext cx="8679614" cy="4841119"/>
          </a:xfrm>
        </p:spPr>
        <p:txBody>
          <a:bodyPr vert="horz" lIns="0" tIns="0" rIns="0" bIns="0" rtlCol="0">
            <a:normAutofit/>
          </a:bodyPr>
          <a:lstStyle/>
          <a:p>
            <a:pPr>
              <a:lnSpc>
                <a:spcPct val="140000"/>
              </a:lnSpc>
              <a:buClr>
                <a:srgbClr val="7030A0"/>
              </a:buClr>
              <a:buFont typeface="Wingdings" panose="05000000000000000000" pitchFamily="2" charset="2"/>
              <a:buChar char="Ø"/>
            </a:pPr>
            <a:endParaRPr lang="en-GB" sz="2400" dirty="0"/>
          </a:p>
          <a:p>
            <a:pPr lvl="1">
              <a:lnSpc>
                <a:spcPct val="140000"/>
              </a:lnSpc>
              <a:buClr>
                <a:srgbClr val="7030A0"/>
              </a:buClr>
              <a:buFont typeface="Wingdings" panose="05000000000000000000" pitchFamily="2" charset="2"/>
              <a:buChar char="Ø"/>
            </a:pPr>
            <a:r>
              <a:rPr lang="en-US" dirty="0">
                <a:solidFill>
                  <a:srgbClr val="002060"/>
                </a:solidFill>
                <a:latin typeface="Calibri Light" panose="020F0302020204030204" pitchFamily="34" charset="0"/>
                <a:cs typeface="Calibri Light" panose="020F0302020204030204" pitchFamily="34" charset="0"/>
              </a:rPr>
              <a:t>  </a:t>
            </a:r>
            <a:r>
              <a:rPr lang="en-US" sz="2400" dirty="0">
                <a:solidFill>
                  <a:srgbClr val="002060"/>
                </a:solidFill>
                <a:latin typeface="Calibri Light" panose="020F0302020204030204" pitchFamily="34" charset="0"/>
                <a:cs typeface="Calibri Light" panose="020F0302020204030204" pitchFamily="34" charset="0"/>
              </a:rPr>
              <a:t>Clear process</a:t>
            </a:r>
          </a:p>
          <a:p>
            <a:pPr lvl="1">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 Guidance for trainees</a:t>
            </a:r>
          </a:p>
          <a:p>
            <a:pPr lvl="1">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 Guidance for educators</a:t>
            </a:r>
          </a:p>
          <a:p>
            <a:pPr lvl="1">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 Learning</a:t>
            </a:r>
          </a:p>
          <a:p>
            <a:pPr lvl="1">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 Communication</a:t>
            </a:r>
          </a:p>
        </p:txBody>
      </p:sp>
      <p:pic>
        <p:nvPicPr>
          <p:cNvPr id="4" name="Picture 3">
            <a:extLst>
              <a:ext uri="{FF2B5EF4-FFF2-40B4-BE49-F238E27FC236}">
                <a16:creationId xmlns:a16="http://schemas.microsoft.com/office/drawing/2014/main" id="{9C77DCDA-D0F6-03FA-9632-04A2D9051E80}"/>
              </a:ext>
            </a:extLst>
          </p:cNvPr>
          <p:cNvPicPr>
            <a:picLocks noChangeAspect="1"/>
          </p:cNvPicPr>
          <p:nvPr/>
        </p:nvPicPr>
        <p:blipFill>
          <a:blip r:embed="rId3"/>
          <a:stretch>
            <a:fillRect/>
          </a:stretch>
        </p:blipFill>
        <p:spPr>
          <a:xfrm>
            <a:off x="6227240" y="640343"/>
            <a:ext cx="3548180" cy="4804064"/>
          </a:xfrm>
          <a:prstGeom prst="rect">
            <a:avLst/>
          </a:prstGeom>
        </p:spPr>
      </p:pic>
    </p:spTree>
    <p:extLst>
      <p:ext uri="{BB962C8B-B14F-4D97-AF65-F5344CB8AC3E}">
        <p14:creationId xmlns:p14="http://schemas.microsoft.com/office/powerpoint/2010/main" val="3630741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AE7E9-A93E-8477-5353-7202500E6A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DFC668-AE8C-B251-1469-DABF313B1769}"/>
              </a:ext>
            </a:extLst>
          </p:cNvPr>
          <p:cNvSpPr>
            <a:spLocks noGrp="1"/>
          </p:cNvSpPr>
          <p:nvPr>
            <p:ph type="title"/>
          </p:nvPr>
        </p:nvSpPr>
        <p:spPr>
          <a:xfrm>
            <a:off x="941371" y="79960"/>
            <a:ext cx="6463950" cy="1120767"/>
          </a:xfrm>
        </p:spPr>
        <p:txBody>
          <a:bodyPr vert="horz" lIns="0" tIns="0" rIns="0" bIns="0" rtlCol="0" anchor="ctr">
            <a:noAutofit/>
          </a:bodyPr>
          <a:lstStyle/>
          <a:p>
            <a:pPr>
              <a:lnSpc>
                <a:spcPct val="100000"/>
              </a:lnSpc>
              <a:tabLst>
                <a:tab pos="0" algn="l"/>
              </a:tabLst>
            </a:pPr>
            <a:r>
              <a:rPr lang="en-US" sz="3600" dirty="0">
                <a:solidFill>
                  <a:srgbClr val="7030A0"/>
                </a:solidFill>
              </a:rPr>
              <a:t>A new approach is needed…</a:t>
            </a:r>
          </a:p>
        </p:txBody>
      </p:sp>
      <p:sp>
        <p:nvSpPr>
          <p:cNvPr id="3" name="Content Placeholder 2">
            <a:extLst>
              <a:ext uri="{FF2B5EF4-FFF2-40B4-BE49-F238E27FC236}">
                <a16:creationId xmlns:a16="http://schemas.microsoft.com/office/drawing/2014/main" id="{0BCE877F-DF00-C576-1EE3-F0D817D1A945}"/>
              </a:ext>
            </a:extLst>
          </p:cNvPr>
          <p:cNvSpPr>
            <a:spLocks noGrp="1"/>
          </p:cNvSpPr>
          <p:nvPr>
            <p:ph idx="1"/>
          </p:nvPr>
        </p:nvSpPr>
        <p:spPr>
          <a:xfrm>
            <a:off x="539016" y="654518"/>
            <a:ext cx="8679614" cy="4841119"/>
          </a:xfrm>
        </p:spPr>
        <p:txBody>
          <a:bodyPr vert="horz" lIns="0" tIns="0" rIns="0" bIns="0" rtlCol="0">
            <a:normAutofit/>
          </a:bodyPr>
          <a:lstStyle/>
          <a:p>
            <a:pPr>
              <a:lnSpc>
                <a:spcPct val="140000"/>
              </a:lnSpc>
              <a:buClr>
                <a:srgbClr val="7030A0"/>
              </a:buClr>
              <a:buFont typeface="Wingdings" panose="05000000000000000000" pitchFamily="2" charset="2"/>
              <a:buChar char="Ø"/>
            </a:pPr>
            <a:endParaRPr lang="en-GB" sz="2400" dirty="0"/>
          </a:p>
          <a:p>
            <a:pPr lvl="1">
              <a:lnSpc>
                <a:spcPct val="140000"/>
              </a:lnSpc>
              <a:buClr>
                <a:srgbClr val="7030A0"/>
              </a:buClr>
              <a:buFont typeface="Wingdings" panose="05000000000000000000" pitchFamily="2" charset="2"/>
              <a:buChar char="Ø"/>
            </a:pPr>
            <a:r>
              <a:rPr lang="en-US" dirty="0">
                <a:solidFill>
                  <a:srgbClr val="002060"/>
                </a:solidFill>
                <a:latin typeface="Calibri Light" panose="020F0302020204030204" pitchFamily="34" charset="0"/>
                <a:cs typeface="Calibri Light" panose="020F0302020204030204" pitchFamily="34" charset="0"/>
              </a:rPr>
              <a:t> Process</a:t>
            </a:r>
            <a:endParaRPr lang="en-US" sz="2067" dirty="0">
              <a:solidFill>
                <a:srgbClr val="002060"/>
              </a:solidFill>
              <a:latin typeface="Calibri Light" panose="020F0302020204030204" pitchFamily="34" charset="0"/>
              <a:cs typeface="Calibri Light" panose="020F0302020204030204" pitchFamily="34" charset="0"/>
            </a:endParaRPr>
          </a:p>
          <a:p>
            <a:pPr lvl="1">
              <a:lnSpc>
                <a:spcPct val="140000"/>
              </a:lnSpc>
              <a:buClr>
                <a:srgbClr val="7030A0"/>
              </a:buClr>
              <a:buFont typeface="Wingdings" panose="05000000000000000000" pitchFamily="2" charset="2"/>
              <a:buChar char="Ø"/>
            </a:pPr>
            <a:r>
              <a:rPr lang="en-US" sz="2067" dirty="0">
                <a:solidFill>
                  <a:srgbClr val="002060"/>
                </a:solidFill>
                <a:latin typeface="Calibri Light" panose="020F0302020204030204" pitchFamily="34" charset="0"/>
                <a:cs typeface="Calibri Light" panose="020F0302020204030204" pitchFamily="34" charset="0"/>
              </a:rPr>
              <a:t> Guidance for trainees</a:t>
            </a:r>
          </a:p>
          <a:p>
            <a:pPr lvl="1">
              <a:lnSpc>
                <a:spcPct val="140000"/>
              </a:lnSpc>
              <a:buClr>
                <a:srgbClr val="7030A0"/>
              </a:buClr>
              <a:buFont typeface="Wingdings" panose="05000000000000000000" pitchFamily="2" charset="2"/>
              <a:buChar char="Ø"/>
            </a:pPr>
            <a:r>
              <a:rPr lang="en-US" sz="2067" dirty="0">
                <a:solidFill>
                  <a:srgbClr val="002060"/>
                </a:solidFill>
                <a:latin typeface="Calibri Light" panose="020F0302020204030204" pitchFamily="34" charset="0"/>
                <a:cs typeface="Calibri Light" panose="020F0302020204030204" pitchFamily="34" charset="0"/>
              </a:rPr>
              <a:t> Guidance for educators</a:t>
            </a:r>
          </a:p>
          <a:p>
            <a:pPr lvl="1">
              <a:lnSpc>
                <a:spcPct val="140000"/>
              </a:lnSpc>
              <a:buClr>
                <a:srgbClr val="7030A0"/>
              </a:buClr>
              <a:buFont typeface="Wingdings" panose="05000000000000000000" pitchFamily="2" charset="2"/>
              <a:buChar char="Ø"/>
            </a:pPr>
            <a:r>
              <a:rPr lang="en-US" sz="2067" dirty="0">
                <a:solidFill>
                  <a:srgbClr val="002060"/>
                </a:solidFill>
                <a:latin typeface="Calibri Light" panose="020F0302020204030204" pitchFamily="34" charset="0"/>
                <a:cs typeface="Calibri Light" panose="020F0302020204030204" pitchFamily="34" charset="0"/>
              </a:rPr>
              <a:t> Learning</a:t>
            </a:r>
          </a:p>
          <a:p>
            <a:pPr lvl="1">
              <a:lnSpc>
                <a:spcPct val="140000"/>
              </a:lnSpc>
              <a:buClr>
                <a:srgbClr val="7030A0"/>
              </a:buClr>
              <a:buFont typeface="Wingdings" panose="05000000000000000000" pitchFamily="2" charset="2"/>
              <a:buChar char="Ø"/>
            </a:pPr>
            <a:r>
              <a:rPr lang="en-US" sz="2067" dirty="0">
                <a:solidFill>
                  <a:srgbClr val="002060"/>
                </a:solidFill>
                <a:latin typeface="Calibri Light" panose="020F0302020204030204" pitchFamily="34" charset="0"/>
                <a:cs typeface="Calibri Light" panose="020F0302020204030204" pitchFamily="34" charset="0"/>
              </a:rPr>
              <a:t> Communication</a:t>
            </a:r>
          </a:p>
          <a:p>
            <a:pPr lvl="1">
              <a:lnSpc>
                <a:spcPct val="140000"/>
              </a:lnSpc>
              <a:buClr>
                <a:srgbClr val="7030A0"/>
              </a:buClr>
              <a:buFont typeface="Wingdings" panose="05000000000000000000" pitchFamily="2" charset="2"/>
              <a:buChar char="Ø"/>
            </a:pPr>
            <a:r>
              <a:rPr lang="en-US" sz="2800" dirty="0">
                <a:solidFill>
                  <a:srgbClr val="002060"/>
                </a:solidFill>
                <a:latin typeface="Calibri Light" panose="020F0302020204030204" pitchFamily="34" charset="0"/>
                <a:cs typeface="Calibri Light" panose="020F0302020204030204" pitchFamily="34" charset="0"/>
              </a:rPr>
              <a:t> </a:t>
            </a:r>
            <a:r>
              <a:rPr lang="en-US" sz="2800" dirty="0">
                <a:solidFill>
                  <a:srgbClr val="FF0000"/>
                </a:solidFill>
                <a:latin typeface="Calibri Light" panose="020F0302020204030204" pitchFamily="34" charset="0"/>
                <a:cs typeface="Calibri Light" panose="020F0302020204030204" pitchFamily="34" charset="0"/>
              </a:rPr>
              <a:t>Paradigm shift for education community</a:t>
            </a:r>
            <a:endParaRPr lang="en-US" sz="2800" dirty="0">
              <a:solidFill>
                <a:srgbClr val="00206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68770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EE71-C914-094E-A559-488862B868EA}"/>
              </a:ext>
            </a:extLst>
          </p:cNvPr>
          <p:cNvSpPr>
            <a:spLocks noGrp="1"/>
          </p:cNvSpPr>
          <p:nvPr>
            <p:ph type="title"/>
          </p:nvPr>
        </p:nvSpPr>
        <p:spPr>
          <a:xfrm>
            <a:off x="987553" y="-286326"/>
            <a:ext cx="6463950" cy="1505527"/>
          </a:xfrm>
        </p:spPr>
        <p:txBody>
          <a:bodyPr vert="horz" lIns="0" tIns="0" rIns="0" bIns="0" rtlCol="0" anchor="ctr">
            <a:noAutofit/>
          </a:bodyPr>
          <a:lstStyle/>
          <a:p>
            <a:pPr>
              <a:lnSpc>
                <a:spcPct val="100000"/>
              </a:lnSpc>
              <a:tabLst>
                <a:tab pos="0" algn="l"/>
              </a:tabLst>
            </a:pPr>
            <a:r>
              <a:rPr lang="en-US" sz="3600" dirty="0">
                <a:solidFill>
                  <a:srgbClr val="7030A0"/>
                </a:solidFill>
              </a:rPr>
              <a:t>Goals for today (and beyond)</a:t>
            </a:r>
          </a:p>
        </p:txBody>
      </p:sp>
      <p:sp>
        <p:nvSpPr>
          <p:cNvPr id="3" name="Content Placeholder 2">
            <a:extLst>
              <a:ext uri="{FF2B5EF4-FFF2-40B4-BE49-F238E27FC236}">
                <a16:creationId xmlns:a16="http://schemas.microsoft.com/office/drawing/2014/main" id="{C1751748-6929-F942-9218-D8E81060E940}"/>
              </a:ext>
            </a:extLst>
          </p:cNvPr>
          <p:cNvSpPr>
            <a:spLocks noGrp="1"/>
          </p:cNvSpPr>
          <p:nvPr>
            <p:ph idx="1"/>
          </p:nvPr>
        </p:nvSpPr>
        <p:spPr>
          <a:xfrm>
            <a:off x="1363750" y="1089892"/>
            <a:ext cx="8074152" cy="4387272"/>
          </a:xfrm>
        </p:spPr>
        <p:txBody>
          <a:bodyPr vert="horz" lIns="0" tIns="0" rIns="0" bIns="0" rtlCol="0">
            <a:normAutofit/>
          </a:bodyPr>
          <a:lstStyle/>
          <a:p>
            <a:pPr>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  Understand:</a:t>
            </a:r>
          </a:p>
          <a:p>
            <a:pPr lvl="1">
              <a:lnSpc>
                <a:spcPct val="140000"/>
              </a:lnSpc>
              <a:buClr>
                <a:srgbClr val="7030A0"/>
              </a:buClr>
              <a:buFont typeface="Wingdings" panose="05000000000000000000" pitchFamily="2" charset="2"/>
              <a:buChar char="Ø"/>
            </a:pPr>
            <a:r>
              <a:rPr lang="en-US" dirty="0">
                <a:solidFill>
                  <a:srgbClr val="002060"/>
                </a:solidFill>
                <a:latin typeface="Calibri Light" panose="020F0302020204030204" pitchFamily="34" charset="0"/>
                <a:cs typeface="Calibri Light" panose="020F0302020204030204" pitchFamily="34" charset="0"/>
              </a:rPr>
              <a:t> Current EDI position</a:t>
            </a:r>
          </a:p>
          <a:p>
            <a:pPr lvl="1">
              <a:lnSpc>
                <a:spcPct val="140000"/>
              </a:lnSpc>
              <a:buClr>
                <a:srgbClr val="7030A0"/>
              </a:buClr>
              <a:buFont typeface="Wingdings" panose="05000000000000000000" pitchFamily="2" charset="2"/>
              <a:buChar char="Ø"/>
            </a:pPr>
            <a:r>
              <a:rPr lang="en-US" dirty="0">
                <a:solidFill>
                  <a:srgbClr val="002060"/>
                </a:solidFill>
                <a:latin typeface="Calibri Light" panose="020F0302020204030204" pitchFamily="34" charset="0"/>
                <a:cs typeface="Calibri Light" panose="020F0302020204030204" pitchFamily="34" charset="0"/>
              </a:rPr>
              <a:t> How the new guidance aims to improve culture</a:t>
            </a:r>
          </a:p>
          <a:p>
            <a:pPr lvl="1">
              <a:lnSpc>
                <a:spcPct val="140000"/>
              </a:lnSpc>
              <a:buClr>
                <a:srgbClr val="7030A0"/>
              </a:buClr>
              <a:buFont typeface="Wingdings" panose="05000000000000000000" pitchFamily="2" charset="2"/>
              <a:buChar char="Ø"/>
            </a:pPr>
            <a:r>
              <a:rPr lang="en-US" dirty="0">
                <a:solidFill>
                  <a:srgbClr val="002060"/>
                </a:solidFill>
                <a:latin typeface="Calibri Light" panose="020F0302020204030204" pitchFamily="34" charset="0"/>
                <a:cs typeface="Calibri Light" panose="020F0302020204030204" pitchFamily="34" charset="0"/>
              </a:rPr>
              <a:t> The role of the Peer Ally</a:t>
            </a:r>
          </a:p>
          <a:p>
            <a:pPr>
              <a:lnSpc>
                <a:spcPct val="140000"/>
              </a:lnSpc>
              <a:buClr>
                <a:srgbClr val="7030A0"/>
              </a:buClr>
              <a:buFont typeface="Wingdings" panose="05000000000000000000" pitchFamily="2" charset="2"/>
              <a:buChar char="Ø"/>
            </a:pPr>
            <a:r>
              <a:rPr lang="en-US" sz="2733" dirty="0">
                <a:solidFill>
                  <a:srgbClr val="002060"/>
                </a:solidFill>
                <a:latin typeface="Calibri Light" panose="020F0302020204030204" pitchFamily="34" charset="0"/>
                <a:cs typeface="Calibri Light" panose="020F0302020204030204" pitchFamily="34" charset="0"/>
              </a:rPr>
              <a:t> </a:t>
            </a:r>
            <a:r>
              <a:rPr lang="en-US" sz="2400" dirty="0">
                <a:solidFill>
                  <a:srgbClr val="002060"/>
                </a:solidFill>
                <a:latin typeface="Calibri Light" panose="020F0302020204030204" pitchFamily="34" charset="0"/>
                <a:cs typeface="Calibri Light" panose="020F0302020204030204" pitchFamily="34" charset="0"/>
              </a:rPr>
              <a:t>Think about:</a:t>
            </a:r>
          </a:p>
          <a:p>
            <a:pPr lvl="1">
              <a:lnSpc>
                <a:spcPct val="140000"/>
              </a:lnSpc>
              <a:buClr>
                <a:srgbClr val="7030A0"/>
              </a:buClr>
              <a:buFont typeface="Wingdings" panose="05000000000000000000" pitchFamily="2" charset="2"/>
              <a:buChar char="Ø"/>
            </a:pPr>
            <a:r>
              <a:rPr lang="en-US" dirty="0">
                <a:solidFill>
                  <a:srgbClr val="002060"/>
                </a:solidFill>
                <a:latin typeface="Calibri Light" panose="020F0302020204030204" pitchFamily="34" charset="0"/>
                <a:cs typeface="Calibri Light" panose="020F0302020204030204" pitchFamily="34" charset="0"/>
              </a:rPr>
              <a:t> What the challenges will be</a:t>
            </a:r>
          </a:p>
          <a:p>
            <a:pPr>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  Develop:</a:t>
            </a:r>
          </a:p>
          <a:p>
            <a:pPr lvl="1">
              <a:lnSpc>
                <a:spcPct val="140000"/>
              </a:lnSpc>
              <a:buClr>
                <a:srgbClr val="7030A0"/>
              </a:buClr>
              <a:buFont typeface="Wingdings" panose="05000000000000000000" pitchFamily="2" charset="2"/>
              <a:buChar char="Ø"/>
            </a:pPr>
            <a:r>
              <a:rPr lang="en-US" dirty="0">
                <a:solidFill>
                  <a:srgbClr val="002060"/>
                </a:solidFill>
                <a:latin typeface="Calibri Light" panose="020F0302020204030204" pitchFamily="34" charset="0"/>
                <a:cs typeface="Calibri Light" panose="020F0302020204030204" pitchFamily="34" charset="0"/>
              </a:rPr>
              <a:t> Your approach to promoting psychological safety</a:t>
            </a:r>
          </a:p>
          <a:p>
            <a:pPr lvl="1">
              <a:lnSpc>
                <a:spcPct val="140000"/>
              </a:lnSpc>
              <a:buClr>
                <a:srgbClr val="7030A0"/>
              </a:buClr>
              <a:buFont typeface="Wingdings" panose="05000000000000000000" pitchFamily="2" charset="2"/>
              <a:buChar char="Ø"/>
            </a:pPr>
            <a:endParaRPr lang="en-US" dirty="0">
              <a:solidFill>
                <a:srgbClr val="002060"/>
              </a:solidFill>
              <a:latin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B8E9ACB6-C3C9-2122-43C0-68A720725E8D}"/>
              </a:ext>
            </a:extLst>
          </p:cNvPr>
          <p:cNvPicPr>
            <a:picLocks noChangeAspect="1"/>
          </p:cNvPicPr>
          <p:nvPr/>
        </p:nvPicPr>
        <p:blipFill>
          <a:blip r:embed="rId3"/>
          <a:srcRect l="5216" r="8117"/>
          <a:stretch/>
        </p:blipFill>
        <p:spPr>
          <a:xfrm>
            <a:off x="7105650" y="819150"/>
            <a:ext cx="2476500" cy="1600200"/>
          </a:xfrm>
          <a:prstGeom prst="rect">
            <a:avLst/>
          </a:prstGeom>
          <a:ln>
            <a:noFill/>
          </a:ln>
          <a:effectLst>
            <a:softEdge rad="112500"/>
          </a:effectLst>
        </p:spPr>
      </p:pic>
    </p:spTree>
    <p:extLst>
      <p:ext uri="{BB962C8B-B14F-4D97-AF65-F5344CB8AC3E}">
        <p14:creationId xmlns:p14="http://schemas.microsoft.com/office/powerpoint/2010/main" val="1899212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7AB39-B820-8D1B-64D8-B3833F353B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E2E4BC-66FC-2E06-7D80-EB4D361BDABD}"/>
              </a:ext>
            </a:extLst>
          </p:cNvPr>
          <p:cNvSpPr>
            <a:spLocks noGrp="1"/>
          </p:cNvSpPr>
          <p:nvPr>
            <p:ph type="title"/>
          </p:nvPr>
        </p:nvSpPr>
        <p:spPr>
          <a:xfrm>
            <a:off x="941371" y="79960"/>
            <a:ext cx="6463950" cy="1120767"/>
          </a:xfrm>
        </p:spPr>
        <p:txBody>
          <a:bodyPr vert="horz" lIns="0" tIns="0" rIns="0" bIns="0" rtlCol="0" anchor="ctr">
            <a:noAutofit/>
          </a:bodyPr>
          <a:lstStyle/>
          <a:p>
            <a:pPr>
              <a:lnSpc>
                <a:spcPct val="100000"/>
              </a:lnSpc>
              <a:tabLst>
                <a:tab pos="0" algn="l"/>
              </a:tabLst>
            </a:pPr>
            <a:r>
              <a:rPr lang="en-US" sz="3600" dirty="0">
                <a:solidFill>
                  <a:srgbClr val="7030A0"/>
                </a:solidFill>
              </a:rPr>
              <a:t>What we tell educators…</a:t>
            </a:r>
          </a:p>
        </p:txBody>
      </p:sp>
      <p:sp>
        <p:nvSpPr>
          <p:cNvPr id="3" name="Content Placeholder 2">
            <a:extLst>
              <a:ext uri="{FF2B5EF4-FFF2-40B4-BE49-F238E27FC236}">
                <a16:creationId xmlns:a16="http://schemas.microsoft.com/office/drawing/2014/main" id="{AF6CD4F9-6A9F-4106-944F-FE758B86020B}"/>
              </a:ext>
            </a:extLst>
          </p:cNvPr>
          <p:cNvSpPr>
            <a:spLocks noGrp="1"/>
          </p:cNvSpPr>
          <p:nvPr>
            <p:ph idx="1"/>
          </p:nvPr>
        </p:nvSpPr>
        <p:spPr>
          <a:xfrm>
            <a:off x="539015" y="563940"/>
            <a:ext cx="8679614" cy="4841119"/>
          </a:xfrm>
        </p:spPr>
        <p:txBody>
          <a:bodyPr vert="horz" lIns="0" tIns="0" rIns="0" bIns="0" rtlCol="0">
            <a:normAutofit/>
          </a:bodyPr>
          <a:lstStyle/>
          <a:p>
            <a:pPr>
              <a:lnSpc>
                <a:spcPct val="140000"/>
              </a:lnSpc>
              <a:buClr>
                <a:srgbClr val="7030A0"/>
              </a:buClr>
              <a:buFont typeface="Wingdings" panose="05000000000000000000" pitchFamily="2" charset="2"/>
              <a:buChar char="Ø"/>
            </a:pPr>
            <a:endParaRPr lang="en-GB" sz="2400" dirty="0"/>
          </a:p>
          <a:p>
            <a:pPr lvl="1">
              <a:lnSpc>
                <a:spcPct val="140000"/>
              </a:lnSpc>
              <a:buClr>
                <a:srgbClr val="7030A0"/>
              </a:buClr>
              <a:buFont typeface="Wingdings" panose="05000000000000000000" pitchFamily="2" charset="2"/>
              <a:buChar char="Ø"/>
            </a:pPr>
            <a:r>
              <a:rPr lang="en-US" sz="2067" dirty="0">
                <a:solidFill>
                  <a:srgbClr val="002060"/>
                </a:solidFill>
                <a:latin typeface="Calibri Light" panose="020F0302020204030204" pitchFamily="34" charset="0"/>
                <a:cs typeface="Calibri Light" panose="020F0302020204030204" pitchFamily="34" charset="0"/>
              </a:rPr>
              <a:t> The response to a concern should not be affected by perceived performance concerns with the trainee</a:t>
            </a:r>
          </a:p>
          <a:p>
            <a:pPr lvl="1">
              <a:lnSpc>
                <a:spcPct val="140000"/>
              </a:lnSpc>
              <a:buClr>
                <a:srgbClr val="7030A0"/>
              </a:buClr>
              <a:buFont typeface="Wingdings" panose="05000000000000000000" pitchFamily="2" charset="2"/>
              <a:buChar char="Ø"/>
            </a:pPr>
            <a:r>
              <a:rPr lang="en-US" sz="2067" dirty="0">
                <a:solidFill>
                  <a:srgbClr val="002060"/>
                </a:solidFill>
                <a:latin typeface="Calibri Light" panose="020F0302020204030204" pitchFamily="34" charset="0"/>
                <a:cs typeface="Calibri Light" panose="020F0302020204030204" pitchFamily="34" charset="0"/>
              </a:rPr>
              <a:t> Health and performance can be negatively affected (or judged) by bullying, discrimination, marginalization</a:t>
            </a:r>
          </a:p>
          <a:p>
            <a:pPr lvl="1">
              <a:lnSpc>
                <a:spcPct val="140000"/>
              </a:lnSpc>
              <a:buClr>
                <a:srgbClr val="7030A0"/>
              </a:buClr>
              <a:buFont typeface="Wingdings" panose="05000000000000000000" pitchFamily="2" charset="2"/>
              <a:buChar char="Ø"/>
            </a:pPr>
            <a:r>
              <a:rPr lang="en-US" sz="2067" dirty="0">
                <a:solidFill>
                  <a:srgbClr val="002060"/>
                </a:solidFill>
                <a:latin typeface="Calibri Light" panose="020F0302020204030204" pitchFamily="34" charset="0"/>
                <a:cs typeface="Calibri Light" panose="020F0302020204030204" pitchFamily="34" charset="0"/>
              </a:rPr>
              <a:t> Benefit of the doubt for all parties – absence of </a:t>
            </a:r>
            <a:r>
              <a:rPr lang="en-US" sz="2067" b="1" dirty="0">
                <a:solidFill>
                  <a:srgbClr val="002060"/>
                </a:solidFill>
                <a:latin typeface="Calibri Light" panose="020F0302020204030204" pitchFamily="34" charset="0"/>
                <a:cs typeface="Calibri Light" panose="020F0302020204030204" pitchFamily="34" charset="0"/>
              </a:rPr>
              <a:t>intent</a:t>
            </a:r>
            <a:r>
              <a:rPr lang="en-US" sz="2067" dirty="0">
                <a:solidFill>
                  <a:srgbClr val="002060"/>
                </a:solidFill>
                <a:latin typeface="Calibri Light" panose="020F0302020204030204" pitchFamily="34" charset="0"/>
                <a:cs typeface="Calibri Light" panose="020F0302020204030204" pitchFamily="34" charset="0"/>
              </a:rPr>
              <a:t> does not mean absence of </a:t>
            </a:r>
            <a:r>
              <a:rPr lang="en-US" sz="2067" b="1" dirty="0">
                <a:solidFill>
                  <a:srgbClr val="002060"/>
                </a:solidFill>
                <a:latin typeface="Calibri Light" panose="020F0302020204030204" pitchFamily="34" charset="0"/>
                <a:cs typeface="Calibri Light" panose="020F0302020204030204" pitchFamily="34" charset="0"/>
              </a:rPr>
              <a:t>impact</a:t>
            </a:r>
          </a:p>
          <a:p>
            <a:pPr lvl="1">
              <a:lnSpc>
                <a:spcPct val="140000"/>
              </a:lnSpc>
              <a:buClr>
                <a:srgbClr val="7030A0"/>
              </a:buClr>
              <a:buFont typeface="Wingdings" panose="05000000000000000000" pitchFamily="2" charset="2"/>
              <a:buChar char="Ø"/>
            </a:pPr>
            <a:r>
              <a:rPr lang="en-US" sz="2067" dirty="0">
                <a:solidFill>
                  <a:srgbClr val="002060"/>
                </a:solidFill>
                <a:latin typeface="Calibri Light" panose="020F0302020204030204" pitchFamily="34" charset="0"/>
                <a:cs typeface="Calibri Light" panose="020F0302020204030204" pitchFamily="34" charset="0"/>
              </a:rPr>
              <a:t> Resolving a concern well can result in improvement in all areas</a:t>
            </a:r>
          </a:p>
          <a:p>
            <a:pPr lvl="1">
              <a:lnSpc>
                <a:spcPct val="140000"/>
              </a:lnSpc>
              <a:buClr>
                <a:srgbClr val="7030A0"/>
              </a:buClr>
              <a:buFont typeface="Wingdings" panose="05000000000000000000" pitchFamily="2" charset="2"/>
              <a:buChar char="Ø"/>
            </a:pPr>
            <a:r>
              <a:rPr lang="en-US" sz="2067" dirty="0">
                <a:solidFill>
                  <a:srgbClr val="002060"/>
                </a:solidFill>
                <a:latin typeface="Calibri Light" panose="020F0302020204030204" pitchFamily="34" charset="0"/>
                <a:cs typeface="Calibri Light" panose="020F0302020204030204" pitchFamily="34" charset="0"/>
              </a:rPr>
              <a:t> Our role is never investigatory, so a focus on “facts” is not necessary – it’s the experiences that count</a:t>
            </a:r>
            <a:endParaRPr lang="en-US" sz="2067" dirty="0">
              <a:solidFill>
                <a:srgbClr val="FF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85321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FA8C2-34F8-D4D5-0376-5AABA7D283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15BA32-A497-B8C4-CD07-352C7B002A1E}"/>
              </a:ext>
            </a:extLst>
          </p:cNvPr>
          <p:cNvSpPr>
            <a:spLocks noGrp="1"/>
          </p:cNvSpPr>
          <p:nvPr>
            <p:ph type="title"/>
          </p:nvPr>
        </p:nvSpPr>
        <p:spPr>
          <a:xfrm>
            <a:off x="941371" y="79960"/>
            <a:ext cx="6463950" cy="1120767"/>
          </a:xfrm>
        </p:spPr>
        <p:txBody>
          <a:bodyPr vert="horz" lIns="0" tIns="0" rIns="0" bIns="0" rtlCol="0" anchor="ctr">
            <a:noAutofit/>
          </a:bodyPr>
          <a:lstStyle/>
          <a:p>
            <a:pPr>
              <a:lnSpc>
                <a:spcPct val="100000"/>
              </a:lnSpc>
              <a:tabLst>
                <a:tab pos="0" algn="l"/>
              </a:tabLst>
            </a:pPr>
            <a:r>
              <a:rPr lang="en-US" sz="3600" dirty="0">
                <a:solidFill>
                  <a:srgbClr val="7030A0"/>
                </a:solidFill>
              </a:rPr>
              <a:t>Process</a:t>
            </a:r>
          </a:p>
        </p:txBody>
      </p:sp>
      <p:sp>
        <p:nvSpPr>
          <p:cNvPr id="3" name="Content Placeholder 2">
            <a:extLst>
              <a:ext uri="{FF2B5EF4-FFF2-40B4-BE49-F238E27FC236}">
                <a16:creationId xmlns:a16="http://schemas.microsoft.com/office/drawing/2014/main" id="{F501CB2C-0051-63C5-6FDF-20F33CAC9125}"/>
              </a:ext>
            </a:extLst>
          </p:cNvPr>
          <p:cNvSpPr>
            <a:spLocks noGrp="1"/>
          </p:cNvSpPr>
          <p:nvPr>
            <p:ph idx="1"/>
          </p:nvPr>
        </p:nvSpPr>
        <p:spPr>
          <a:xfrm>
            <a:off x="539016" y="654518"/>
            <a:ext cx="8679614" cy="4841119"/>
          </a:xfrm>
        </p:spPr>
        <p:txBody>
          <a:bodyPr vert="horz" lIns="0" tIns="0" rIns="0" bIns="0" rtlCol="0">
            <a:normAutofit/>
          </a:bodyPr>
          <a:lstStyle/>
          <a:p>
            <a:pPr>
              <a:lnSpc>
                <a:spcPct val="140000"/>
              </a:lnSpc>
              <a:buClr>
                <a:srgbClr val="7030A0"/>
              </a:buClr>
              <a:buFont typeface="Wingdings" panose="05000000000000000000" pitchFamily="2" charset="2"/>
              <a:buChar char="Ø"/>
            </a:pPr>
            <a:endParaRPr lang="en-GB" sz="2400" dirty="0"/>
          </a:p>
          <a:p>
            <a:pPr lvl="1">
              <a:lnSpc>
                <a:spcPct val="140000"/>
              </a:lnSpc>
              <a:buClr>
                <a:srgbClr val="7030A0"/>
              </a:buClr>
              <a:buFont typeface="Wingdings" panose="05000000000000000000" pitchFamily="2" charset="2"/>
              <a:buChar char="Ø"/>
            </a:pPr>
            <a:r>
              <a:rPr lang="en-US" dirty="0">
                <a:solidFill>
                  <a:srgbClr val="002060"/>
                </a:solidFill>
                <a:latin typeface="Calibri Light" panose="020F0302020204030204" pitchFamily="34" charset="0"/>
                <a:cs typeface="Calibri Light" panose="020F0302020204030204" pitchFamily="34" charset="0"/>
              </a:rPr>
              <a:t> Choice – of who a concern may be raised to</a:t>
            </a:r>
          </a:p>
          <a:p>
            <a:pPr lvl="1">
              <a:lnSpc>
                <a:spcPct val="140000"/>
              </a:lnSpc>
              <a:buClr>
                <a:srgbClr val="7030A0"/>
              </a:buClr>
              <a:buFont typeface="Wingdings" panose="05000000000000000000" pitchFamily="2" charset="2"/>
              <a:buChar char="Ø"/>
            </a:pPr>
            <a:r>
              <a:rPr lang="en-US" sz="2067" dirty="0">
                <a:solidFill>
                  <a:srgbClr val="002060"/>
                </a:solidFill>
                <a:latin typeface="Calibri Light" panose="020F0302020204030204" pitchFamily="34" charset="0"/>
                <a:cs typeface="Calibri Light" panose="020F0302020204030204" pitchFamily="34" charset="0"/>
              </a:rPr>
              <a:t> Provision of Peer Allies</a:t>
            </a:r>
          </a:p>
          <a:p>
            <a:pPr lvl="1">
              <a:lnSpc>
                <a:spcPct val="140000"/>
              </a:lnSpc>
              <a:buClr>
                <a:srgbClr val="7030A0"/>
              </a:buClr>
              <a:buFont typeface="Wingdings" panose="05000000000000000000" pitchFamily="2" charset="2"/>
              <a:buChar char="Ø"/>
            </a:pPr>
            <a:r>
              <a:rPr lang="en-US" sz="2067" dirty="0">
                <a:solidFill>
                  <a:srgbClr val="002060"/>
                </a:solidFill>
                <a:latin typeface="Calibri Light" panose="020F0302020204030204" pitchFamily="34" charset="0"/>
                <a:cs typeface="Calibri Light" panose="020F0302020204030204" pitchFamily="34" charset="0"/>
              </a:rPr>
              <a:t> Clear separation of roles:</a:t>
            </a:r>
          </a:p>
          <a:p>
            <a:pPr lvl="2">
              <a:lnSpc>
                <a:spcPct val="140000"/>
              </a:lnSpc>
              <a:buClr>
                <a:srgbClr val="7030A0"/>
              </a:buClr>
              <a:buFont typeface="Wingdings" panose="05000000000000000000" pitchFamily="2" charset="2"/>
              <a:buChar char="Ø"/>
            </a:pPr>
            <a:r>
              <a:rPr lang="en-US" sz="1734" dirty="0">
                <a:solidFill>
                  <a:srgbClr val="002060"/>
                </a:solidFill>
                <a:latin typeface="Calibri Light" panose="020F0302020204030204" pitchFamily="34" charset="0"/>
                <a:cs typeface="Calibri Light" panose="020F0302020204030204" pitchFamily="34" charset="0"/>
              </a:rPr>
              <a:t> First Listener</a:t>
            </a:r>
          </a:p>
          <a:p>
            <a:pPr lvl="2">
              <a:lnSpc>
                <a:spcPct val="140000"/>
              </a:lnSpc>
              <a:buClr>
                <a:srgbClr val="7030A0"/>
              </a:buClr>
              <a:buFont typeface="Wingdings" panose="05000000000000000000" pitchFamily="2" charset="2"/>
              <a:buChar char="Ø"/>
            </a:pPr>
            <a:r>
              <a:rPr lang="en-US" sz="1734" dirty="0">
                <a:solidFill>
                  <a:srgbClr val="002060"/>
                </a:solidFill>
                <a:latin typeface="Calibri Light" panose="020F0302020204030204" pitchFamily="34" charset="0"/>
                <a:cs typeface="Calibri Light" panose="020F0302020204030204" pitchFamily="34" charset="0"/>
              </a:rPr>
              <a:t> Second Messenger</a:t>
            </a:r>
          </a:p>
          <a:p>
            <a:pPr lvl="2">
              <a:lnSpc>
                <a:spcPct val="140000"/>
              </a:lnSpc>
              <a:buClr>
                <a:srgbClr val="7030A0"/>
              </a:buClr>
              <a:buFont typeface="Wingdings" panose="05000000000000000000" pitchFamily="2" charset="2"/>
              <a:buChar char="Ø"/>
            </a:pPr>
            <a:r>
              <a:rPr lang="en-US" sz="1734" dirty="0">
                <a:solidFill>
                  <a:srgbClr val="002060"/>
                </a:solidFill>
                <a:latin typeface="Calibri Light" panose="020F0302020204030204" pitchFamily="34" charset="0"/>
                <a:cs typeface="Calibri Light" panose="020F0302020204030204" pitchFamily="34" charset="0"/>
              </a:rPr>
              <a:t> Senior deanery team</a:t>
            </a:r>
          </a:p>
          <a:p>
            <a:pPr lvl="2">
              <a:lnSpc>
                <a:spcPct val="140000"/>
              </a:lnSpc>
              <a:buClr>
                <a:srgbClr val="7030A0"/>
              </a:buClr>
              <a:buFont typeface="Wingdings" panose="05000000000000000000" pitchFamily="2" charset="2"/>
              <a:buChar char="Ø"/>
            </a:pPr>
            <a:r>
              <a:rPr lang="en-US" sz="1734" dirty="0">
                <a:solidFill>
                  <a:srgbClr val="002060"/>
                </a:solidFill>
                <a:latin typeface="Calibri Light" panose="020F0302020204030204" pitchFamily="34" charset="0"/>
                <a:cs typeface="Calibri Light" panose="020F0302020204030204" pitchFamily="34" charset="0"/>
              </a:rPr>
              <a:t> Lead Employer</a:t>
            </a:r>
          </a:p>
          <a:p>
            <a:pPr lvl="2">
              <a:lnSpc>
                <a:spcPct val="140000"/>
              </a:lnSpc>
              <a:buClr>
                <a:srgbClr val="7030A0"/>
              </a:buClr>
              <a:buFont typeface="Wingdings" panose="05000000000000000000" pitchFamily="2" charset="2"/>
              <a:buChar char="Ø"/>
            </a:pPr>
            <a:r>
              <a:rPr lang="en-US" sz="1734" dirty="0">
                <a:solidFill>
                  <a:srgbClr val="002060"/>
                </a:solidFill>
                <a:latin typeface="Calibri Light" panose="020F0302020204030204" pitchFamily="34" charset="0"/>
                <a:cs typeface="Calibri Light" panose="020F0302020204030204" pitchFamily="34" charset="0"/>
              </a:rPr>
              <a:t> Host trust</a:t>
            </a:r>
          </a:p>
        </p:txBody>
      </p:sp>
      <p:sp>
        <p:nvSpPr>
          <p:cNvPr id="4" name="Right Brace 3">
            <a:extLst>
              <a:ext uri="{FF2B5EF4-FFF2-40B4-BE49-F238E27FC236}">
                <a16:creationId xmlns:a16="http://schemas.microsoft.com/office/drawing/2014/main" id="{E7C04E66-26B7-23C9-F1BE-209F04D67655}"/>
              </a:ext>
            </a:extLst>
          </p:cNvPr>
          <p:cNvSpPr/>
          <p:nvPr/>
        </p:nvSpPr>
        <p:spPr>
          <a:xfrm>
            <a:off x="3860800" y="2770910"/>
            <a:ext cx="247811" cy="609600"/>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5" name="Right Brace 4">
            <a:extLst>
              <a:ext uri="{FF2B5EF4-FFF2-40B4-BE49-F238E27FC236}">
                <a16:creationId xmlns:a16="http://schemas.microsoft.com/office/drawing/2014/main" id="{7A633FC0-FFD5-539D-D09C-A6B99E1ECFBC}"/>
              </a:ext>
            </a:extLst>
          </p:cNvPr>
          <p:cNvSpPr/>
          <p:nvPr/>
        </p:nvSpPr>
        <p:spPr>
          <a:xfrm>
            <a:off x="3860799" y="3666836"/>
            <a:ext cx="247811" cy="914400"/>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E965D7B3-373E-F412-473A-34CCF51C328D}"/>
              </a:ext>
            </a:extLst>
          </p:cNvPr>
          <p:cNvSpPr txBox="1"/>
          <p:nvPr/>
        </p:nvSpPr>
        <p:spPr>
          <a:xfrm>
            <a:off x="4507345" y="2890411"/>
            <a:ext cx="4461164" cy="369332"/>
          </a:xfrm>
          <a:prstGeom prst="rect">
            <a:avLst/>
          </a:prstGeom>
          <a:noFill/>
        </p:spPr>
        <p:txBody>
          <a:bodyPr wrap="square" rtlCol="0">
            <a:spAutoFit/>
          </a:bodyPr>
          <a:lstStyle/>
          <a:p>
            <a:r>
              <a:rPr lang="en-GB" dirty="0">
                <a:solidFill>
                  <a:srgbClr val="FF0000"/>
                </a:solidFill>
              </a:rPr>
              <a:t>Education, support, documentation</a:t>
            </a:r>
          </a:p>
        </p:txBody>
      </p:sp>
      <p:sp>
        <p:nvSpPr>
          <p:cNvPr id="8" name="TextBox 7">
            <a:extLst>
              <a:ext uri="{FF2B5EF4-FFF2-40B4-BE49-F238E27FC236}">
                <a16:creationId xmlns:a16="http://schemas.microsoft.com/office/drawing/2014/main" id="{451C2C3E-3754-11D2-775F-52CBD429DDC7}"/>
              </a:ext>
            </a:extLst>
          </p:cNvPr>
          <p:cNvSpPr txBox="1"/>
          <p:nvPr/>
        </p:nvSpPr>
        <p:spPr>
          <a:xfrm>
            <a:off x="4507345" y="3926879"/>
            <a:ext cx="4572739" cy="646331"/>
          </a:xfrm>
          <a:prstGeom prst="rect">
            <a:avLst/>
          </a:prstGeom>
          <a:noFill/>
        </p:spPr>
        <p:txBody>
          <a:bodyPr wrap="square" rtlCol="0">
            <a:spAutoFit/>
          </a:bodyPr>
          <a:lstStyle/>
          <a:p>
            <a:r>
              <a:rPr lang="en-GB" dirty="0">
                <a:solidFill>
                  <a:srgbClr val="FF0000"/>
                </a:solidFill>
              </a:rPr>
              <a:t>Investigation, informal or formal action, quality intervention</a:t>
            </a:r>
          </a:p>
        </p:txBody>
      </p:sp>
    </p:spTree>
    <p:extLst>
      <p:ext uri="{BB962C8B-B14F-4D97-AF65-F5344CB8AC3E}">
        <p14:creationId xmlns:p14="http://schemas.microsoft.com/office/powerpoint/2010/main" val="4005589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A9E98-CCFF-B6A9-C0C4-015BA72CB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840F8E-786F-B09F-C292-10B650BCF0CC}"/>
              </a:ext>
            </a:extLst>
          </p:cNvPr>
          <p:cNvSpPr>
            <a:spLocks noGrp="1"/>
          </p:cNvSpPr>
          <p:nvPr>
            <p:ph type="title"/>
          </p:nvPr>
        </p:nvSpPr>
        <p:spPr>
          <a:xfrm>
            <a:off x="941371" y="79960"/>
            <a:ext cx="6463950" cy="1120767"/>
          </a:xfrm>
        </p:spPr>
        <p:txBody>
          <a:bodyPr vert="horz" lIns="0" tIns="0" rIns="0" bIns="0" rtlCol="0" anchor="ctr">
            <a:noAutofit/>
          </a:bodyPr>
          <a:lstStyle/>
          <a:p>
            <a:pPr>
              <a:lnSpc>
                <a:spcPct val="100000"/>
              </a:lnSpc>
              <a:tabLst>
                <a:tab pos="0" algn="l"/>
              </a:tabLst>
            </a:pPr>
            <a:r>
              <a:rPr lang="en-US" sz="3600" dirty="0">
                <a:solidFill>
                  <a:srgbClr val="7030A0"/>
                </a:solidFill>
              </a:rPr>
              <a:t>Process</a:t>
            </a:r>
          </a:p>
        </p:txBody>
      </p:sp>
      <p:sp>
        <p:nvSpPr>
          <p:cNvPr id="3" name="Content Placeholder 2">
            <a:extLst>
              <a:ext uri="{FF2B5EF4-FFF2-40B4-BE49-F238E27FC236}">
                <a16:creationId xmlns:a16="http://schemas.microsoft.com/office/drawing/2014/main" id="{7FBBBA19-1887-2F7A-0884-0537751D62BD}"/>
              </a:ext>
            </a:extLst>
          </p:cNvPr>
          <p:cNvSpPr>
            <a:spLocks noGrp="1"/>
          </p:cNvSpPr>
          <p:nvPr>
            <p:ph idx="1"/>
          </p:nvPr>
        </p:nvSpPr>
        <p:spPr>
          <a:xfrm>
            <a:off x="539016" y="654518"/>
            <a:ext cx="8679614" cy="4841119"/>
          </a:xfrm>
        </p:spPr>
        <p:txBody>
          <a:bodyPr vert="horz" lIns="0" tIns="0" rIns="0" bIns="0" rtlCol="0">
            <a:normAutofit/>
          </a:bodyPr>
          <a:lstStyle/>
          <a:p>
            <a:pPr>
              <a:lnSpc>
                <a:spcPct val="140000"/>
              </a:lnSpc>
              <a:buClr>
                <a:srgbClr val="7030A0"/>
              </a:buClr>
              <a:buFont typeface="Wingdings" panose="05000000000000000000" pitchFamily="2" charset="2"/>
              <a:buChar char="Ø"/>
            </a:pPr>
            <a:endParaRPr lang="en-GB" sz="2400" dirty="0"/>
          </a:p>
          <a:p>
            <a:pPr lvl="1">
              <a:lnSpc>
                <a:spcPct val="140000"/>
              </a:lnSpc>
              <a:buClr>
                <a:srgbClr val="7030A0"/>
              </a:buClr>
              <a:buFont typeface="Wingdings" panose="05000000000000000000" pitchFamily="2" charset="2"/>
              <a:buChar char="Ø"/>
            </a:pPr>
            <a:r>
              <a:rPr lang="en-US" dirty="0">
                <a:solidFill>
                  <a:srgbClr val="002060"/>
                </a:solidFill>
                <a:latin typeface="Calibri Light" panose="020F0302020204030204" pitchFamily="34" charset="0"/>
                <a:cs typeface="Calibri Light" panose="020F0302020204030204" pitchFamily="34" charset="0"/>
              </a:rPr>
              <a:t> Choice – of who a concern may be raised to </a:t>
            </a:r>
          </a:p>
          <a:p>
            <a:pPr lvl="1">
              <a:lnSpc>
                <a:spcPct val="140000"/>
              </a:lnSpc>
              <a:buClr>
                <a:srgbClr val="7030A0"/>
              </a:buClr>
              <a:buFont typeface="Wingdings" panose="05000000000000000000" pitchFamily="2" charset="2"/>
              <a:buChar char="Ø"/>
            </a:pPr>
            <a:r>
              <a:rPr lang="en-US" sz="2067" dirty="0">
                <a:solidFill>
                  <a:srgbClr val="002060"/>
                </a:solidFill>
                <a:latin typeface="Calibri Light" panose="020F0302020204030204" pitchFamily="34" charset="0"/>
                <a:cs typeface="Calibri Light" panose="020F0302020204030204" pitchFamily="34" charset="0"/>
              </a:rPr>
              <a:t> Provision of Peer Allies</a:t>
            </a:r>
          </a:p>
          <a:p>
            <a:pPr lvl="1">
              <a:lnSpc>
                <a:spcPct val="140000"/>
              </a:lnSpc>
              <a:buClr>
                <a:srgbClr val="7030A0"/>
              </a:buClr>
              <a:buFont typeface="Wingdings" panose="05000000000000000000" pitchFamily="2" charset="2"/>
              <a:buChar char="Ø"/>
            </a:pPr>
            <a:r>
              <a:rPr lang="en-US" sz="2067" dirty="0">
                <a:solidFill>
                  <a:srgbClr val="002060"/>
                </a:solidFill>
                <a:latin typeface="Calibri Light" panose="020F0302020204030204" pitchFamily="34" charset="0"/>
                <a:cs typeface="Calibri Light" panose="020F0302020204030204" pitchFamily="34" charset="0"/>
              </a:rPr>
              <a:t> Clear separation of roles:</a:t>
            </a:r>
          </a:p>
          <a:p>
            <a:pPr lvl="2">
              <a:lnSpc>
                <a:spcPct val="140000"/>
              </a:lnSpc>
              <a:buClr>
                <a:srgbClr val="7030A0"/>
              </a:buClr>
              <a:buFont typeface="Wingdings" panose="05000000000000000000" pitchFamily="2" charset="2"/>
              <a:buChar char="Ø"/>
            </a:pPr>
            <a:r>
              <a:rPr lang="en-US" sz="1734" b="1" dirty="0">
                <a:solidFill>
                  <a:schemeClr val="accent6">
                    <a:lumMod val="75000"/>
                  </a:schemeClr>
                </a:solidFill>
                <a:latin typeface="Calibri Light" panose="020F0302020204030204" pitchFamily="34" charset="0"/>
                <a:cs typeface="Calibri Light" panose="020F0302020204030204" pitchFamily="34" charset="0"/>
              </a:rPr>
              <a:t> First Listener</a:t>
            </a:r>
          </a:p>
          <a:p>
            <a:pPr lvl="2">
              <a:lnSpc>
                <a:spcPct val="140000"/>
              </a:lnSpc>
              <a:buClr>
                <a:srgbClr val="7030A0"/>
              </a:buClr>
              <a:buFont typeface="Wingdings" panose="05000000000000000000" pitchFamily="2" charset="2"/>
              <a:buChar char="Ø"/>
            </a:pPr>
            <a:r>
              <a:rPr lang="en-US" sz="1734" dirty="0">
                <a:solidFill>
                  <a:schemeClr val="accent1">
                    <a:lumMod val="50000"/>
                  </a:schemeClr>
                </a:solidFill>
                <a:latin typeface="Calibri Light" panose="020F0302020204030204" pitchFamily="34" charset="0"/>
                <a:cs typeface="Calibri Light" panose="020F0302020204030204" pitchFamily="34" charset="0"/>
              </a:rPr>
              <a:t> Second Messenger</a:t>
            </a:r>
          </a:p>
          <a:p>
            <a:pPr lvl="2">
              <a:lnSpc>
                <a:spcPct val="140000"/>
              </a:lnSpc>
              <a:buClr>
                <a:srgbClr val="7030A0"/>
              </a:buClr>
              <a:buFont typeface="Wingdings" panose="05000000000000000000" pitchFamily="2" charset="2"/>
              <a:buChar char="Ø"/>
            </a:pPr>
            <a:r>
              <a:rPr lang="en-US" sz="1734" dirty="0">
                <a:solidFill>
                  <a:srgbClr val="002060"/>
                </a:solidFill>
                <a:latin typeface="Calibri Light" panose="020F0302020204030204" pitchFamily="34" charset="0"/>
                <a:cs typeface="Calibri Light" panose="020F0302020204030204" pitchFamily="34" charset="0"/>
              </a:rPr>
              <a:t> Senior deanery team</a:t>
            </a:r>
          </a:p>
          <a:p>
            <a:pPr lvl="2">
              <a:lnSpc>
                <a:spcPct val="140000"/>
              </a:lnSpc>
              <a:buClr>
                <a:srgbClr val="7030A0"/>
              </a:buClr>
              <a:buFont typeface="Wingdings" panose="05000000000000000000" pitchFamily="2" charset="2"/>
              <a:buChar char="Ø"/>
            </a:pPr>
            <a:r>
              <a:rPr lang="en-US" sz="1734" dirty="0">
                <a:solidFill>
                  <a:srgbClr val="002060"/>
                </a:solidFill>
                <a:latin typeface="Calibri Light" panose="020F0302020204030204" pitchFamily="34" charset="0"/>
                <a:cs typeface="Calibri Light" panose="020F0302020204030204" pitchFamily="34" charset="0"/>
              </a:rPr>
              <a:t> Lead Employer</a:t>
            </a:r>
          </a:p>
          <a:p>
            <a:pPr lvl="2">
              <a:lnSpc>
                <a:spcPct val="140000"/>
              </a:lnSpc>
              <a:buClr>
                <a:srgbClr val="7030A0"/>
              </a:buClr>
              <a:buFont typeface="Wingdings" panose="05000000000000000000" pitchFamily="2" charset="2"/>
              <a:buChar char="Ø"/>
            </a:pPr>
            <a:r>
              <a:rPr lang="en-US" sz="1734" dirty="0">
                <a:solidFill>
                  <a:srgbClr val="002060"/>
                </a:solidFill>
                <a:latin typeface="Calibri Light" panose="020F0302020204030204" pitchFamily="34" charset="0"/>
                <a:cs typeface="Calibri Light" panose="020F0302020204030204" pitchFamily="34" charset="0"/>
              </a:rPr>
              <a:t> Host trust</a:t>
            </a:r>
          </a:p>
        </p:txBody>
      </p:sp>
      <p:sp>
        <p:nvSpPr>
          <p:cNvPr id="4" name="Right Brace 3">
            <a:extLst>
              <a:ext uri="{FF2B5EF4-FFF2-40B4-BE49-F238E27FC236}">
                <a16:creationId xmlns:a16="http://schemas.microsoft.com/office/drawing/2014/main" id="{CB1D9C1E-885E-DFB0-B15D-2CCB8C83A02F}"/>
              </a:ext>
            </a:extLst>
          </p:cNvPr>
          <p:cNvSpPr/>
          <p:nvPr/>
        </p:nvSpPr>
        <p:spPr>
          <a:xfrm>
            <a:off x="3860800" y="2770910"/>
            <a:ext cx="247811" cy="609600"/>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5" name="Right Brace 4">
            <a:extLst>
              <a:ext uri="{FF2B5EF4-FFF2-40B4-BE49-F238E27FC236}">
                <a16:creationId xmlns:a16="http://schemas.microsoft.com/office/drawing/2014/main" id="{C8C213C6-6DC7-9CCB-A2E7-6EA90D1397C0}"/>
              </a:ext>
            </a:extLst>
          </p:cNvPr>
          <p:cNvSpPr/>
          <p:nvPr/>
        </p:nvSpPr>
        <p:spPr>
          <a:xfrm>
            <a:off x="3860799" y="3666836"/>
            <a:ext cx="247811" cy="914400"/>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DF3D1021-3F71-B70C-3855-E5748E3277D4}"/>
              </a:ext>
            </a:extLst>
          </p:cNvPr>
          <p:cNvSpPr txBox="1"/>
          <p:nvPr/>
        </p:nvSpPr>
        <p:spPr>
          <a:xfrm>
            <a:off x="4507345" y="2890411"/>
            <a:ext cx="4461164" cy="369332"/>
          </a:xfrm>
          <a:prstGeom prst="rect">
            <a:avLst/>
          </a:prstGeom>
          <a:noFill/>
        </p:spPr>
        <p:txBody>
          <a:bodyPr wrap="square" rtlCol="0">
            <a:spAutoFit/>
          </a:bodyPr>
          <a:lstStyle/>
          <a:p>
            <a:r>
              <a:rPr lang="en-GB" dirty="0">
                <a:solidFill>
                  <a:srgbClr val="FF0000"/>
                </a:solidFill>
              </a:rPr>
              <a:t>Education, support, documentation</a:t>
            </a:r>
          </a:p>
        </p:txBody>
      </p:sp>
      <p:sp>
        <p:nvSpPr>
          <p:cNvPr id="8" name="TextBox 7">
            <a:extLst>
              <a:ext uri="{FF2B5EF4-FFF2-40B4-BE49-F238E27FC236}">
                <a16:creationId xmlns:a16="http://schemas.microsoft.com/office/drawing/2014/main" id="{9536E248-CF84-2BED-57A4-0BA75ED6C4C1}"/>
              </a:ext>
            </a:extLst>
          </p:cNvPr>
          <p:cNvSpPr txBox="1"/>
          <p:nvPr/>
        </p:nvSpPr>
        <p:spPr>
          <a:xfrm>
            <a:off x="4507345" y="3926879"/>
            <a:ext cx="4572739" cy="646331"/>
          </a:xfrm>
          <a:prstGeom prst="rect">
            <a:avLst/>
          </a:prstGeom>
          <a:noFill/>
        </p:spPr>
        <p:txBody>
          <a:bodyPr wrap="square" rtlCol="0">
            <a:spAutoFit/>
          </a:bodyPr>
          <a:lstStyle/>
          <a:p>
            <a:r>
              <a:rPr lang="en-GB" dirty="0">
                <a:solidFill>
                  <a:srgbClr val="FF0000"/>
                </a:solidFill>
              </a:rPr>
              <a:t>Investigation, informal or formal action, quality intervention</a:t>
            </a:r>
          </a:p>
        </p:txBody>
      </p:sp>
    </p:spTree>
    <p:extLst>
      <p:ext uri="{BB962C8B-B14F-4D97-AF65-F5344CB8AC3E}">
        <p14:creationId xmlns:p14="http://schemas.microsoft.com/office/powerpoint/2010/main" val="2834283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AC1E5-51F9-E0EB-10B5-30CB89A3A0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080D54-843E-CCC5-FF27-357070BD8D2C}"/>
              </a:ext>
            </a:extLst>
          </p:cNvPr>
          <p:cNvSpPr>
            <a:spLocks noGrp="1"/>
          </p:cNvSpPr>
          <p:nvPr>
            <p:ph type="title"/>
          </p:nvPr>
        </p:nvSpPr>
        <p:spPr>
          <a:xfrm>
            <a:off x="941371" y="79960"/>
            <a:ext cx="6463950" cy="1120767"/>
          </a:xfrm>
        </p:spPr>
        <p:txBody>
          <a:bodyPr vert="horz" lIns="0" tIns="0" rIns="0" bIns="0" rtlCol="0" anchor="ctr">
            <a:noAutofit/>
          </a:bodyPr>
          <a:lstStyle/>
          <a:p>
            <a:pPr>
              <a:lnSpc>
                <a:spcPct val="100000"/>
              </a:lnSpc>
              <a:tabLst>
                <a:tab pos="0" algn="l"/>
              </a:tabLst>
            </a:pPr>
            <a:r>
              <a:rPr lang="en-US" sz="3600" dirty="0">
                <a:solidFill>
                  <a:srgbClr val="7030A0"/>
                </a:solidFill>
              </a:rPr>
              <a:t>First Listener</a:t>
            </a:r>
          </a:p>
        </p:txBody>
      </p:sp>
      <p:sp>
        <p:nvSpPr>
          <p:cNvPr id="3" name="Content Placeholder 2">
            <a:extLst>
              <a:ext uri="{FF2B5EF4-FFF2-40B4-BE49-F238E27FC236}">
                <a16:creationId xmlns:a16="http://schemas.microsoft.com/office/drawing/2014/main" id="{E90D36AF-DFF2-60BF-0CE3-12C747E5F1CD}"/>
              </a:ext>
            </a:extLst>
          </p:cNvPr>
          <p:cNvSpPr>
            <a:spLocks noGrp="1"/>
          </p:cNvSpPr>
          <p:nvPr>
            <p:ph idx="1"/>
          </p:nvPr>
        </p:nvSpPr>
        <p:spPr>
          <a:xfrm>
            <a:off x="539015" y="543682"/>
            <a:ext cx="8679614" cy="4841119"/>
          </a:xfrm>
        </p:spPr>
        <p:txBody>
          <a:bodyPr vert="horz" lIns="0" tIns="0" rIns="0" bIns="0" rtlCol="0">
            <a:normAutofit/>
          </a:bodyPr>
          <a:lstStyle/>
          <a:p>
            <a:pPr>
              <a:lnSpc>
                <a:spcPct val="140000"/>
              </a:lnSpc>
              <a:buClr>
                <a:srgbClr val="7030A0"/>
              </a:buClr>
              <a:buFont typeface="Wingdings" panose="05000000000000000000" pitchFamily="2" charset="2"/>
              <a:buChar char="Ø"/>
            </a:pPr>
            <a:endParaRPr lang="en-GB" sz="2400" dirty="0"/>
          </a:p>
          <a:p>
            <a:pPr lvl="1">
              <a:lnSpc>
                <a:spcPct val="140000"/>
              </a:lnSpc>
              <a:buClr>
                <a:srgbClr val="7030A0"/>
              </a:buClr>
              <a:buFont typeface="Wingdings" panose="05000000000000000000" pitchFamily="2" charset="2"/>
              <a:buChar char="Ø"/>
            </a:pPr>
            <a:r>
              <a:rPr lang="en-US" dirty="0">
                <a:solidFill>
                  <a:srgbClr val="002060"/>
                </a:solidFill>
                <a:latin typeface="Calibri Light" panose="020F0302020204030204" pitchFamily="34" charset="0"/>
                <a:cs typeface="Calibri Light" panose="020F0302020204030204" pitchFamily="34" charset="0"/>
              </a:rPr>
              <a:t> Create psychologically safe space</a:t>
            </a:r>
          </a:p>
          <a:p>
            <a:pPr lvl="1">
              <a:lnSpc>
                <a:spcPct val="140000"/>
              </a:lnSpc>
              <a:buClr>
                <a:srgbClr val="7030A0"/>
              </a:buClr>
              <a:buFont typeface="Wingdings" panose="05000000000000000000" pitchFamily="2" charset="2"/>
              <a:buChar char="Ø"/>
            </a:pPr>
            <a:r>
              <a:rPr lang="en-US" dirty="0">
                <a:solidFill>
                  <a:srgbClr val="002060"/>
                </a:solidFill>
                <a:latin typeface="Calibri Light" panose="020F0302020204030204" pitchFamily="34" charset="0"/>
                <a:cs typeface="Calibri Light" panose="020F0302020204030204" pitchFamily="34" charset="0"/>
              </a:rPr>
              <a:t> Decision on seriousness of concern</a:t>
            </a:r>
          </a:p>
          <a:p>
            <a:pPr marL="1104870" lvl="2" indent="-342900">
              <a:lnSpc>
                <a:spcPct val="140000"/>
              </a:lnSpc>
              <a:buClr>
                <a:srgbClr val="7030A0"/>
              </a:buClr>
              <a:buFont typeface="+mj-lt"/>
              <a:buAutoNum type="arabicPeriod"/>
            </a:pPr>
            <a:r>
              <a:rPr lang="en-US" sz="2000" dirty="0">
                <a:solidFill>
                  <a:srgbClr val="002060"/>
                </a:solidFill>
                <a:latin typeface="Calibri Light" panose="020F0302020204030204" pitchFamily="34" charset="0"/>
                <a:cs typeface="Calibri Light" panose="020F0302020204030204" pitchFamily="34" charset="0"/>
              </a:rPr>
              <a:t>Serious           escalate to Second Messenger</a:t>
            </a:r>
          </a:p>
          <a:p>
            <a:pPr marL="1104870" lvl="2" indent="-342900">
              <a:lnSpc>
                <a:spcPct val="140000"/>
              </a:lnSpc>
              <a:buClr>
                <a:srgbClr val="7030A0"/>
              </a:buClr>
              <a:buFont typeface="+mj-lt"/>
              <a:buAutoNum type="arabicPeriod"/>
            </a:pPr>
            <a:r>
              <a:rPr lang="en-US" sz="2000" dirty="0">
                <a:solidFill>
                  <a:srgbClr val="002060"/>
                </a:solidFill>
                <a:latin typeface="Calibri Light" panose="020F0302020204030204" pitchFamily="34" charset="0"/>
                <a:cs typeface="Calibri Light" panose="020F0302020204030204" pitchFamily="34" charset="0"/>
              </a:rPr>
              <a:t>Less serious           no action required</a:t>
            </a:r>
          </a:p>
          <a:p>
            <a:pPr marL="761970" lvl="2" indent="0">
              <a:lnSpc>
                <a:spcPct val="140000"/>
              </a:lnSpc>
              <a:buClr>
                <a:srgbClr val="7030A0"/>
              </a:buClr>
              <a:buNone/>
            </a:pPr>
            <a:r>
              <a:rPr lang="en-US" sz="2000" dirty="0">
                <a:solidFill>
                  <a:srgbClr val="002060"/>
                </a:solidFill>
                <a:latin typeface="Calibri Light" panose="020F0302020204030204" pitchFamily="34" charset="0"/>
                <a:cs typeface="Calibri Light" panose="020F0302020204030204" pitchFamily="34" charset="0"/>
              </a:rPr>
              <a:t>                                      advice</a:t>
            </a:r>
          </a:p>
          <a:p>
            <a:pPr marL="761970" lvl="2" indent="0">
              <a:lnSpc>
                <a:spcPct val="140000"/>
              </a:lnSpc>
              <a:buClr>
                <a:srgbClr val="7030A0"/>
              </a:buClr>
              <a:buNone/>
            </a:pPr>
            <a:r>
              <a:rPr lang="en-US" sz="2000" dirty="0">
                <a:solidFill>
                  <a:srgbClr val="002060"/>
                </a:solidFill>
                <a:latin typeface="Calibri Light" panose="020F0302020204030204" pitchFamily="34" charset="0"/>
                <a:cs typeface="Calibri Light" panose="020F0302020204030204" pitchFamily="34" charset="0"/>
              </a:rPr>
              <a:t>                                      escalate</a:t>
            </a:r>
          </a:p>
          <a:p>
            <a:pPr lvl="1">
              <a:lnSpc>
                <a:spcPct val="140000"/>
              </a:lnSpc>
              <a:buClr>
                <a:srgbClr val="7030A0"/>
              </a:buClr>
              <a:buFont typeface="Wingdings" panose="05000000000000000000" pitchFamily="2" charset="2"/>
              <a:buChar char="Ø"/>
            </a:pPr>
            <a:r>
              <a:rPr lang="en-US" dirty="0">
                <a:solidFill>
                  <a:srgbClr val="002060"/>
                </a:solidFill>
                <a:latin typeface="Calibri Light" panose="020F0302020204030204" pitchFamily="34" charset="0"/>
                <a:cs typeface="Calibri Light" panose="020F0302020204030204" pitchFamily="34" charset="0"/>
              </a:rPr>
              <a:t> Pastoral / health / wellbeing support sign-posting</a:t>
            </a:r>
          </a:p>
          <a:p>
            <a:pPr lvl="1">
              <a:lnSpc>
                <a:spcPct val="140000"/>
              </a:lnSpc>
              <a:buClr>
                <a:srgbClr val="7030A0"/>
              </a:buClr>
              <a:buFont typeface="Wingdings" panose="05000000000000000000" pitchFamily="2" charset="2"/>
              <a:buChar char="Ø"/>
            </a:pPr>
            <a:r>
              <a:rPr lang="en-US" dirty="0">
                <a:solidFill>
                  <a:srgbClr val="002060"/>
                </a:solidFill>
                <a:latin typeface="Calibri Light" panose="020F0302020204030204" pitchFamily="34" charset="0"/>
                <a:cs typeface="Calibri Light" panose="020F0302020204030204" pitchFamily="34" charset="0"/>
              </a:rPr>
              <a:t> Anonymized documentation to Quality Team</a:t>
            </a:r>
          </a:p>
          <a:p>
            <a:pPr lvl="1">
              <a:lnSpc>
                <a:spcPct val="140000"/>
              </a:lnSpc>
              <a:buClr>
                <a:srgbClr val="7030A0"/>
              </a:buClr>
              <a:buFont typeface="Wingdings" panose="05000000000000000000" pitchFamily="2" charset="2"/>
              <a:buChar char="Ø"/>
            </a:pPr>
            <a:r>
              <a:rPr lang="en-US" dirty="0">
                <a:solidFill>
                  <a:srgbClr val="002060"/>
                </a:solidFill>
                <a:latin typeface="Calibri Light" panose="020F0302020204030204" pitchFamily="34" charset="0"/>
                <a:cs typeface="Calibri Light" panose="020F0302020204030204" pitchFamily="34" charset="0"/>
              </a:rPr>
              <a:t> Feedback on next actions (if escalated)</a:t>
            </a:r>
          </a:p>
          <a:p>
            <a:pPr lvl="2">
              <a:lnSpc>
                <a:spcPct val="140000"/>
              </a:lnSpc>
              <a:buClr>
                <a:srgbClr val="7030A0"/>
              </a:buClr>
              <a:buFont typeface="Wingdings" panose="05000000000000000000" pitchFamily="2" charset="2"/>
              <a:buChar char="Ø"/>
            </a:pPr>
            <a:endParaRPr lang="en-US" sz="1401" dirty="0">
              <a:solidFill>
                <a:srgbClr val="002060"/>
              </a:solidFill>
              <a:latin typeface="Calibri Light" panose="020F0302020204030204" pitchFamily="34" charset="0"/>
              <a:cs typeface="Calibri Light" panose="020F0302020204030204" pitchFamily="34" charset="0"/>
            </a:endParaRPr>
          </a:p>
        </p:txBody>
      </p:sp>
      <p:cxnSp>
        <p:nvCxnSpPr>
          <p:cNvPr id="9" name="Straight Arrow Connector 8">
            <a:extLst>
              <a:ext uri="{FF2B5EF4-FFF2-40B4-BE49-F238E27FC236}">
                <a16:creationId xmlns:a16="http://schemas.microsoft.com/office/drawing/2014/main" id="{945E6B23-B741-C5F4-D711-4803C7C40CC2}"/>
              </a:ext>
            </a:extLst>
          </p:cNvPr>
          <p:cNvCxnSpPr>
            <a:cxnSpLocks/>
          </p:cNvCxnSpPr>
          <p:nvPr/>
        </p:nvCxnSpPr>
        <p:spPr>
          <a:xfrm>
            <a:off x="2532302" y="2335261"/>
            <a:ext cx="2493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D990F9A-941A-1FF3-8A56-B8012B8A8BE0}"/>
              </a:ext>
            </a:extLst>
          </p:cNvPr>
          <p:cNvCxnSpPr>
            <a:cxnSpLocks/>
          </p:cNvCxnSpPr>
          <p:nvPr/>
        </p:nvCxnSpPr>
        <p:spPr>
          <a:xfrm>
            <a:off x="3020291" y="2783609"/>
            <a:ext cx="2493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4455949-AFF6-1304-02AB-BAC99DDE93EC}"/>
              </a:ext>
            </a:extLst>
          </p:cNvPr>
          <p:cNvCxnSpPr>
            <a:cxnSpLocks/>
          </p:cNvCxnSpPr>
          <p:nvPr/>
        </p:nvCxnSpPr>
        <p:spPr>
          <a:xfrm>
            <a:off x="3020291" y="3093604"/>
            <a:ext cx="249382" cy="1616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E7E65EE-4553-422A-6F33-BB0F51786EAE}"/>
              </a:ext>
            </a:extLst>
          </p:cNvPr>
          <p:cNvCxnSpPr>
            <a:cxnSpLocks/>
          </p:cNvCxnSpPr>
          <p:nvPr/>
        </p:nvCxnSpPr>
        <p:spPr>
          <a:xfrm>
            <a:off x="3024140" y="3440543"/>
            <a:ext cx="187806" cy="249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A1CB626-8CE4-EF00-D1FC-B9BCA136DF1E}"/>
              </a:ext>
            </a:extLst>
          </p:cNvPr>
          <p:cNvPicPr>
            <a:picLocks noChangeAspect="1"/>
          </p:cNvPicPr>
          <p:nvPr/>
        </p:nvPicPr>
        <p:blipFill>
          <a:blip r:embed="rId3"/>
          <a:stretch>
            <a:fillRect/>
          </a:stretch>
        </p:blipFill>
        <p:spPr>
          <a:xfrm>
            <a:off x="6761424" y="434898"/>
            <a:ext cx="3015539" cy="21075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2852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74A28-DAB5-95F0-DF1D-8FF7B92DDC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080A26-8409-2934-BC7D-2A208903AD66}"/>
              </a:ext>
            </a:extLst>
          </p:cNvPr>
          <p:cNvSpPr>
            <a:spLocks noGrp="1"/>
          </p:cNvSpPr>
          <p:nvPr>
            <p:ph type="title"/>
          </p:nvPr>
        </p:nvSpPr>
        <p:spPr>
          <a:xfrm>
            <a:off x="941371" y="79960"/>
            <a:ext cx="6463950" cy="1120767"/>
          </a:xfrm>
        </p:spPr>
        <p:txBody>
          <a:bodyPr vert="horz" lIns="0" tIns="0" rIns="0" bIns="0" rtlCol="0" anchor="ctr">
            <a:noAutofit/>
          </a:bodyPr>
          <a:lstStyle/>
          <a:p>
            <a:pPr>
              <a:lnSpc>
                <a:spcPct val="100000"/>
              </a:lnSpc>
              <a:tabLst>
                <a:tab pos="0" algn="l"/>
              </a:tabLst>
            </a:pPr>
            <a:r>
              <a:rPr lang="en-US" sz="3600">
                <a:solidFill>
                  <a:srgbClr val="7030A0"/>
                </a:solidFill>
              </a:rPr>
              <a:t>Difference between a peer ally and supervisor as first listener</a:t>
            </a:r>
            <a:endParaRPr lang="en-US" sz="3600" dirty="0">
              <a:solidFill>
                <a:srgbClr val="7030A0"/>
              </a:solidFill>
            </a:endParaRPr>
          </a:p>
        </p:txBody>
      </p:sp>
      <p:sp>
        <p:nvSpPr>
          <p:cNvPr id="3" name="Content Placeholder 2">
            <a:extLst>
              <a:ext uri="{FF2B5EF4-FFF2-40B4-BE49-F238E27FC236}">
                <a16:creationId xmlns:a16="http://schemas.microsoft.com/office/drawing/2014/main" id="{7F1CB684-B338-3E89-8E0C-80A9065DBD28}"/>
              </a:ext>
            </a:extLst>
          </p:cNvPr>
          <p:cNvSpPr>
            <a:spLocks noGrp="1"/>
          </p:cNvSpPr>
          <p:nvPr>
            <p:ph idx="1"/>
          </p:nvPr>
        </p:nvSpPr>
        <p:spPr>
          <a:xfrm>
            <a:off x="539015" y="640343"/>
            <a:ext cx="8679614" cy="4841119"/>
          </a:xfrm>
        </p:spPr>
        <p:txBody>
          <a:bodyPr vert="horz" lIns="0" tIns="0" rIns="0" bIns="0" rtlCol="0">
            <a:normAutofit/>
          </a:bodyPr>
          <a:lstStyle/>
          <a:p>
            <a:pPr>
              <a:lnSpc>
                <a:spcPct val="140000"/>
              </a:lnSpc>
              <a:buClr>
                <a:srgbClr val="7030A0"/>
              </a:buClr>
              <a:buFont typeface="Wingdings" panose="05000000000000000000" pitchFamily="2" charset="2"/>
              <a:buChar char="Ø"/>
            </a:pPr>
            <a:endParaRPr lang="en-GB" sz="2400"/>
          </a:p>
          <a:p>
            <a:pPr marL="380985" lvl="1" indent="0">
              <a:lnSpc>
                <a:spcPct val="140000"/>
              </a:lnSpc>
              <a:buClr>
                <a:srgbClr val="7030A0"/>
              </a:buClr>
              <a:buNone/>
            </a:pPr>
            <a:endParaRPr lang="en-US">
              <a:solidFill>
                <a:srgbClr val="002060"/>
              </a:solidFill>
              <a:latin typeface="Calibri Light" panose="020F0302020204030204" pitchFamily="34" charset="0"/>
              <a:cs typeface="Calibri Light" panose="020F0302020204030204" pitchFamily="34" charset="0"/>
            </a:endParaRPr>
          </a:p>
          <a:p>
            <a:pPr lvl="1">
              <a:lnSpc>
                <a:spcPct val="140000"/>
              </a:lnSpc>
              <a:buClr>
                <a:srgbClr val="7030A0"/>
              </a:buClr>
              <a:buFont typeface="Wingdings" panose="05000000000000000000" pitchFamily="2" charset="2"/>
              <a:buChar char="Ø"/>
            </a:pPr>
            <a:r>
              <a:rPr lang="en-US" sz="2000">
                <a:solidFill>
                  <a:srgbClr val="002060"/>
                </a:solidFill>
                <a:latin typeface="Calibri Light" panose="020F0302020204030204" pitchFamily="34" charset="0"/>
                <a:cs typeface="Calibri Light" panose="020F0302020204030204" pitchFamily="34" charset="0"/>
              </a:rPr>
              <a:t> </a:t>
            </a:r>
            <a:r>
              <a:rPr lang="en-US">
                <a:solidFill>
                  <a:srgbClr val="002060"/>
                </a:solidFill>
                <a:latin typeface="Calibri Light" panose="020F0302020204030204" pitchFamily="34" charset="0"/>
                <a:cs typeface="Calibri Light" panose="020F0302020204030204" pitchFamily="34" charset="0"/>
              </a:rPr>
              <a:t>F</a:t>
            </a:r>
            <a:r>
              <a:rPr lang="en-US" sz="2000">
                <a:solidFill>
                  <a:srgbClr val="002060"/>
                </a:solidFill>
                <a:latin typeface="Calibri Light" panose="020F0302020204030204" pitchFamily="34" charset="0"/>
                <a:cs typeface="Calibri Light" panose="020F0302020204030204" pitchFamily="34" charset="0"/>
              </a:rPr>
              <a:t>irst listener </a:t>
            </a:r>
            <a:r>
              <a:rPr lang="en-US">
                <a:solidFill>
                  <a:srgbClr val="002060"/>
                </a:solidFill>
                <a:latin typeface="Calibri Light" panose="020F0302020204030204" pitchFamily="34" charset="0"/>
                <a:cs typeface="Calibri Light" panose="020F0302020204030204" pitchFamily="34" charset="0"/>
              </a:rPr>
              <a:t>guidance -</a:t>
            </a:r>
            <a:r>
              <a:rPr lang="en-US" sz="2000">
                <a:solidFill>
                  <a:srgbClr val="002060"/>
                </a:solidFill>
                <a:latin typeface="Calibri Light" panose="020F0302020204030204" pitchFamily="34" charset="0"/>
                <a:cs typeface="Calibri Light" panose="020F0302020204030204" pitchFamily="34" charset="0"/>
              </a:rPr>
              <a:t> primarily aimed at supervisors</a:t>
            </a:r>
          </a:p>
          <a:p>
            <a:pPr lvl="1">
              <a:lnSpc>
                <a:spcPct val="140000"/>
              </a:lnSpc>
              <a:buClr>
                <a:srgbClr val="7030A0"/>
              </a:buClr>
              <a:buFont typeface="Wingdings" panose="05000000000000000000" pitchFamily="2" charset="2"/>
              <a:buChar char="Ø"/>
            </a:pPr>
            <a:r>
              <a:rPr lang="en-US">
                <a:solidFill>
                  <a:srgbClr val="002060"/>
                </a:solidFill>
                <a:latin typeface="Calibri Light" panose="020F0302020204030204" pitchFamily="34" charset="0"/>
                <a:cs typeface="Calibri Light" panose="020F0302020204030204" pitchFamily="34" charset="0"/>
              </a:rPr>
              <a:t> Structured approach to hearing the concern</a:t>
            </a:r>
          </a:p>
          <a:p>
            <a:pPr lvl="1">
              <a:lnSpc>
                <a:spcPct val="140000"/>
              </a:lnSpc>
              <a:buClr>
                <a:srgbClr val="7030A0"/>
              </a:buClr>
              <a:buFont typeface="Wingdings" panose="05000000000000000000" pitchFamily="2" charset="2"/>
              <a:buChar char="Ø"/>
            </a:pPr>
            <a:r>
              <a:rPr lang="en-US" sz="2000">
                <a:solidFill>
                  <a:srgbClr val="002060"/>
                </a:solidFill>
                <a:latin typeface="Calibri Light" panose="020F0302020204030204" pitchFamily="34" charset="0"/>
                <a:cs typeface="Calibri Light" panose="020F0302020204030204" pitchFamily="34" charset="0"/>
              </a:rPr>
              <a:t> Emphasis on believing trainee’s account and empathizing effectively</a:t>
            </a:r>
          </a:p>
          <a:p>
            <a:pPr lvl="1">
              <a:lnSpc>
                <a:spcPct val="140000"/>
              </a:lnSpc>
              <a:buClr>
                <a:srgbClr val="7030A0"/>
              </a:buClr>
              <a:buFont typeface="Wingdings" panose="05000000000000000000" pitchFamily="2" charset="2"/>
              <a:buChar char="Ø"/>
            </a:pPr>
            <a:r>
              <a:rPr lang="en-US">
                <a:solidFill>
                  <a:srgbClr val="002060"/>
                </a:solidFill>
                <a:latin typeface="Calibri Light" panose="020F0302020204030204" pitchFamily="34" charset="0"/>
                <a:cs typeface="Calibri Light" panose="020F0302020204030204" pitchFamily="34" charset="0"/>
              </a:rPr>
              <a:t> Non-judgmental approach</a:t>
            </a:r>
          </a:p>
          <a:p>
            <a:pPr lvl="1">
              <a:lnSpc>
                <a:spcPct val="140000"/>
              </a:lnSpc>
              <a:buClr>
                <a:srgbClr val="7030A0"/>
              </a:buClr>
              <a:buFont typeface="Wingdings" panose="05000000000000000000" pitchFamily="2" charset="2"/>
              <a:buChar char="Ø"/>
            </a:pPr>
            <a:r>
              <a:rPr lang="en-US" sz="2000">
                <a:solidFill>
                  <a:srgbClr val="002060"/>
                </a:solidFill>
                <a:latin typeface="Calibri Light" panose="020F0302020204030204" pitchFamily="34" charset="0"/>
                <a:cs typeface="Calibri Light" panose="020F0302020204030204" pitchFamily="34" charset="0"/>
              </a:rPr>
              <a:t> As a peer ally, you may take a more informal approach</a:t>
            </a:r>
          </a:p>
          <a:p>
            <a:pPr lvl="1">
              <a:lnSpc>
                <a:spcPct val="140000"/>
              </a:lnSpc>
              <a:buClr>
                <a:srgbClr val="7030A0"/>
              </a:buClr>
              <a:buFont typeface="Wingdings" panose="05000000000000000000" pitchFamily="2" charset="2"/>
              <a:buChar char="Ø"/>
            </a:pPr>
            <a:r>
              <a:rPr lang="en-US">
                <a:solidFill>
                  <a:srgbClr val="002060"/>
                </a:solidFill>
                <a:latin typeface="Calibri Light" panose="020F0302020204030204" pitchFamily="34" charset="0"/>
                <a:cs typeface="Calibri Light" panose="020F0302020204030204" pitchFamily="34" charset="0"/>
              </a:rPr>
              <a:t> Important to remember elements such as confidentiality (and its limits), active listening, and appropriate boundaries</a:t>
            </a:r>
            <a:endParaRPr lang="en-US" sz="2000">
              <a:solidFill>
                <a:srgbClr val="002060"/>
              </a:solidFill>
              <a:latin typeface="Calibri Light" panose="020F0302020204030204" pitchFamily="34" charset="0"/>
              <a:cs typeface="Calibri Light" panose="020F0302020204030204" pitchFamily="34" charset="0"/>
            </a:endParaRPr>
          </a:p>
          <a:p>
            <a:pPr marL="761970" lvl="2" indent="0">
              <a:lnSpc>
                <a:spcPct val="140000"/>
              </a:lnSpc>
              <a:buClr>
                <a:srgbClr val="7030A0"/>
              </a:buClr>
              <a:buNone/>
            </a:pPr>
            <a:endParaRPr lang="en-US" sz="2000">
              <a:solidFill>
                <a:srgbClr val="002060"/>
              </a:solidFill>
              <a:latin typeface="Calibri Light" panose="020F0302020204030204" pitchFamily="34" charset="0"/>
              <a:cs typeface="Calibri Light" panose="020F0302020204030204" pitchFamily="34" charset="0"/>
            </a:endParaRPr>
          </a:p>
          <a:p>
            <a:pPr lvl="2">
              <a:lnSpc>
                <a:spcPct val="140000"/>
              </a:lnSpc>
              <a:buClr>
                <a:srgbClr val="7030A0"/>
              </a:buClr>
              <a:buFont typeface="Wingdings" panose="05000000000000000000" pitchFamily="2" charset="2"/>
              <a:buChar char="Ø"/>
            </a:pPr>
            <a:endParaRPr lang="en-US" sz="1401" dirty="0">
              <a:solidFill>
                <a:srgbClr val="002060"/>
              </a:solidFill>
              <a:latin typeface="Calibri Light" panose="020F030202020403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81A06CA8-9115-6F91-481B-5400B650416D}"/>
              </a:ext>
            </a:extLst>
          </p:cNvPr>
          <p:cNvPicPr>
            <a:picLocks noChangeAspect="1"/>
          </p:cNvPicPr>
          <p:nvPr/>
        </p:nvPicPr>
        <p:blipFill>
          <a:blip r:embed="rId3"/>
          <a:stretch>
            <a:fillRect/>
          </a:stretch>
        </p:blipFill>
        <p:spPr>
          <a:xfrm>
            <a:off x="7325711" y="811924"/>
            <a:ext cx="2438400" cy="1371600"/>
          </a:xfrm>
          <a:prstGeom prst="rect">
            <a:avLst/>
          </a:prstGeom>
          <a:ln>
            <a:noFill/>
          </a:ln>
          <a:effectLst>
            <a:softEdge rad="112500"/>
          </a:effectLst>
        </p:spPr>
      </p:pic>
    </p:spTree>
    <p:extLst>
      <p:ext uri="{BB962C8B-B14F-4D97-AF65-F5344CB8AC3E}">
        <p14:creationId xmlns:p14="http://schemas.microsoft.com/office/powerpoint/2010/main" val="2160106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75EF0-CD79-881A-E6ED-EF4E0256FD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6BD3E6-41BB-01CE-0E9A-D27F45B2CB77}"/>
              </a:ext>
            </a:extLst>
          </p:cNvPr>
          <p:cNvSpPr>
            <a:spLocks noGrp="1"/>
          </p:cNvSpPr>
          <p:nvPr>
            <p:ph type="title"/>
          </p:nvPr>
        </p:nvSpPr>
        <p:spPr>
          <a:xfrm>
            <a:off x="941371" y="79960"/>
            <a:ext cx="6463950" cy="1120767"/>
          </a:xfrm>
        </p:spPr>
        <p:txBody>
          <a:bodyPr vert="horz" lIns="0" tIns="0" rIns="0" bIns="0" rtlCol="0" anchor="ctr">
            <a:noAutofit/>
          </a:bodyPr>
          <a:lstStyle/>
          <a:p>
            <a:pPr>
              <a:lnSpc>
                <a:spcPct val="100000"/>
              </a:lnSpc>
              <a:tabLst>
                <a:tab pos="0" algn="l"/>
              </a:tabLst>
            </a:pPr>
            <a:r>
              <a:rPr lang="en-US" sz="3600" dirty="0">
                <a:solidFill>
                  <a:srgbClr val="7030A0"/>
                </a:solidFill>
              </a:rPr>
              <a:t>Process</a:t>
            </a:r>
          </a:p>
        </p:txBody>
      </p:sp>
      <p:sp>
        <p:nvSpPr>
          <p:cNvPr id="3" name="Content Placeholder 2">
            <a:extLst>
              <a:ext uri="{FF2B5EF4-FFF2-40B4-BE49-F238E27FC236}">
                <a16:creationId xmlns:a16="http://schemas.microsoft.com/office/drawing/2014/main" id="{C7E9847B-3EAB-30AB-E74F-0D241AE6F577}"/>
              </a:ext>
            </a:extLst>
          </p:cNvPr>
          <p:cNvSpPr>
            <a:spLocks noGrp="1"/>
          </p:cNvSpPr>
          <p:nvPr>
            <p:ph idx="1"/>
          </p:nvPr>
        </p:nvSpPr>
        <p:spPr>
          <a:xfrm>
            <a:off x="381360" y="346054"/>
            <a:ext cx="8679614" cy="4841119"/>
          </a:xfrm>
        </p:spPr>
        <p:txBody>
          <a:bodyPr vert="horz" lIns="0" tIns="0" rIns="0" bIns="0" rtlCol="0">
            <a:normAutofit/>
          </a:bodyPr>
          <a:lstStyle/>
          <a:p>
            <a:pPr>
              <a:lnSpc>
                <a:spcPct val="140000"/>
              </a:lnSpc>
              <a:buClr>
                <a:srgbClr val="7030A0"/>
              </a:buClr>
              <a:buFont typeface="Wingdings" panose="05000000000000000000" pitchFamily="2" charset="2"/>
              <a:buChar char="Ø"/>
            </a:pPr>
            <a:endParaRPr lang="en-GB" sz="2400" dirty="0"/>
          </a:p>
          <a:p>
            <a:pPr marL="380985" lvl="1" indent="0">
              <a:lnSpc>
                <a:spcPct val="140000"/>
              </a:lnSpc>
              <a:buClr>
                <a:srgbClr val="7030A0"/>
              </a:buClr>
              <a:buNone/>
            </a:pPr>
            <a:endParaRPr lang="en-US" dirty="0">
              <a:solidFill>
                <a:srgbClr val="002060"/>
              </a:solidFill>
              <a:latin typeface="Calibri Light" panose="020F0302020204030204" pitchFamily="34" charset="0"/>
              <a:cs typeface="Calibri Light" panose="020F0302020204030204" pitchFamily="34" charset="0"/>
            </a:endParaRPr>
          </a:p>
          <a:p>
            <a:pPr lvl="2">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Trainee submits request via short form on Raising Dignity concerns web page</a:t>
            </a:r>
          </a:p>
          <a:p>
            <a:pPr lvl="2">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 Angela matches with peer ally</a:t>
            </a:r>
          </a:p>
          <a:p>
            <a:pPr lvl="2">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 Peer ally receives email request from Angela</a:t>
            </a:r>
          </a:p>
          <a:p>
            <a:pPr lvl="2">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 Peer ally accepts (or declines) and contacts trainee</a:t>
            </a:r>
          </a:p>
          <a:p>
            <a:pPr lvl="2">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 Decision re: date, time, venue (if F2F) or Teams</a:t>
            </a:r>
          </a:p>
        </p:txBody>
      </p:sp>
    </p:spTree>
    <p:extLst>
      <p:ext uri="{BB962C8B-B14F-4D97-AF65-F5344CB8AC3E}">
        <p14:creationId xmlns:p14="http://schemas.microsoft.com/office/powerpoint/2010/main" val="3735051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438F5-0EF5-77E8-89CE-03C3FB8B63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B8404F-3ECF-3F35-F8FB-BA7DD3FC0726}"/>
              </a:ext>
            </a:extLst>
          </p:cNvPr>
          <p:cNvSpPr>
            <a:spLocks noGrp="1"/>
          </p:cNvSpPr>
          <p:nvPr>
            <p:ph type="title"/>
          </p:nvPr>
        </p:nvSpPr>
        <p:spPr>
          <a:xfrm>
            <a:off x="941371" y="79960"/>
            <a:ext cx="6463950" cy="1120767"/>
          </a:xfrm>
        </p:spPr>
        <p:txBody>
          <a:bodyPr vert="horz" lIns="0" tIns="0" rIns="0" bIns="0" rtlCol="0" anchor="ctr">
            <a:noAutofit/>
          </a:bodyPr>
          <a:lstStyle/>
          <a:p>
            <a:pPr>
              <a:lnSpc>
                <a:spcPct val="100000"/>
              </a:lnSpc>
              <a:tabLst>
                <a:tab pos="0" algn="l"/>
              </a:tabLst>
            </a:pPr>
            <a:r>
              <a:rPr lang="en-US" sz="3600" dirty="0">
                <a:solidFill>
                  <a:srgbClr val="7030A0"/>
                </a:solidFill>
              </a:rPr>
              <a:t>How to start</a:t>
            </a:r>
          </a:p>
        </p:txBody>
      </p:sp>
      <p:sp>
        <p:nvSpPr>
          <p:cNvPr id="3" name="Content Placeholder 2">
            <a:extLst>
              <a:ext uri="{FF2B5EF4-FFF2-40B4-BE49-F238E27FC236}">
                <a16:creationId xmlns:a16="http://schemas.microsoft.com/office/drawing/2014/main" id="{EC63B476-0295-A465-6F1C-18114B5B9244}"/>
              </a:ext>
            </a:extLst>
          </p:cNvPr>
          <p:cNvSpPr>
            <a:spLocks noGrp="1"/>
          </p:cNvSpPr>
          <p:nvPr>
            <p:ph idx="1"/>
          </p:nvPr>
        </p:nvSpPr>
        <p:spPr>
          <a:xfrm>
            <a:off x="539015" y="788276"/>
            <a:ext cx="8679614" cy="4693186"/>
          </a:xfrm>
        </p:spPr>
        <p:txBody>
          <a:bodyPr vert="horz" lIns="0" tIns="0" rIns="0" bIns="0" rtlCol="0">
            <a:normAutofit fontScale="92500"/>
          </a:bodyPr>
          <a:lstStyle/>
          <a:p>
            <a:pPr marL="380985" lvl="1" indent="0">
              <a:lnSpc>
                <a:spcPct val="140000"/>
              </a:lnSpc>
              <a:buClr>
                <a:srgbClr val="7030A0"/>
              </a:buClr>
              <a:buNone/>
            </a:pPr>
            <a:endParaRPr lang="en-US" dirty="0">
              <a:solidFill>
                <a:srgbClr val="002060"/>
              </a:solidFill>
              <a:latin typeface="Calibri Light" panose="020F0302020204030204" pitchFamily="34" charset="0"/>
              <a:cs typeface="Calibri Light" panose="020F0302020204030204" pitchFamily="34" charset="0"/>
            </a:endParaRPr>
          </a:p>
          <a:p>
            <a:pPr lvl="1">
              <a:lnSpc>
                <a:spcPct val="140000"/>
              </a:lnSpc>
              <a:buClr>
                <a:srgbClr val="7030A0"/>
              </a:buClr>
              <a:buFont typeface="Wingdings" panose="05000000000000000000" pitchFamily="2" charset="2"/>
              <a:buChar char="Ø"/>
            </a:pPr>
            <a:r>
              <a:rPr lang="en-US" sz="2000" dirty="0">
                <a:solidFill>
                  <a:srgbClr val="002060"/>
                </a:solidFill>
                <a:latin typeface="Calibri Light" panose="020F0302020204030204" pitchFamily="34" charset="0"/>
                <a:cs typeface="Calibri Light" panose="020F0302020204030204" pitchFamily="34" charset="0"/>
              </a:rPr>
              <a:t> </a:t>
            </a:r>
            <a:r>
              <a:rPr lang="en-US" sz="2400" dirty="0">
                <a:solidFill>
                  <a:srgbClr val="002060"/>
                </a:solidFill>
                <a:latin typeface="Calibri Light" panose="020F0302020204030204" pitchFamily="34" charset="0"/>
                <a:cs typeface="Calibri Light" panose="020F0302020204030204" pitchFamily="34" charset="0"/>
              </a:rPr>
              <a:t>Introductions</a:t>
            </a:r>
          </a:p>
          <a:p>
            <a:pPr lvl="1">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 Explain your role a peer ally – hear the concern, discussion of possible next steps (if necessary), decision on escalation, signposting</a:t>
            </a:r>
          </a:p>
          <a:p>
            <a:pPr lvl="1">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 Also explain 	</a:t>
            </a:r>
          </a:p>
          <a:p>
            <a:pPr lvl="2">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 confidentiality and its limits</a:t>
            </a:r>
          </a:p>
          <a:p>
            <a:pPr lvl="2">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 escalation process (can wait until after concern heard)</a:t>
            </a:r>
          </a:p>
          <a:p>
            <a:pPr lvl="2">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 how much time you have</a:t>
            </a:r>
          </a:p>
          <a:p>
            <a:pPr lvl="2">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 system of anonymous documentation</a:t>
            </a:r>
          </a:p>
          <a:p>
            <a:pPr lvl="2">
              <a:lnSpc>
                <a:spcPct val="140000"/>
              </a:lnSpc>
              <a:buClr>
                <a:srgbClr val="7030A0"/>
              </a:buClr>
              <a:buFont typeface="Wingdings" panose="05000000000000000000" pitchFamily="2" charset="2"/>
              <a:buChar char="Ø"/>
            </a:pPr>
            <a:endParaRPr lang="en-US" sz="1401" dirty="0">
              <a:solidFill>
                <a:srgbClr val="002060"/>
              </a:solidFill>
              <a:latin typeface="Calibri Light" panose="020F030202020403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613F9BE4-C15D-A326-9645-6CACA9BEEA6C}"/>
              </a:ext>
            </a:extLst>
          </p:cNvPr>
          <p:cNvPicPr>
            <a:picLocks noChangeAspect="1"/>
          </p:cNvPicPr>
          <p:nvPr/>
        </p:nvPicPr>
        <p:blipFill>
          <a:blip r:embed="rId3"/>
          <a:stretch>
            <a:fillRect/>
          </a:stretch>
        </p:blipFill>
        <p:spPr>
          <a:xfrm>
            <a:off x="6935120" y="233538"/>
            <a:ext cx="2753710" cy="1419970"/>
          </a:xfrm>
          <a:prstGeom prst="rect">
            <a:avLst/>
          </a:prstGeom>
          <a:ln>
            <a:noFill/>
          </a:ln>
          <a:effectLst>
            <a:softEdge rad="112500"/>
          </a:effectLst>
        </p:spPr>
      </p:pic>
    </p:spTree>
    <p:extLst>
      <p:ext uri="{BB962C8B-B14F-4D97-AF65-F5344CB8AC3E}">
        <p14:creationId xmlns:p14="http://schemas.microsoft.com/office/powerpoint/2010/main" val="4079370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43616-6EF1-6CA3-93FF-C21B507E96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3559A2-037D-9D1A-59BC-BC590A62A31B}"/>
              </a:ext>
            </a:extLst>
          </p:cNvPr>
          <p:cNvSpPr>
            <a:spLocks noGrp="1"/>
          </p:cNvSpPr>
          <p:nvPr>
            <p:ph type="title"/>
          </p:nvPr>
        </p:nvSpPr>
        <p:spPr>
          <a:xfrm>
            <a:off x="941371" y="79960"/>
            <a:ext cx="6463950" cy="1120767"/>
          </a:xfrm>
        </p:spPr>
        <p:txBody>
          <a:bodyPr vert="horz" lIns="0" tIns="0" rIns="0" bIns="0" rtlCol="0" anchor="ctr">
            <a:noAutofit/>
          </a:bodyPr>
          <a:lstStyle/>
          <a:p>
            <a:pPr>
              <a:lnSpc>
                <a:spcPct val="100000"/>
              </a:lnSpc>
              <a:tabLst>
                <a:tab pos="0" algn="l"/>
              </a:tabLst>
            </a:pPr>
            <a:r>
              <a:rPr lang="en-US" sz="3600" dirty="0">
                <a:solidFill>
                  <a:srgbClr val="7030A0"/>
                </a:solidFill>
              </a:rPr>
              <a:t>Documentation</a:t>
            </a:r>
          </a:p>
        </p:txBody>
      </p:sp>
      <p:sp>
        <p:nvSpPr>
          <p:cNvPr id="3" name="Content Placeholder 2">
            <a:extLst>
              <a:ext uri="{FF2B5EF4-FFF2-40B4-BE49-F238E27FC236}">
                <a16:creationId xmlns:a16="http://schemas.microsoft.com/office/drawing/2014/main" id="{6544DC96-86C4-4D72-1332-DC4DD74D56F8}"/>
              </a:ext>
            </a:extLst>
          </p:cNvPr>
          <p:cNvSpPr>
            <a:spLocks noGrp="1"/>
          </p:cNvSpPr>
          <p:nvPr>
            <p:ph idx="1"/>
          </p:nvPr>
        </p:nvSpPr>
        <p:spPr>
          <a:xfrm>
            <a:off x="539015" y="640343"/>
            <a:ext cx="8679614" cy="4841119"/>
          </a:xfrm>
        </p:spPr>
        <p:txBody>
          <a:bodyPr vert="horz" lIns="0" tIns="0" rIns="0" bIns="0" rtlCol="0">
            <a:normAutofit/>
          </a:bodyPr>
          <a:lstStyle/>
          <a:p>
            <a:pPr marL="380985" lvl="1" indent="0">
              <a:lnSpc>
                <a:spcPct val="140000"/>
              </a:lnSpc>
              <a:buClr>
                <a:srgbClr val="7030A0"/>
              </a:buClr>
              <a:buNone/>
            </a:pPr>
            <a:endParaRPr lang="en-US" dirty="0">
              <a:solidFill>
                <a:srgbClr val="002060"/>
              </a:solidFill>
              <a:latin typeface="Calibri Light" panose="020F0302020204030204" pitchFamily="34" charset="0"/>
              <a:cs typeface="Calibri Light" panose="020F0302020204030204" pitchFamily="34" charset="0"/>
            </a:endParaRPr>
          </a:p>
          <a:p>
            <a:pPr lvl="1">
              <a:lnSpc>
                <a:spcPct val="140000"/>
              </a:lnSpc>
              <a:buClr>
                <a:srgbClr val="7030A0"/>
              </a:buClr>
              <a:buFont typeface="Wingdings" panose="05000000000000000000" pitchFamily="2" charset="2"/>
              <a:buChar char="Ø"/>
            </a:pPr>
            <a:r>
              <a:rPr lang="en-US" sz="2000" dirty="0">
                <a:solidFill>
                  <a:srgbClr val="002060"/>
                </a:solidFill>
                <a:latin typeface="Calibri Light" panose="020F0302020204030204" pitchFamily="34" charset="0"/>
                <a:cs typeface="Calibri Light" panose="020F0302020204030204" pitchFamily="34" charset="0"/>
              </a:rPr>
              <a:t> </a:t>
            </a:r>
            <a:r>
              <a:rPr lang="en-US" dirty="0">
                <a:solidFill>
                  <a:srgbClr val="002060"/>
                </a:solidFill>
                <a:latin typeface="Calibri Light" panose="020F0302020204030204" pitchFamily="34" charset="0"/>
                <a:cs typeface="Calibri Light" panose="020F0302020204030204" pitchFamily="34" charset="0"/>
              </a:rPr>
              <a:t>Quality recording f</a:t>
            </a:r>
            <a:r>
              <a:rPr lang="en-US" sz="2000" dirty="0">
                <a:solidFill>
                  <a:srgbClr val="002060"/>
                </a:solidFill>
                <a:latin typeface="Calibri Light" panose="020F0302020204030204" pitchFamily="34" charset="0"/>
                <a:cs typeface="Calibri Light" panose="020F0302020204030204" pitchFamily="34" charset="0"/>
              </a:rPr>
              <a:t>orm on Raising Concerns page of deanery website</a:t>
            </a:r>
          </a:p>
          <a:p>
            <a:pPr lvl="1">
              <a:lnSpc>
                <a:spcPct val="140000"/>
              </a:lnSpc>
              <a:buClr>
                <a:srgbClr val="7030A0"/>
              </a:buClr>
              <a:buFont typeface="Wingdings" panose="05000000000000000000" pitchFamily="2" charset="2"/>
              <a:buChar char="Ø"/>
            </a:pPr>
            <a:r>
              <a:rPr lang="en-US" dirty="0">
                <a:solidFill>
                  <a:srgbClr val="002060"/>
                </a:solidFill>
                <a:latin typeface="Calibri Light" panose="020F0302020204030204" pitchFamily="34" charset="0"/>
                <a:cs typeface="Calibri Light" panose="020F0302020204030204" pitchFamily="34" charset="0"/>
              </a:rPr>
              <a:t> Your details recorded, but name of trainee raising concern is not</a:t>
            </a:r>
          </a:p>
          <a:p>
            <a:pPr lvl="1">
              <a:lnSpc>
                <a:spcPct val="140000"/>
              </a:lnSpc>
              <a:buClr>
                <a:srgbClr val="7030A0"/>
              </a:buClr>
              <a:buFont typeface="Wingdings" panose="05000000000000000000" pitchFamily="2" charset="2"/>
              <a:buChar char="Ø"/>
            </a:pPr>
            <a:r>
              <a:rPr lang="en-US" dirty="0">
                <a:solidFill>
                  <a:srgbClr val="002060"/>
                </a:solidFill>
                <a:latin typeface="Calibri Light" panose="020F0302020204030204" pitchFamily="34" charset="0"/>
                <a:cs typeface="Calibri Light" panose="020F0302020204030204" pitchFamily="34" charset="0"/>
              </a:rPr>
              <a:t> Complete form with trainee</a:t>
            </a:r>
          </a:p>
          <a:p>
            <a:pPr lvl="1">
              <a:lnSpc>
                <a:spcPct val="140000"/>
              </a:lnSpc>
              <a:buClr>
                <a:srgbClr val="7030A0"/>
              </a:buClr>
              <a:buFont typeface="Wingdings" panose="05000000000000000000" pitchFamily="2" charset="2"/>
              <a:buChar char="Ø"/>
            </a:pPr>
            <a:r>
              <a:rPr lang="en-US" dirty="0">
                <a:solidFill>
                  <a:srgbClr val="002060"/>
                </a:solidFill>
                <a:latin typeface="Calibri Light" panose="020F0302020204030204" pitchFamily="34" charset="0"/>
                <a:cs typeface="Calibri Light" panose="020F0302020204030204" pitchFamily="34" charset="0"/>
              </a:rPr>
              <a:t> Record what they are comfortable with – specialty as minimum, ideally including trust (can leave out grade)</a:t>
            </a:r>
          </a:p>
          <a:p>
            <a:pPr lvl="1">
              <a:lnSpc>
                <a:spcPct val="140000"/>
              </a:lnSpc>
              <a:buClr>
                <a:srgbClr val="7030A0"/>
              </a:buClr>
              <a:buFont typeface="Wingdings" panose="05000000000000000000" pitchFamily="2" charset="2"/>
              <a:buChar char="Ø"/>
            </a:pPr>
            <a:r>
              <a:rPr lang="en-US" dirty="0">
                <a:solidFill>
                  <a:srgbClr val="002060"/>
                </a:solidFill>
                <a:latin typeface="Calibri Light" panose="020F0302020204030204" pitchFamily="34" charset="0"/>
                <a:cs typeface="Calibri Light" panose="020F0302020204030204" pitchFamily="34" charset="0"/>
              </a:rPr>
              <a:t> Explain the forms are only used to identify themes</a:t>
            </a:r>
          </a:p>
          <a:p>
            <a:pPr lvl="1">
              <a:lnSpc>
                <a:spcPct val="140000"/>
              </a:lnSpc>
              <a:buClr>
                <a:srgbClr val="7030A0"/>
              </a:buClr>
              <a:buFont typeface="Wingdings" panose="05000000000000000000" pitchFamily="2" charset="2"/>
              <a:buChar char="Ø"/>
            </a:pPr>
            <a:r>
              <a:rPr lang="en-US" dirty="0">
                <a:solidFill>
                  <a:srgbClr val="002060"/>
                </a:solidFill>
                <a:latin typeface="Calibri Light" panose="020F0302020204030204" pitchFamily="34" charset="0"/>
                <a:cs typeface="Calibri Light" panose="020F0302020204030204" pitchFamily="34" charset="0"/>
              </a:rPr>
              <a:t> In details of concern, can describe issue rather than a lot of details about incident(s) – </a:t>
            </a:r>
            <a:r>
              <a:rPr lang="en-US" dirty="0" err="1">
                <a:solidFill>
                  <a:srgbClr val="002060"/>
                </a:solidFill>
                <a:latin typeface="Calibri Light" panose="020F0302020204030204" pitchFamily="34" charset="0"/>
                <a:cs typeface="Calibri Light" panose="020F0302020204030204" pitchFamily="34" charset="0"/>
              </a:rPr>
              <a:t>eg</a:t>
            </a:r>
            <a:r>
              <a:rPr lang="en-US" dirty="0">
                <a:solidFill>
                  <a:srgbClr val="002060"/>
                </a:solidFill>
                <a:latin typeface="Calibri Light" panose="020F0302020204030204" pitchFamily="34" charset="0"/>
                <a:cs typeface="Calibri Light" panose="020F0302020204030204" pitchFamily="34" charset="0"/>
              </a:rPr>
              <a:t> microaggression, bullying, unfairness, exclusion. </a:t>
            </a:r>
          </a:p>
          <a:p>
            <a:pPr lvl="1">
              <a:lnSpc>
                <a:spcPct val="140000"/>
              </a:lnSpc>
              <a:buClr>
                <a:srgbClr val="7030A0"/>
              </a:buClr>
              <a:buFont typeface="Wingdings" panose="05000000000000000000" pitchFamily="2" charset="2"/>
              <a:buChar char="Ø"/>
            </a:pPr>
            <a:r>
              <a:rPr lang="en-US" dirty="0">
                <a:solidFill>
                  <a:srgbClr val="002060"/>
                </a:solidFill>
                <a:latin typeface="Calibri Light" panose="020F0302020204030204" pitchFamily="34" charset="0"/>
                <a:cs typeface="Calibri Light" panose="020F0302020204030204" pitchFamily="34" charset="0"/>
              </a:rPr>
              <a:t> Any protected / non-protected characteristics</a:t>
            </a:r>
          </a:p>
          <a:p>
            <a:pPr lvl="1">
              <a:lnSpc>
                <a:spcPct val="140000"/>
              </a:lnSpc>
              <a:buClr>
                <a:srgbClr val="7030A0"/>
              </a:buClr>
              <a:buFont typeface="Wingdings" panose="05000000000000000000" pitchFamily="2" charset="2"/>
              <a:buChar char="Ø"/>
            </a:pPr>
            <a:endParaRPr lang="en-US" sz="1401" dirty="0">
              <a:solidFill>
                <a:srgbClr val="002060"/>
              </a:solidFill>
              <a:latin typeface="Calibri Light" panose="020F030202020403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71F81366-072C-648B-E123-36FCFD7C90B2}"/>
              </a:ext>
            </a:extLst>
          </p:cNvPr>
          <p:cNvPicPr>
            <a:picLocks noChangeAspect="1"/>
          </p:cNvPicPr>
          <p:nvPr/>
        </p:nvPicPr>
        <p:blipFill>
          <a:blip r:embed="rId3"/>
          <a:stretch>
            <a:fillRect/>
          </a:stretch>
        </p:blipFill>
        <p:spPr>
          <a:xfrm>
            <a:off x="8589988" y="379456"/>
            <a:ext cx="1257282" cy="1068344"/>
          </a:xfrm>
          <a:prstGeom prst="rect">
            <a:avLst/>
          </a:prstGeom>
        </p:spPr>
      </p:pic>
    </p:spTree>
    <p:extLst>
      <p:ext uri="{BB962C8B-B14F-4D97-AF65-F5344CB8AC3E}">
        <p14:creationId xmlns:p14="http://schemas.microsoft.com/office/powerpoint/2010/main" val="931688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52F43-2F1F-1C98-B6A2-62C869BB92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AA6F7A-6A1B-5A93-1682-C3FE1D49C036}"/>
              </a:ext>
            </a:extLst>
          </p:cNvPr>
          <p:cNvSpPr>
            <a:spLocks noGrp="1"/>
          </p:cNvSpPr>
          <p:nvPr>
            <p:ph type="title"/>
          </p:nvPr>
        </p:nvSpPr>
        <p:spPr>
          <a:xfrm>
            <a:off x="941371" y="79960"/>
            <a:ext cx="6463950" cy="1120767"/>
          </a:xfrm>
        </p:spPr>
        <p:txBody>
          <a:bodyPr vert="horz" lIns="0" tIns="0" rIns="0" bIns="0" rtlCol="0" anchor="ctr">
            <a:noAutofit/>
          </a:bodyPr>
          <a:lstStyle/>
          <a:p>
            <a:pPr>
              <a:lnSpc>
                <a:spcPct val="100000"/>
              </a:lnSpc>
              <a:tabLst>
                <a:tab pos="0" algn="l"/>
              </a:tabLst>
            </a:pPr>
            <a:r>
              <a:rPr lang="en-US" sz="3600" dirty="0">
                <a:solidFill>
                  <a:srgbClr val="7030A0"/>
                </a:solidFill>
              </a:rPr>
              <a:t>Serious concerns</a:t>
            </a:r>
          </a:p>
        </p:txBody>
      </p:sp>
      <p:sp>
        <p:nvSpPr>
          <p:cNvPr id="3" name="Content Placeholder 2">
            <a:extLst>
              <a:ext uri="{FF2B5EF4-FFF2-40B4-BE49-F238E27FC236}">
                <a16:creationId xmlns:a16="http://schemas.microsoft.com/office/drawing/2014/main" id="{99A1C579-FB09-8B78-F149-DF24EA708FA5}"/>
              </a:ext>
            </a:extLst>
          </p:cNvPr>
          <p:cNvSpPr>
            <a:spLocks noGrp="1"/>
          </p:cNvSpPr>
          <p:nvPr>
            <p:ph idx="1"/>
          </p:nvPr>
        </p:nvSpPr>
        <p:spPr>
          <a:xfrm>
            <a:off x="539016" y="654518"/>
            <a:ext cx="8679614" cy="4841119"/>
          </a:xfrm>
        </p:spPr>
        <p:txBody>
          <a:bodyPr vert="horz" lIns="0" tIns="0" rIns="0" bIns="0" rtlCol="0">
            <a:normAutofit/>
          </a:bodyPr>
          <a:lstStyle/>
          <a:p>
            <a:pPr marL="380985" lvl="1" indent="0">
              <a:lnSpc>
                <a:spcPct val="140000"/>
              </a:lnSpc>
              <a:buClr>
                <a:srgbClr val="7030A0"/>
              </a:buClr>
              <a:buNone/>
            </a:pPr>
            <a:endParaRPr lang="en-US" dirty="0">
              <a:solidFill>
                <a:srgbClr val="002060"/>
              </a:solidFill>
              <a:latin typeface="Calibri Light" panose="020F0302020204030204" pitchFamily="34" charset="0"/>
              <a:cs typeface="Calibri Light" panose="020F0302020204030204" pitchFamily="34" charset="0"/>
            </a:endParaRPr>
          </a:p>
          <a:p>
            <a:pPr lvl="1">
              <a:lnSpc>
                <a:spcPct val="150000"/>
              </a:lnSpc>
              <a:buClr>
                <a:srgbClr val="7030A0"/>
              </a:buClr>
              <a:buFont typeface="Wingdings" panose="05000000000000000000" pitchFamily="2" charset="2"/>
              <a:buChar char="Ø"/>
            </a:pPr>
            <a:r>
              <a:rPr lang="en-US" dirty="0">
                <a:solidFill>
                  <a:srgbClr val="002060"/>
                </a:solidFill>
                <a:latin typeface="Calibri Light" panose="020F0302020204030204" pitchFamily="34" charset="0"/>
                <a:cs typeface="Calibri Light" panose="020F0302020204030204" pitchFamily="34" charset="0"/>
              </a:rPr>
              <a:t> Sexual safety incidents</a:t>
            </a:r>
          </a:p>
          <a:p>
            <a:pPr lvl="1">
              <a:lnSpc>
                <a:spcPct val="150000"/>
              </a:lnSpc>
              <a:buClr>
                <a:srgbClr val="7030A0"/>
              </a:buClr>
              <a:buFont typeface="Wingdings" panose="05000000000000000000" pitchFamily="2" charset="2"/>
              <a:buChar char="Ø"/>
            </a:pPr>
            <a:r>
              <a:rPr lang="en-US" sz="2000" dirty="0">
                <a:solidFill>
                  <a:srgbClr val="002060"/>
                </a:solidFill>
                <a:latin typeface="Calibri Light" panose="020F0302020204030204" pitchFamily="34" charset="0"/>
                <a:cs typeface="Calibri Light" panose="020F0302020204030204" pitchFamily="34" charset="0"/>
              </a:rPr>
              <a:t> Discrimination</a:t>
            </a:r>
          </a:p>
          <a:p>
            <a:pPr lvl="1">
              <a:lnSpc>
                <a:spcPct val="150000"/>
              </a:lnSpc>
              <a:buClr>
                <a:srgbClr val="7030A0"/>
              </a:buClr>
              <a:buFont typeface="Wingdings" panose="05000000000000000000" pitchFamily="2" charset="2"/>
              <a:buChar char="Ø"/>
            </a:pPr>
            <a:r>
              <a:rPr lang="en-US" dirty="0">
                <a:solidFill>
                  <a:srgbClr val="002060"/>
                </a:solidFill>
                <a:latin typeface="Calibri Light" panose="020F0302020204030204" pitchFamily="34" charset="0"/>
                <a:cs typeface="Calibri Light" panose="020F0302020204030204" pitchFamily="34" charset="0"/>
              </a:rPr>
              <a:t> Bullying and harassment</a:t>
            </a:r>
          </a:p>
          <a:p>
            <a:pPr lvl="1">
              <a:lnSpc>
                <a:spcPct val="150000"/>
              </a:lnSpc>
              <a:buClr>
                <a:srgbClr val="7030A0"/>
              </a:buClr>
              <a:buFont typeface="Wingdings" panose="05000000000000000000" pitchFamily="2" charset="2"/>
              <a:buChar char="Ø"/>
            </a:pPr>
            <a:r>
              <a:rPr lang="en-US" sz="2000" dirty="0">
                <a:solidFill>
                  <a:srgbClr val="002060"/>
                </a:solidFill>
                <a:latin typeface="Calibri Light" panose="020F0302020204030204" pitchFamily="34" charset="0"/>
                <a:cs typeface="Calibri Light" panose="020F0302020204030204" pitchFamily="34" charset="0"/>
              </a:rPr>
              <a:t> Trainee does not wish CS/</a:t>
            </a:r>
            <a:r>
              <a:rPr lang="en-US" dirty="0">
                <a:solidFill>
                  <a:srgbClr val="002060"/>
                </a:solidFill>
                <a:latin typeface="Calibri Light" panose="020F0302020204030204" pitchFamily="34" charset="0"/>
                <a:cs typeface="Calibri Light" panose="020F0302020204030204" pitchFamily="34" charset="0"/>
              </a:rPr>
              <a:t>ES/TPD to be told</a:t>
            </a:r>
          </a:p>
          <a:p>
            <a:pPr lvl="1">
              <a:lnSpc>
                <a:spcPct val="150000"/>
              </a:lnSpc>
              <a:buClr>
                <a:srgbClr val="7030A0"/>
              </a:buClr>
              <a:buFont typeface="Wingdings" panose="05000000000000000000" pitchFamily="2" charset="2"/>
              <a:buChar char="Ø"/>
            </a:pPr>
            <a:r>
              <a:rPr lang="en-US" sz="2000" dirty="0">
                <a:solidFill>
                  <a:srgbClr val="002060"/>
                </a:solidFill>
                <a:latin typeface="Calibri Light" panose="020F0302020204030204" pitchFamily="34" charset="0"/>
                <a:cs typeface="Calibri Light" panose="020F0302020204030204" pitchFamily="34" charset="0"/>
              </a:rPr>
              <a:t> Where there is a health concern</a:t>
            </a:r>
          </a:p>
          <a:p>
            <a:pPr lvl="1">
              <a:lnSpc>
                <a:spcPct val="150000"/>
              </a:lnSpc>
              <a:buClr>
                <a:srgbClr val="7030A0"/>
              </a:buClr>
              <a:buFont typeface="Wingdings" panose="05000000000000000000" pitchFamily="2" charset="2"/>
              <a:buChar char="Ø"/>
            </a:pPr>
            <a:r>
              <a:rPr lang="en-US" dirty="0">
                <a:solidFill>
                  <a:srgbClr val="002060"/>
                </a:solidFill>
                <a:latin typeface="Calibri Light" panose="020F0302020204030204" pitchFamily="34" charset="0"/>
                <a:cs typeface="Calibri Light" panose="020F0302020204030204" pitchFamily="34" charset="0"/>
              </a:rPr>
              <a:t> Potential for wider staff or patient safety impact</a:t>
            </a:r>
          </a:p>
          <a:p>
            <a:pPr lvl="1">
              <a:lnSpc>
                <a:spcPct val="150000"/>
              </a:lnSpc>
              <a:buClr>
                <a:srgbClr val="7030A0"/>
              </a:buClr>
              <a:buFont typeface="Wingdings" panose="05000000000000000000" pitchFamily="2" charset="2"/>
              <a:buChar char="Ø"/>
            </a:pPr>
            <a:r>
              <a:rPr lang="en-US" sz="2000" dirty="0">
                <a:solidFill>
                  <a:srgbClr val="002060"/>
                </a:solidFill>
                <a:latin typeface="Calibri Light" panose="020F0302020204030204" pitchFamily="34" charset="0"/>
                <a:cs typeface="Calibri Light" panose="020F0302020204030204" pitchFamily="34" charset="0"/>
              </a:rPr>
              <a:t> Where the trainee </a:t>
            </a:r>
            <a:r>
              <a:rPr lang="en-US" dirty="0">
                <a:solidFill>
                  <a:srgbClr val="002060"/>
                </a:solidFill>
                <a:latin typeface="Calibri Light" panose="020F0302020204030204" pitchFamily="34" charset="0"/>
                <a:cs typeface="Calibri Light" panose="020F0302020204030204" pitchFamily="34" charset="0"/>
              </a:rPr>
              <a:t>wants to move placements or raise a formal allegation </a:t>
            </a:r>
            <a:endParaRPr lang="en-US" sz="2000" dirty="0">
              <a:solidFill>
                <a:srgbClr val="002060"/>
              </a:solidFill>
              <a:latin typeface="Calibri Light" panose="020F0302020204030204" pitchFamily="34" charset="0"/>
              <a:cs typeface="Calibri Light" panose="020F0302020204030204" pitchFamily="34" charset="0"/>
            </a:endParaRPr>
          </a:p>
          <a:p>
            <a:pPr marL="761970" lvl="2" indent="0">
              <a:lnSpc>
                <a:spcPct val="150000"/>
              </a:lnSpc>
              <a:buClr>
                <a:srgbClr val="7030A0"/>
              </a:buClr>
              <a:buNone/>
            </a:pPr>
            <a:endParaRPr lang="en-US" sz="2000" dirty="0">
              <a:solidFill>
                <a:srgbClr val="002060"/>
              </a:solidFill>
              <a:latin typeface="Calibri Light" panose="020F0302020204030204" pitchFamily="34" charset="0"/>
              <a:cs typeface="Calibri Light" panose="020F0302020204030204" pitchFamily="34" charset="0"/>
            </a:endParaRPr>
          </a:p>
          <a:p>
            <a:pPr lvl="2">
              <a:lnSpc>
                <a:spcPct val="140000"/>
              </a:lnSpc>
              <a:buClr>
                <a:srgbClr val="7030A0"/>
              </a:buClr>
              <a:buFont typeface="Wingdings" panose="05000000000000000000" pitchFamily="2" charset="2"/>
              <a:buChar char="Ø"/>
            </a:pPr>
            <a:endParaRPr lang="en-US" sz="1401" dirty="0">
              <a:solidFill>
                <a:srgbClr val="00206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16779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BCB97-5001-B61D-4DD0-E7A4CE097A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2D4503-3C23-236D-6180-1B1FA224EFBF}"/>
              </a:ext>
            </a:extLst>
          </p:cNvPr>
          <p:cNvSpPr>
            <a:spLocks noGrp="1"/>
          </p:cNvSpPr>
          <p:nvPr>
            <p:ph type="title"/>
          </p:nvPr>
        </p:nvSpPr>
        <p:spPr>
          <a:xfrm>
            <a:off x="941371" y="79960"/>
            <a:ext cx="6463950" cy="1120767"/>
          </a:xfrm>
        </p:spPr>
        <p:txBody>
          <a:bodyPr vert="horz" lIns="0" tIns="0" rIns="0" bIns="0" rtlCol="0" anchor="ctr">
            <a:noAutofit/>
          </a:bodyPr>
          <a:lstStyle/>
          <a:p>
            <a:pPr>
              <a:lnSpc>
                <a:spcPct val="100000"/>
              </a:lnSpc>
              <a:tabLst>
                <a:tab pos="0" algn="l"/>
              </a:tabLst>
            </a:pPr>
            <a:r>
              <a:rPr lang="en-US" sz="3600" dirty="0">
                <a:solidFill>
                  <a:srgbClr val="7030A0"/>
                </a:solidFill>
              </a:rPr>
              <a:t>Support for peer allies</a:t>
            </a:r>
          </a:p>
        </p:txBody>
      </p:sp>
      <p:sp>
        <p:nvSpPr>
          <p:cNvPr id="3" name="Content Placeholder 2">
            <a:extLst>
              <a:ext uri="{FF2B5EF4-FFF2-40B4-BE49-F238E27FC236}">
                <a16:creationId xmlns:a16="http://schemas.microsoft.com/office/drawing/2014/main" id="{F6B6CC50-5E64-C8B2-5D59-AC5E799671EC}"/>
              </a:ext>
            </a:extLst>
          </p:cNvPr>
          <p:cNvSpPr>
            <a:spLocks noGrp="1"/>
          </p:cNvSpPr>
          <p:nvPr>
            <p:ph idx="1"/>
          </p:nvPr>
        </p:nvSpPr>
        <p:spPr>
          <a:xfrm>
            <a:off x="539015" y="640343"/>
            <a:ext cx="8679614" cy="4202546"/>
          </a:xfrm>
        </p:spPr>
        <p:txBody>
          <a:bodyPr vert="horz" lIns="0" tIns="0" rIns="0" bIns="0" rtlCol="0">
            <a:normAutofit fontScale="92500" lnSpcReduction="20000"/>
          </a:bodyPr>
          <a:lstStyle/>
          <a:p>
            <a:pPr>
              <a:lnSpc>
                <a:spcPct val="140000"/>
              </a:lnSpc>
              <a:buClr>
                <a:srgbClr val="7030A0"/>
              </a:buClr>
              <a:buFont typeface="Wingdings" panose="05000000000000000000" pitchFamily="2" charset="2"/>
              <a:buChar char="Ø"/>
            </a:pPr>
            <a:endParaRPr lang="en-GB" sz="2400" b="1" dirty="0"/>
          </a:p>
          <a:p>
            <a:pPr marL="380985" lvl="1" indent="0">
              <a:lnSpc>
                <a:spcPct val="140000"/>
              </a:lnSpc>
              <a:buClr>
                <a:srgbClr val="7030A0"/>
              </a:buClr>
              <a:buNone/>
            </a:pPr>
            <a:endParaRPr lang="en-US" dirty="0">
              <a:solidFill>
                <a:srgbClr val="002060"/>
              </a:solidFill>
              <a:latin typeface="Calibri Light" panose="020F0302020204030204" pitchFamily="34" charset="0"/>
              <a:cs typeface="Calibri Light" panose="020F0302020204030204" pitchFamily="34" charset="0"/>
            </a:endParaRPr>
          </a:p>
          <a:p>
            <a:pPr lvl="1">
              <a:lnSpc>
                <a:spcPct val="140000"/>
              </a:lnSpc>
              <a:buClr>
                <a:srgbClr val="7030A0"/>
              </a:buClr>
              <a:buFont typeface="Wingdings" panose="05000000000000000000" pitchFamily="2" charset="2"/>
              <a:buChar char="Ø"/>
            </a:pPr>
            <a:r>
              <a:rPr lang="en-US" sz="2000" dirty="0">
                <a:solidFill>
                  <a:srgbClr val="002060"/>
                </a:solidFill>
                <a:latin typeface="Calibri Light" panose="020F0302020204030204" pitchFamily="34" charset="0"/>
                <a:cs typeface="Calibri Light" panose="020F0302020204030204" pitchFamily="34" charset="0"/>
              </a:rPr>
              <a:t> Acting as a first listener is rewarding, but can be emotionally draining or even triggering</a:t>
            </a:r>
          </a:p>
          <a:p>
            <a:pPr lvl="1">
              <a:lnSpc>
                <a:spcPct val="140000"/>
              </a:lnSpc>
              <a:buClr>
                <a:srgbClr val="7030A0"/>
              </a:buClr>
              <a:buFont typeface="Wingdings" panose="05000000000000000000" pitchFamily="2" charset="2"/>
              <a:buChar char="Ø"/>
            </a:pPr>
            <a:r>
              <a:rPr lang="en-US" dirty="0">
                <a:solidFill>
                  <a:srgbClr val="002060"/>
                </a:solidFill>
                <a:latin typeface="Calibri Light" panose="020F0302020204030204" pitchFamily="34" charset="0"/>
                <a:cs typeface="Calibri Light" panose="020F0302020204030204" pitchFamily="34" charset="0"/>
              </a:rPr>
              <a:t> Important to have someone to debrief with:</a:t>
            </a:r>
            <a:endParaRPr lang="en-US" sz="2000" dirty="0">
              <a:solidFill>
                <a:srgbClr val="002060"/>
              </a:solidFill>
              <a:latin typeface="Calibri Light" panose="020F0302020204030204" pitchFamily="34" charset="0"/>
              <a:cs typeface="Calibri Light" panose="020F0302020204030204" pitchFamily="34" charset="0"/>
            </a:endParaRPr>
          </a:p>
          <a:p>
            <a:pPr lvl="2">
              <a:lnSpc>
                <a:spcPct val="140000"/>
              </a:lnSpc>
              <a:buClr>
                <a:srgbClr val="7030A0"/>
              </a:buClr>
              <a:buFont typeface="Wingdings" panose="05000000000000000000" pitchFamily="2" charset="2"/>
              <a:buChar char="Ø"/>
            </a:pPr>
            <a:r>
              <a:rPr lang="en-US" dirty="0">
                <a:solidFill>
                  <a:srgbClr val="002060"/>
                </a:solidFill>
                <a:latin typeface="Calibri Light" panose="020F0302020204030204" pitchFamily="34" charset="0"/>
                <a:cs typeface="Calibri Light" panose="020F0302020204030204" pitchFamily="34" charset="0"/>
              </a:rPr>
              <a:t> Each other</a:t>
            </a:r>
          </a:p>
          <a:p>
            <a:pPr lvl="2">
              <a:lnSpc>
                <a:spcPct val="140000"/>
              </a:lnSpc>
              <a:buClr>
                <a:srgbClr val="7030A0"/>
              </a:buClr>
              <a:buFont typeface="Wingdings" panose="05000000000000000000" pitchFamily="2" charset="2"/>
              <a:buChar char="Ø"/>
            </a:pPr>
            <a:r>
              <a:rPr lang="en-US" dirty="0">
                <a:solidFill>
                  <a:srgbClr val="002060"/>
                </a:solidFill>
                <a:latin typeface="Calibri Light" panose="020F0302020204030204" pitchFamily="34" charset="0"/>
                <a:cs typeface="Calibri Light" panose="020F0302020204030204" pitchFamily="34" charset="0"/>
              </a:rPr>
              <a:t> Wellbeing leads / EDI leads</a:t>
            </a:r>
          </a:p>
          <a:p>
            <a:pPr lvl="2">
              <a:lnSpc>
                <a:spcPct val="140000"/>
              </a:lnSpc>
              <a:buClr>
                <a:srgbClr val="7030A0"/>
              </a:buClr>
              <a:buFont typeface="Wingdings" panose="05000000000000000000" pitchFamily="2" charset="2"/>
              <a:buChar char="Ø"/>
            </a:pPr>
            <a:r>
              <a:rPr lang="en-US" dirty="0">
                <a:solidFill>
                  <a:srgbClr val="002060"/>
                </a:solidFill>
                <a:latin typeface="Calibri Light" panose="020F0302020204030204" pitchFamily="34" charset="0"/>
                <a:cs typeface="Calibri Light" panose="020F0302020204030204" pitchFamily="34" charset="0"/>
              </a:rPr>
              <a:t> EDI team</a:t>
            </a:r>
          </a:p>
          <a:p>
            <a:pPr lvl="1">
              <a:lnSpc>
                <a:spcPct val="140000"/>
              </a:lnSpc>
              <a:buClr>
                <a:srgbClr val="7030A0"/>
              </a:buClr>
              <a:buFont typeface="Wingdings" panose="05000000000000000000" pitchFamily="2" charset="2"/>
              <a:buChar char="Ø"/>
            </a:pPr>
            <a:r>
              <a:rPr lang="en-US" dirty="0">
                <a:solidFill>
                  <a:srgbClr val="002060"/>
                </a:solidFill>
                <a:latin typeface="Calibri Light" panose="020F0302020204030204" pitchFamily="34" charset="0"/>
                <a:cs typeface="Calibri Light" panose="020F0302020204030204" pitchFamily="34" charset="0"/>
              </a:rPr>
              <a:t> Managing numbers and distribution</a:t>
            </a:r>
          </a:p>
          <a:p>
            <a:pPr lvl="1">
              <a:lnSpc>
                <a:spcPct val="140000"/>
              </a:lnSpc>
              <a:buClr>
                <a:srgbClr val="7030A0"/>
              </a:buClr>
              <a:buFont typeface="Wingdings" panose="05000000000000000000" pitchFamily="2" charset="2"/>
              <a:buChar char="Ø"/>
            </a:pPr>
            <a:r>
              <a:rPr lang="en-US" dirty="0">
                <a:solidFill>
                  <a:srgbClr val="002060"/>
                </a:solidFill>
                <a:latin typeface="Calibri Light" panose="020F0302020204030204" pitchFamily="34" charset="0"/>
                <a:cs typeface="Calibri Light" panose="020F0302020204030204" pitchFamily="34" charset="0"/>
              </a:rPr>
              <a:t> You can withdraw from the role at any time</a:t>
            </a:r>
          </a:p>
          <a:p>
            <a:pPr lvl="1">
              <a:lnSpc>
                <a:spcPct val="140000"/>
              </a:lnSpc>
              <a:buClr>
                <a:srgbClr val="7030A0"/>
              </a:buClr>
              <a:buFont typeface="Wingdings" panose="05000000000000000000" pitchFamily="2" charset="2"/>
              <a:buChar char="Ø"/>
            </a:pPr>
            <a:r>
              <a:rPr lang="en-US" dirty="0">
                <a:solidFill>
                  <a:srgbClr val="002060"/>
                </a:solidFill>
                <a:latin typeface="Calibri Light" panose="020F0302020204030204" pitchFamily="34" charset="0"/>
                <a:cs typeface="Calibri Light" panose="020F0302020204030204" pitchFamily="34" charset="0"/>
              </a:rPr>
              <a:t> Potential for Balint groups</a:t>
            </a:r>
          </a:p>
          <a:p>
            <a:pPr lvl="1">
              <a:lnSpc>
                <a:spcPct val="140000"/>
              </a:lnSpc>
              <a:buClr>
                <a:srgbClr val="7030A0"/>
              </a:buClr>
              <a:buFont typeface="Wingdings" panose="05000000000000000000" pitchFamily="2" charset="2"/>
              <a:buChar char="Ø"/>
            </a:pPr>
            <a:endParaRPr lang="en-US" sz="1734" dirty="0">
              <a:solidFill>
                <a:srgbClr val="002060"/>
              </a:solidFill>
              <a:latin typeface="Calibri Light" panose="020F030202020403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41358D2C-BF74-70E9-AA3E-AED9C864B0A1}"/>
              </a:ext>
            </a:extLst>
          </p:cNvPr>
          <p:cNvPicPr>
            <a:picLocks noChangeAspect="1"/>
          </p:cNvPicPr>
          <p:nvPr/>
        </p:nvPicPr>
        <p:blipFill>
          <a:blip r:embed="rId3"/>
          <a:stretch>
            <a:fillRect/>
          </a:stretch>
        </p:blipFill>
        <p:spPr>
          <a:xfrm>
            <a:off x="6185148" y="3339716"/>
            <a:ext cx="3255736" cy="1711070"/>
          </a:xfrm>
          <a:prstGeom prst="rect">
            <a:avLst/>
          </a:prstGeom>
          <a:ln>
            <a:noFill/>
          </a:ln>
          <a:effectLst>
            <a:softEdge rad="112500"/>
          </a:effectLst>
        </p:spPr>
      </p:pic>
    </p:spTree>
    <p:extLst>
      <p:ext uri="{BB962C8B-B14F-4D97-AF65-F5344CB8AC3E}">
        <p14:creationId xmlns:p14="http://schemas.microsoft.com/office/powerpoint/2010/main" val="3252705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EE71-C914-094E-A559-488862B868EA}"/>
              </a:ext>
            </a:extLst>
          </p:cNvPr>
          <p:cNvSpPr>
            <a:spLocks noGrp="1"/>
          </p:cNvSpPr>
          <p:nvPr>
            <p:ph type="title"/>
          </p:nvPr>
        </p:nvSpPr>
        <p:spPr>
          <a:xfrm>
            <a:off x="987553" y="-178447"/>
            <a:ext cx="6463950" cy="1120767"/>
          </a:xfrm>
        </p:spPr>
        <p:txBody>
          <a:bodyPr vert="horz" lIns="0" tIns="0" rIns="0" bIns="0" rtlCol="0" anchor="ctr">
            <a:noAutofit/>
          </a:bodyPr>
          <a:lstStyle/>
          <a:p>
            <a:pPr>
              <a:lnSpc>
                <a:spcPct val="100000"/>
              </a:lnSpc>
              <a:tabLst>
                <a:tab pos="0" algn="l"/>
              </a:tabLst>
            </a:pPr>
            <a:r>
              <a:rPr lang="en-US" sz="3600" dirty="0">
                <a:solidFill>
                  <a:srgbClr val="7030A0"/>
                </a:solidFill>
              </a:rPr>
              <a:t>Some facts</a:t>
            </a:r>
          </a:p>
        </p:txBody>
      </p:sp>
      <p:sp>
        <p:nvSpPr>
          <p:cNvPr id="3" name="Content Placeholder 2">
            <a:extLst>
              <a:ext uri="{FF2B5EF4-FFF2-40B4-BE49-F238E27FC236}">
                <a16:creationId xmlns:a16="http://schemas.microsoft.com/office/drawing/2014/main" id="{C1751748-6929-F942-9218-D8E81060E940}"/>
              </a:ext>
            </a:extLst>
          </p:cNvPr>
          <p:cNvSpPr>
            <a:spLocks noGrp="1"/>
          </p:cNvSpPr>
          <p:nvPr>
            <p:ph idx="1"/>
          </p:nvPr>
        </p:nvSpPr>
        <p:spPr>
          <a:xfrm>
            <a:off x="831273" y="1517904"/>
            <a:ext cx="8477319" cy="3611880"/>
          </a:xfrm>
        </p:spPr>
        <p:txBody>
          <a:bodyPr vert="horz" lIns="0" tIns="0" rIns="0" bIns="0" rtlCol="0">
            <a:normAutofit/>
          </a:bodyPr>
          <a:lstStyle/>
          <a:p>
            <a:pPr>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 Estimated annual cost of bullying and harassment in NHS</a:t>
            </a:r>
          </a:p>
          <a:p>
            <a:pPr>
              <a:lnSpc>
                <a:spcPct val="140000"/>
              </a:lnSpc>
              <a:buClr>
                <a:srgbClr val="7030A0"/>
              </a:buClr>
              <a:buFont typeface="Wingdings" panose="05000000000000000000" pitchFamily="2" charset="2"/>
              <a:buChar char="Ø"/>
            </a:pPr>
            <a:endParaRPr lang="en-US" sz="2400" dirty="0">
              <a:solidFill>
                <a:srgbClr val="00206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8282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2475F-0444-8206-E495-4CBAD0E087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70211F-3C03-5522-355A-DA9A80428E78}"/>
              </a:ext>
            </a:extLst>
          </p:cNvPr>
          <p:cNvSpPr>
            <a:spLocks noGrp="1"/>
          </p:cNvSpPr>
          <p:nvPr>
            <p:ph type="title"/>
          </p:nvPr>
        </p:nvSpPr>
        <p:spPr>
          <a:xfrm>
            <a:off x="941371" y="79960"/>
            <a:ext cx="6463950" cy="1120767"/>
          </a:xfrm>
        </p:spPr>
        <p:txBody>
          <a:bodyPr vert="horz" lIns="0" tIns="0" rIns="0" bIns="0" rtlCol="0" anchor="ctr">
            <a:noAutofit/>
          </a:bodyPr>
          <a:lstStyle/>
          <a:p>
            <a:pPr>
              <a:lnSpc>
                <a:spcPct val="100000"/>
              </a:lnSpc>
              <a:tabLst>
                <a:tab pos="0" algn="l"/>
              </a:tabLst>
            </a:pPr>
            <a:r>
              <a:rPr lang="en-US" sz="3600" dirty="0">
                <a:solidFill>
                  <a:srgbClr val="7030A0"/>
                </a:solidFill>
              </a:rPr>
              <a:t>What happens now?</a:t>
            </a:r>
          </a:p>
        </p:txBody>
      </p:sp>
      <p:sp>
        <p:nvSpPr>
          <p:cNvPr id="3" name="Content Placeholder 2">
            <a:extLst>
              <a:ext uri="{FF2B5EF4-FFF2-40B4-BE49-F238E27FC236}">
                <a16:creationId xmlns:a16="http://schemas.microsoft.com/office/drawing/2014/main" id="{FD3E82E2-EF57-4650-8018-C96B278DEE44}"/>
              </a:ext>
            </a:extLst>
          </p:cNvPr>
          <p:cNvSpPr>
            <a:spLocks noGrp="1"/>
          </p:cNvSpPr>
          <p:nvPr>
            <p:ph idx="1"/>
          </p:nvPr>
        </p:nvSpPr>
        <p:spPr>
          <a:xfrm>
            <a:off x="346510" y="311727"/>
            <a:ext cx="8679614" cy="5323313"/>
          </a:xfrm>
        </p:spPr>
        <p:txBody>
          <a:bodyPr vert="horz" lIns="0" tIns="0" rIns="0" bIns="0" rtlCol="0">
            <a:normAutofit/>
          </a:bodyPr>
          <a:lstStyle/>
          <a:p>
            <a:pPr>
              <a:lnSpc>
                <a:spcPct val="140000"/>
              </a:lnSpc>
              <a:buClr>
                <a:srgbClr val="7030A0"/>
              </a:buClr>
              <a:buFont typeface="Wingdings" panose="05000000000000000000" pitchFamily="2" charset="2"/>
              <a:buChar char="Ø"/>
            </a:pPr>
            <a:endParaRPr lang="en-GB" sz="2400" b="1" dirty="0"/>
          </a:p>
          <a:p>
            <a:pPr marL="380985" lvl="1" indent="0">
              <a:lnSpc>
                <a:spcPct val="140000"/>
              </a:lnSpc>
              <a:buClr>
                <a:srgbClr val="7030A0"/>
              </a:buClr>
              <a:buNone/>
            </a:pPr>
            <a:endParaRPr lang="en-US" dirty="0">
              <a:solidFill>
                <a:srgbClr val="002060"/>
              </a:solidFill>
              <a:latin typeface="Calibri Light" panose="020F0302020204030204" pitchFamily="34" charset="0"/>
              <a:cs typeface="Calibri Light" panose="020F0302020204030204" pitchFamily="34" charset="0"/>
            </a:endParaRPr>
          </a:p>
          <a:p>
            <a:pPr lvl="1">
              <a:lnSpc>
                <a:spcPct val="140000"/>
              </a:lnSpc>
              <a:buClr>
                <a:srgbClr val="7030A0"/>
              </a:buClr>
              <a:buFont typeface="Wingdings" panose="05000000000000000000" pitchFamily="2" charset="2"/>
              <a:buChar char="Ø"/>
            </a:pPr>
            <a:r>
              <a:rPr lang="en-US" sz="2000" dirty="0">
                <a:solidFill>
                  <a:srgbClr val="002060"/>
                </a:solidFill>
                <a:latin typeface="Calibri Light" panose="020F0302020204030204" pitchFamily="34" charset="0"/>
                <a:cs typeface="Calibri Light" panose="020F0302020204030204" pitchFamily="34" charset="0"/>
              </a:rPr>
              <a:t> Guidance has been launched</a:t>
            </a:r>
          </a:p>
          <a:p>
            <a:pPr lvl="1">
              <a:lnSpc>
                <a:spcPct val="140000"/>
              </a:lnSpc>
              <a:buClr>
                <a:srgbClr val="7030A0"/>
              </a:buClr>
              <a:buFont typeface="Wingdings" panose="05000000000000000000" pitchFamily="2" charset="2"/>
              <a:buChar char="Ø"/>
            </a:pPr>
            <a:r>
              <a:rPr lang="en-US" dirty="0">
                <a:solidFill>
                  <a:srgbClr val="002060"/>
                </a:solidFill>
                <a:latin typeface="Calibri Light" panose="020F0302020204030204" pitchFamily="34" charset="0"/>
                <a:cs typeface="Calibri Light" panose="020F0302020204030204" pitchFamily="34" charset="0"/>
              </a:rPr>
              <a:t> If you would like to be a peer ally:</a:t>
            </a:r>
          </a:p>
          <a:p>
            <a:pPr lvl="2">
              <a:lnSpc>
                <a:spcPct val="140000"/>
              </a:lnSpc>
              <a:buClr>
                <a:srgbClr val="7030A0"/>
              </a:buClr>
              <a:buFont typeface="Wingdings" panose="05000000000000000000" pitchFamily="2" charset="2"/>
              <a:buChar char="Ø"/>
            </a:pPr>
            <a:r>
              <a:rPr lang="en-US" sz="2000" dirty="0">
                <a:solidFill>
                  <a:srgbClr val="002060"/>
                </a:solidFill>
                <a:latin typeface="Calibri Light" panose="020F0302020204030204" pitchFamily="34" charset="0"/>
                <a:cs typeface="Calibri Light" panose="020F0302020204030204" pitchFamily="34" charset="0"/>
              </a:rPr>
              <a:t> Let Angela McMahon know and complete joining form</a:t>
            </a:r>
          </a:p>
          <a:p>
            <a:pPr lvl="2">
              <a:lnSpc>
                <a:spcPct val="140000"/>
              </a:lnSpc>
              <a:buClr>
                <a:srgbClr val="7030A0"/>
              </a:buClr>
              <a:buFont typeface="Wingdings" panose="05000000000000000000" pitchFamily="2" charset="2"/>
              <a:buChar char="Ø"/>
            </a:pPr>
            <a:r>
              <a:rPr lang="en-US" sz="2000" dirty="0">
                <a:solidFill>
                  <a:srgbClr val="002060"/>
                </a:solidFill>
                <a:latin typeface="Calibri Light" panose="020F0302020204030204" pitchFamily="34" charset="0"/>
                <a:cs typeface="Calibri Light" panose="020F0302020204030204" pitchFamily="34" charset="0"/>
              </a:rPr>
              <a:t> Watch webinar recording / look at slide set</a:t>
            </a:r>
          </a:p>
          <a:p>
            <a:pPr lvl="2">
              <a:lnSpc>
                <a:spcPct val="140000"/>
              </a:lnSpc>
              <a:buClr>
                <a:srgbClr val="7030A0"/>
              </a:buClr>
              <a:buFont typeface="Wingdings" panose="05000000000000000000" pitchFamily="2" charset="2"/>
              <a:buChar char="Ø"/>
            </a:pPr>
            <a:r>
              <a:rPr lang="en-US" sz="2000" dirty="0">
                <a:solidFill>
                  <a:srgbClr val="002060"/>
                </a:solidFill>
                <a:latin typeface="Calibri Light" panose="020F0302020204030204" pitchFamily="34" charset="0"/>
                <a:cs typeface="Calibri Light" panose="020F0302020204030204" pitchFamily="34" charset="0"/>
              </a:rPr>
              <a:t> Await referrals</a:t>
            </a:r>
          </a:p>
          <a:p>
            <a:pPr lvl="2">
              <a:lnSpc>
                <a:spcPct val="140000"/>
              </a:lnSpc>
              <a:buClr>
                <a:srgbClr val="7030A0"/>
              </a:buClr>
              <a:buFont typeface="Wingdings" panose="05000000000000000000" pitchFamily="2" charset="2"/>
              <a:buChar char="Ø"/>
            </a:pPr>
            <a:r>
              <a:rPr lang="en-US" sz="2000" dirty="0">
                <a:solidFill>
                  <a:srgbClr val="002060"/>
                </a:solidFill>
                <a:latin typeface="Calibri Light" panose="020F0302020204030204" pitchFamily="34" charset="0"/>
                <a:cs typeface="Calibri Light" panose="020F0302020204030204" pitchFamily="34" charset="0"/>
              </a:rPr>
              <a:t> Ensure you check emails daily!</a:t>
            </a:r>
          </a:p>
          <a:p>
            <a:pPr lvl="2">
              <a:lnSpc>
                <a:spcPct val="140000"/>
              </a:lnSpc>
              <a:buClr>
                <a:srgbClr val="7030A0"/>
              </a:buClr>
              <a:buFont typeface="Wingdings" panose="05000000000000000000" pitchFamily="2" charset="2"/>
              <a:buChar char="Ø"/>
            </a:pPr>
            <a:r>
              <a:rPr lang="en-US" sz="2000" dirty="0">
                <a:solidFill>
                  <a:srgbClr val="002060"/>
                </a:solidFill>
                <a:latin typeface="Calibri Light" panose="020F0302020204030204" pitchFamily="34" charset="0"/>
                <a:cs typeface="Calibri Light" panose="020F0302020204030204" pitchFamily="34" charset="0"/>
              </a:rPr>
              <a:t> Let Angela know if you need to withdraw</a:t>
            </a:r>
          </a:p>
          <a:p>
            <a:pPr lvl="2">
              <a:lnSpc>
                <a:spcPct val="140000"/>
              </a:lnSpc>
              <a:buClr>
                <a:srgbClr val="7030A0"/>
              </a:buClr>
              <a:buFont typeface="Wingdings" panose="05000000000000000000" pitchFamily="2" charset="2"/>
              <a:buChar char="Ø"/>
            </a:pPr>
            <a:r>
              <a:rPr lang="en-US" sz="2000" dirty="0">
                <a:solidFill>
                  <a:srgbClr val="002060"/>
                </a:solidFill>
                <a:latin typeface="Calibri Light" panose="020F0302020204030204" pitchFamily="34" charset="0"/>
                <a:cs typeface="Calibri Light" panose="020F0302020204030204" pitchFamily="34" charset="0"/>
              </a:rPr>
              <a:t> Can ‘practice’ on each other</a:t>
            </a:r>
          </a:p>
        </p:txBody>
      </p:sp>
      <p:pic>
        <p:nvPicPr>
          <p:cNvPr id="4" name="Picture 3">
            <a:extLst>
              <a:ext uri="{FF2B5EF4-FFF2-40B4-BE49-F238E27FC236}">
                <a16:creationId xmlns:a16="http://schemas.microsoft.com/office/drawing/2014/main" id="{1F3C7D9F-42D9-3A1D-B10C-0E54BADAF6B8}"/>
              </a:ext>
            </a:extLst>
          </p:cNvPr>
          <p:cNvPicPr>
            <a:picLocks noChangeAspect="1"/>
          </p:cNvPicPr>
          <p:nvPr/>
        </p:nvPicPr>
        <p:blipFill>
          <a:blip r:embed="rId3"/>
          <a:stretch>
            <a:fillRect/>
          </a:stretch>
        </p:blipFill>
        <p:spPr>
          <a:xfrm>
            <a:off x="5194390" y="640343"/>
            <a:ext cx="4769418" cy="1366445"/>
          </a:xfrm>
          <a:prstGeom prst="rect">
            <a:avLst/>
          </a:prstGeom>
        </p:spPr>
      </p:pic>
    </p:spTree>
    <p:extLst>
      <p:ext uri="{BB962C8B-B14F-4D97-AF65-F5344CB8AC3E}">
        <p14:creationId xmlns:p14="http://schemas.microsoft.com/office/powerpoint/2010/main" val="2128955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628C09-5BBB-CC71-D1E8-61B138329912}"/>
              </a:ext>
            </a:extLst>
          </p:cNvPr>
          <p:cNvPicPr>
            <a:picLocks noChangeAspect="1"/>
          </p:cNvPicPr>
          <p:nvPr/>
        </p:nvPicPr>
        <p:blipFill>
          <a:blip r:embed="rId2"/>
          <a:stretch>
            <a:fillRect/>
          </a:stretch>
        </p:blipFill>
        <p:spPr>
          <a:xfrm>
            <a:off x="2281382" y="413837"/>
            <a:ext cx="5440218" cy="7232101"/>
          </a:xfrm>
          <a:prstGeom prst="rect">
            <a:avLst/>
          </a:prstGeom>
        </p:spPr>
      </p:pic>
    </p:spTree>
    <p:extLst>
      <p:ext uri="{BB962C8B-B14F-4D97-AF65-F5344CB8AC3E}">
        <p14:creationId xmlns:p14="http://schemas.microsoft.com/office/powerpoint/2010/main" val="1368527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EE71-C914-094E-A559-488862B868EA}"/>
              </a:ext>
            </a:extLst>
          </p:cNvPr>
          <p:cNvSpPr>
            <a:spLocks noGrp="1"/>
          </p:cNvSpPr>
          <p:nvPr>
            <p:ph type="title"/>
          </p:nvPr>
        </p:nvSpPr>
        <p:spPr>
          <a:xfrm>
            <a:off x="987553" y="-178447"/>
            <a:ext cx="6463950" cy="1120767"/>
          </a:xfrm>
        </p:spPr>
        <p:txBody>
          <a:bodyPr vert="horz" lIns="0" tIns="0" rIns="0" bIns="0" rtlCol="0" anchor="ctr">
            <a:noAutofit/>
          </a:bodyPr>
          <a:lstStyle/>
          <a:p>
            <a:pPr>
              <a:lnSpc>
                <a:spcPct val="100000"/>
              </a:lnSpc>
              <a:tabLst>
                <a:tab pos="0" algn="l"/>
              </a:tabLst>
            </a:pPr>
            <a:r>
              <a:rPr lang="en-US" sz="3600" dirty="0">
                <a:solidFill>
                  <a:srgbClr val="7030A0"/>
                </a:solidFill>
              </a:rPr>
              <a:t>Some facts</a:t>
            </a:r>
          </a:p>
        </p:txBody>
      </p:sp>
      <p:sp>
        <p:nvSpPr>
          <p:cNvPr id="3" name="Content Placeholder 2">
            <a:extLst>
              <a:ext uri="{FF2B5EF4-FFF2-40B4-BE49-F238E27FC236}">
                <a16:creationId xmlns:a16="http://schemas.microsoft.com/office/drawing/2014/main" id="{C1751748-6929-F942-9218-D8E81060E940}"/>
              </a:ext>
            </a:extLst>
          </p:cNvPr>
          <p:cNvSpPr>
            <a:spLocks noGrp="1"/>
          </p:cNvSpPr>
          <p:nvPr>
            <p:ph idx="1"/>
          </p:nvPr>
        </p:nvSpPr>
        <p:spPr>
          <a:xfrm>
            <a:off x="831273" y="1517904"/>
            <a:ext cx="8477319" cy="3611880"/>
          </a:xfrm>
        </p:spPr>
        <p:txBody>
          <a:bodyPr vert="horz" lIns="0" tIns="0" rIns="0" bIns="0" rtlCol="0">
            <a:normAutofit/>
          </a:bodyPr>
          <a:lstStyle/>
          <a:p>
            <a:pPr>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 Estimated annual cost of bullying and harassment in NHS</a:t>
            </a:r>
          </a:p>
          <a:p>
            <a:pPr>
              <a:lnSpc>
                <a:spcPct val="140000"/>
              </a:lnSpc>
              <a:buClr>
                <a:srgbClr val="7030A0"/>
              </a:buClr>
              <a:buFont typeface="Wingdings" panose="05000000000000000000" pitchFamily="2" charset="2"/>
              <a:buChar char="Ø"/>
            </a:pPr>
            <a:endParaRPr lang="en-US" sz="2400" dirty="0">
              <a:solidFill>
                <a:srgbClr val="002060"/>
              </a:solidFill>
              <a:latin typeface="Calibri Light" panose="020F0302020204030204" pitchFamily="34" charset="0"/>
              <a:cs typeface="Calibri Light" panose="020F0302020204030204" pitchFamily="34" charset="0"/>
            </a:endParaRPr>
          </a:p>
          <a:p>
            <a:pPr>
              <a:lnSpc>
                <a:spcPct val="140000"/>
              </a:lnSpc>
              <a:buClr>
                <a:srgbClr val="7030A0"/>
              </a:buClr>
              <a:buFont typeface="Wingdings" panose="05000000000000000000" pitchFamily="2" charset="2"/>
              <a:buChar char="Ø"/>
            </a:pPr>
            <a:endParaRPr lang="en-US" sz="2400" dirty="0">
              <a:solidFill>
                <a:srgbClr val="002060"/>
              </a:solidFill>
              <a:latin typeface="Calibri Light" panose="020F0302020204030204" pitchFamily="34" charset="0"/>
              <a:cs typeface="Calibri Light" panose="020F0302020204030204" pitchFamily="34" charset="0"/>
            </a:endParaRPr>
          </a:p>
          <a:p>
            <a:pPr>
              <a:lnSpc>
                <a:spcPct val="140000"/>
              </a:lnSpc>
              <a:buClr>
                <a:srgbClr val="7030A0"/>
              </a:buClr>
              <a:buFont typeface="Wingdings" panose="05000000000000000000" pitchFamily="2" charset="2"/>
              <a:buChar char="Ø"/>
            </a:pPr>
            <a:endParaRPr lang="en-US" sz="2400" dirty="0">
              <a:solidFill>
                <a:srgbClr val="002060"/>
              </a:solidFill>
              <a:latin typeface="Calibri Light" panose="020F0302020204030204" pitchFamily="34" charset="0"/>
              <a:cs typeface="Calibri Light" panose="020F0302020204030204" pitchFamily="34" charset="0"/>
            </a:endParaRPr>
          </a:p>
          <a:p>
            <a:pPr>
              <a:lnSpc>
                <a:spcPct val="140000"/>
              </a:lnSpc>
              <a:buClr>
                <a:srgbClr val="7030A0"/>
              </a:buClr>
              <a:buFont typeface="Wingdings" panose="05000000000000000000" pitchFamily="2" charset="2"/>
              <a:buChar char="Ø"/>
            </a:pPr>
            <a:endParaRPr lang="en-US" sz="2400" dirty="0">
              <a:solidFill>
                <a:srgbClr val="002060"/>
              </a:solidFill>
              <a:latin typeface="Calibri Light" panose="020F0302020204030204" pitchFamily="34" charset="0"/>
              <a:cs typeface="Calibri Light" panose="020F0302020204030204" pitchFamily="34" charset="0"/>
            </a:endParaRPr>
          </a:p>
          <a:p>
            <a:pPr algn="r">
              <a:lnSpc>
                <a:spcPct val="140000"/>
              </a:lnSpc>
              <a:buClr>
                <a:srgbClr val="7030A0"/>
              </a:buClr>
              <a:buFont typeface="Wingdings" panose="05000000000000000000" pitchFamily="2" charset="2"/>
              <a:buChar char="Ø"/>
            </a:pPr>
            <a:r>
              <a:rPr lang="en-US" sz="2000" i="1" dirty="0">
                <a:solidFill>
                  <a:srgbClr val="002060"/>
                </a:solidFill>
                <a:latin typeface="Calibri Light" panose="020F0302020204030204" pitchFamily="34" charset="0"/>
                <a:cs typeface="Calibri Light" panose="020F0302020204030204" pitchFamily="34" charset="0"/>
              </a:rPr>
              <a:t>Kline &amp; Lewis  2018</a:t>
            </a:r>
          </a:p>
          <a:p>
            <a:pPr>
              <a:lnSpc>
                <a:spcPct val="140000"/>
              </a:lnSpc>
              <a:buClr>
                <a:srgbClr val="7030A0"/>
              </a:buClr>
              <a:buFont typeface="Wingdings" panose="05000000000000000000" pitchFamily="2" charset="2"/>
              <a:buChar char="Ø"/>
            </a:pPr>
            <a:endParaRPr lang="en-US" sz="2400" dirty="0">
              <a:solidFill>
                <a:srgbClr val="002060"/>
              </a:solidFill>
              <a:latin typeface="Calibri Light" panose="020F0302020204030204" pitchFamily="34" charset="0"/>
              <a:cs typeface="Calibri Light" panose="020F0302020204030204" pitchFamily="34" charset="0"/>
            </a:endParaRPr>
          </a:p>
        </p:txBody>
      </p:sp>
      <p:sp>
        <p:nvSpPr>
          <p:cNvPr id="5" name="Rectangle 4">
            <a:extLst>
              <a:ext uri="{FF2B5EF4-FFF2-40B4-BE49-F238E27FC236}">
                <a16:creationId xmlns:a16="http://schemas.microsoft.com/office/drawing/2014/main" id="{621EC9D0-83F6-E344-607B-B70EB7CFB2BB}"/>
              </a:ext>
            </a:extLst>
          </p:cNvPr>
          <p:cNvSpPr/>
          <p:nvPr/>
        </p:nvSpPr>
        <p:spPr>
          <a:xfrm>
            <a:off x="3248332" y="2746816"/>
            <a:ext cx="3201518"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Calibri Light" panose="020F0302020204030204" pitchFamily="34" charset="0"/>
                <a:cs typeface="Calibri Light" panose="020F0302020204030204" pitchFamily="34" charset="0"/>
              </a:rPr>
              <a:t>£2.3 billion</a:t>
            </a:r>
            <a:endParaRPr lang="en-GB"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843695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EE71-C914-094E-A559-488862B868EA}"/>
              </a:ext>
            </a:extLst>
          </p:cNvPr>
          <p:cNvSpPr>
            <a:spLocks noGrp="1"/>
          </p:cNvSpPr>
          <p:nvPr>
            <p:ph type="title"/>
          </p:nvPr>
        </p:nvSpPr>
        <p:spPr>
          <a:xfrm>
            <a:off x="1070680" y="172535"/>
            <a:ext cx="6463950" cy="1120767"/>
          </a:xfrm>
        </p:spPr>
        <p:txBody>
          <a:bodyPr vert="horz" lIns="0" tIns="0" rIns="0" bIns="0" rtlCol="0" anchor="ctr">
            <a:noAutofit/>
          </a:bodyPr>
          <a:lstStyle/>
          <a:p>
            <a:pPr>
              <a:lnSpc>
                <a:spcPct val="100000"/>
              </a:lnSpc>
              <a:tabLst>
                <a:tab pos="0" algn="l"/>
              </a:tabLst>
            </a:pPr>
            <a:r>
              <a:rPr lang="en-US" sz="3600" dirty="0">
                <a:solidFill>
                  <a:srgbClr val="7030A0"/>
                </a:solidFill>
              </a:rPr>
              <a:t>Some facts</a:t>
            </a:r>
          </a:p>
        </p:txBody>
      </p:sp>
      <p:sp>
        <p:nvSpPr>
          <p:cNvPr id="3" name="Content Placeholder 2">
            <a:extLst>
              <a:ext uri="{FF2B5EF4-FFF2-40B4-BE49-F238E27FC236}">
                <a16:creationId xmlns:a16="http://schemas.microsoft.com/office/drawing/2014/main" id="{C1751748-6929-F942-9218-D8E81060E940}"/>
              </a:ext>
            </a:extLst>
          </p:cNvPr>
          <p:cNvSpPr>
            <a:spLocks noGrp="1"/>
          </p:cNvSpPr>
          <p:nvPr>
            <p:ph idx="1"/>
          </p:nvPr>
        </p:nvSpPr>
        <p:spPr>
          <a:xfrm>
            <a:off x="746090" y="1159706"/>
            <a:ext cx="8477319" cy="4555294"/>
          </a:xfrm>
        </p:spPr>
        <p:txBody>
          <a:bodyPr vert="horz" lIns="0" tIns="0" rIns="0" bIns="0" rtlCol="0">
            <a:normAutofit/>
          </a:bodyPr>
          <a:lstStyle/>
          <a:p>
            <a:pPr>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 NETS survey 2021</a:t>
            </a:r>
          </a:p>
          <a:p>
            <a:pPr marL="0" indent="0">
              <a:lnSpc>
                <a:spcPct val="170000"/>
              </a:lnSpc>
              <a:buFont typeface="Arial" panose="020B0604020202020204" pitchFamily="34" charset="0"/>
              <a:buNone/>
            </a:pPr>
            <a:r>
              <a:rPr lang="en-GB" dirty="0">
                <a:latin typeface="+mj-lt"/>
              </a:rPr>
              <a:t>Bullying and harassment more likely for:</a:t>
            </a:r>
          </a:p>
          <a:p>
            <a:pPr lvl="1">
              <a:lnSpc>
                <a:spcPct val="150000"/>
              </a:lnSpc>
              <a:buClr>
                <a:srgbClr val="7030A0"/>
              </a:buClr>
              <a:buFont typeface="Wingdings" panose="05000000000000000000" pitchFamily="2" charset="2"/>
              <a:buChar char="Ø"/>
            </a:pPr>
            <a:r>
              <a:rPr lang="en-GB" dirty="0">
                <a:latin typeface="+mj-lt"/>
              </a:rPr>
              <a:t> Medics: 44.7%</a:t>
            </a:r>
          </a:p>
          <a:p>
            <a:pPr lvl="1">
              <a:lnSpc>
                <a:spcPct val="150000"/>
              </a:lnSpc>
              <a:buClr>
                <a:srgbClr val="7030A0"/>
              </a:buClr>
              <a:buFont typeface="Wingdings" panose="05000000000000000000" pitchFamily="2" charset="2"/>
              <a:buChar char="Ø"/>
            </a:pPr>
            <a:r>
              <a:rPr lang="en-GB" dirty="0">
                <a:latin typeface="+mj-lt"/>
              </a:rPr>
              <a:t> Women: 25.0%</a:t>
            </a:r>
          </a:p>
          <a:p>
            <a:pPr lvl="1">
              <a:lnSpc>
                <a:spcPct val="150000"/>
              </a:lnSpc>
              <a:buClr>
                <a:srgbClr val="7030A0"/>
              </a:buClr>
              <a:buFont typeface="Wingdings" panose="05000000000000000000" pitchFamily="2" charset="2"/>
              <a:buChar char="Ø"/>
            </a:pPr>
            <a:r>
              <a:rPr lang="en-GB" dirty="0">
                <a:latin typeface="+mj-lt"/>
              </a:rPr>
              <a:t> Not white/Caucasian: 94.9%</a:t>
            </a:r>
          </a:p>
          <a:p>
            <a:pPr lvl="1">
              <a:lnSpc>
                <a:spcPct val="150000"/>
              </a:lnSpc>
              <a:buClr>
                <a:srgbClr val="7030A0"/>
              </a:buClr>
              <a:buFont typeface="Wingdings" panose="05000000000000000000" pitchFamily="2" charset="2"/>
              <a:buChar char="Ø"/>
            </a:pPr>
            <a:r>
              <a:rPr lang="en-GB" dirty="0">
                <a:latin typeface="+mj-lt"/>
              </a:rPr>
              <a:t> Disabled: 53.2%</a:t>
            </a:r>
          </a:p>
          <a:p>
            <a:pPr lvl="1">
              <a:lnSpc>
                <a:spcPct val="150000"/>
              </a:lnSpc>
              <a:buClr>
                <a:srgbClr val="7030A0"/>
              </a:buClr>
              <a:buFont typeface="Wingdings" panose="05000000000000000000" pitchFamily="2" charset="2"/>
              <a:buChar char="Ø"/>
            </a:pPr>
            <a:r>
              <a:rPr lang="en-GB" dirty="0">
                <a:latin typeface="+mj-lt"/>
              </a:rPr>
              <a:t> Not being heterosexual: 60.6%</a:t>
            </a:r>
          </a:p>
          <a:p>
            <a:pPr lvl="1">
              <a:lnSpc>
                <a:spcPct val="140000"/>
              </a:lnSpc>
              <a:buClr>
                <a:srgbClr val="7030A0"/>
              </a:buClr>
              <a:buFont typeface="Wingdings" panose="05000000000000000000" pitchFamily="2" charset="2"/>
              <a:buChar char="Ø"/>
            </a:pPr>
            <a:endParaRPr lang="en-US" sz="2067" dirty="0">
              <a:solidFill>
                <a:srgbClr val="002060"/>
              </a:solidFill>
              <a:latin typeface="Calibri Light" panose="020F0302020204030204" pitchFamily="34" charset="0"/>
              <a:cs typeface="Calibri Light" panose="020F0302020204030204" pitchFamily="34" charset="0"/>
            </a:endParaRPr>
          </a:p>
          <a:p>
            <a:pPr>
              <a:lnSpc>
                <a:spcPct val="140000"/>
              </a:lnSpc>
              <a:buClr>
                <a:srgbClr val="7030A0"/>
              </a:buClr>
              <a:buFont typeface="Wingdings" panose="05000000000000000000" pitchFamily="2" charset="2"/>
              <a:buChar char="Ø"/>
            </a:pPr>
            <a:endParaRPr lang="en-US" sz="2400" dirty="0">
              <a:solidFill>
                <a:srgbClr val="002060"/>
              </a:solidFill>
              <a:latin typeface="Calibri Light" panose="020F0302020204030204" pitchFamily="34" charset="0"/>
              <a:cs typeface="Calibri Light" panose="020F0302020204030204" pitchFamily="34" charset="0"/>
            </a:endParaRPr>
          </a:p>
          <a:p>
            <a:pPr>
              <a:lnSpc>
                <a:spcPct val="140000"/>
              </a:lnSpc>
              <a:buClr>
                <a:srgbClr val="7030A0"/>
              </a:buClr>
              <a:buFont typeface="Wingdings" panose="05000000000000000000" pitchFamily="2" charset="2"/>
              <a:buChar char="Ø"/>
            </a:pPr>
            <a:endParaRPr lang="en-US" sz="2400" dirty="0">
              <a:solidFill>
                <a:srgbClr val="00206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46638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EE71-C914-094E-A559-488862B868EA}"/>
              </a:ext>
            </a:extLst>
          </p:cNvPr>
          <p:cNvSpPr>
            <a:spLocks noGrp="1"/>
          </p:cNvSpPr>
          <p:nvPr>
            <p:ph type="title"/>
          </p:nvPr>
        </p:nvSpPr>
        <p:spPr>
          <a:xfrm>
            <a:off x="1070680" y="172535"/>
            <a:ext cx="6463950" cy="1120767"/>
          </a:xfrm>
        </p:spPr>
        <p:txBody>
          <a:bodyPr vert="horz" lIns="0" tIns="0" rIns="0" bIns="0" rtlCol="0" anchor="ctr">
            <a:noAutofit/>
          </a:bodyPr>
          <a:lstStyle/>
          <a:p>
            <a:pPr>
              <a:lnSpc>
                <a:spcPct val="100000"/>
              </a:lnSpc>
              <a:tabLst>
                <a:tab pos="0" algn="l"/>
              </a:tabLst>
            </a:pPr>
            <a:r>
              <a:rPr lang="en-US" sz="3600" dirty="0">
                <a:solidFill>
                  <a:srgbClr val="7030A0"/>
                </a:solidFill>
              </a:rPr>
              <a:t>Some facts</a:t>
            </a:r>
          </a:p>
        </p:txBody>
      </p:sp>
      <p:sp>
        <p:nvSpPr>
          <p:cNvPr id="3" name="Content Placeholder 2">
            <a:extLst>
              <a:ext uri="{FF2B5EF4-FFF2-40B4-BE49-F238E27FC236}">
                <a16:creationId xmlns:a16="http://schemas.microsoft.com/office/drawing/2014/main" id="{C1751748-6929-F942-9218-D8E81060E940}"/>
              </a:ext>
            </a:extLst>
          </p:cNvPr>
          <p:cNvSpPr>
            <a:spLocks noGrp="1"/>
          </p:cNvSpPr>
          <p:nvPr>
            <p:ph idx="1"/>
          </p:nvPr>
        </p:nvSpPr>
        <p:spPr>
          <a:xfrm>
            <a:off x="841340" y="1397831"/>
            <a:ext cx="8477319" cy="4144634"/>
          </a:xfrm>
        </p:spPr>
        <p:txBody>
          <a:bodyPr vert="horz" lIns="0" tIns="0" rIns="0" bIns="0" rtlCol="0">
            <a:normAutofit/>
          </a:bodyPr>
          <a:lstStyle/>
          <a:p>
            <a:pPr>
              <a:lnSpc>
                <a:spcPct val="140000"/>
              </a:lnSpc>
              <a:buClr>
                <a:srgbClr val="7030A0"/>
              </a:buClr>
              <a:buFont typeface="Wingdings" panose="05000000000000000000" pitchFamily="2" charset="2"/>
              <a:buChar char="Ø"/>
            </a:pPr>
            <a:r>
              <a:rPr lang="en-US" sz="2800" dirty="0">
                <a:solidFill>
                  <a:srgbClr val="002060"/>
                </a:solidFill>
                <a:latin typeface="Calibri Light" panose="020F0302020204030204" pitchFamily="34" charset="0"/>
                <a:cs typeface="Calibri Light" panose="020F0302020204030204" pitchFamily="34" charset="0"/>
              </a:rPr>
              <a:t> GMC survey 2024</a:t>
            </a:r>
          </a:p>
          <a:p>
            <a:pPr>
              <a:lnSpc>
                <a:spcPct val="140000"/>
              </a:lnSpc>
              <a:buClr>
                <a:srgbClr val="7030A0"/>
              </a:buClr>
              <a:buFont typeface="Wingdings" panose="05000000000000000000" pitchFamily="2" charset="2"/>
              <a:buChar char="Ø"/>
            </a:pPr>
            <a:r>
              <a:rPr lang="en-US" sz="2800" dirty="0">
                <a:solidFill>
                  <a:srgbClr val="002060"/>
                </a:solidFill>
                <a:latin typeface="Calibri Light" panose="020F0302020204030204" pitchFamily="34" charset="0"/>
                <a:cs typeface="Calibri Light" panose="020F0302020204030204" pitchFamily="34" charset="0"/>
              </a:rPr>
              <a:t> Frequency of:</a:t>
            </a:r>
          </a:p>
          <a:p>
            <a:pPr lvl="1">
              <a:lnSpc>
                <a:spcPct val="140000"/>
              </a:lnSpc>
              <a:buClr>
                <a:srgbClr val="7030A0"/>
              </a:buClr>
              <a:buFont typeface="Wingdings" panose="05000000000000000000" pitchFamily="2" charset="2"/>
              <a:buChar char="Ø"/>
            </a:pPr>
            <a:r>
              <a:rPr lang="en-US" sz="2067" dirty="0">
                <a:solidFill>
                  <a:srgbClr val="002060"/>
                </a:solidFill>
                <a:latin typeface="Calibri Light" panose="020F0302020204030204" pitchFamily="34" charset="0"/>
                <a:cs typeface="Calibri Light" panose="020F0302020204030204" pitchFamily="34" charset="0"/>
              </a:rPr>
              <a:t> </a:t>
            </a:r>
            <a:r>
              <a:rPr lang="en-US" sz="2400" dirty="0">
                <a:solidFill>
                  <a:schemeClr val="tx2">
                    <a:lumMod val="50000"/>
                  </a:schemeClr>
                </a:solidFill>
                <a:latin typeface="Calibri Light" panose="020F0302020204030204" pitchFamily="34" charset="0"/>
                <a:cs typeface="Calibri Light" panose="020F0302020204030204" pitchFamily="34" charset="0"/>
              </a:rPr>
              <a:t>Stereotyping   </a:t>
            </a:r>
          </a:p>
          <a:p>
            <a:pPr lvl="1">
              <a:lnSpc>
                <a:spcPct val="140000"/>
              </a:lnSpc>
              <a:buClr>
                <a:srgbClr val="7030A0"/>
              </a:buClr>
              <a:buFont typeface="Wingdings" panose="05000000000000000000" pitchFamily="2" charset="2"/>
              <a:buChar char="Ø"/>
            </a:pPr>
            <a:r>
              <a:rPr lang="en-US" sz="2400" dirty="0">
                <a:solidFill>
                  <a:schemeClr val="tx2">
                    <a:lumMod val="50000"/>
                  </a:schemeClr>
                </a:solidFill>
                <a:latin typeface="Calibri Light" panose="020F0302020204030204" pitchFamily="34" charset="0"/>
                <a:cs typeface="Calibri Light" panose="020F0302020204030204" pitchFamily="34" charset="0"/>
              </a:rPr>
              <a:t> </a:t>
            </a:r>
            <a:r>
              <a:rPr lang="en-US" sz="2400" dirty="0">
                <a:solidFill>
                  <a:srgbClr val="002060"/>
                </a:solidFill>
                <a:latin typeface="Calibri Light" panose="020F0302020204030204" pitchFamily="34" charset="0"/>
                <a:cs typeface="Calibri Light" panose="020F0302020204030204" pitchFamily="34" charset="0"/>
              </a:rPr>
              <a:t>Intentional humiliation in front of others</a:t>
            </a:r>
          </a:p>
          <a:p>
            <a:pPr lvl="1">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 Being ignored or excluded</a:t>
            </a:r>
          </a:p>
          <a:p>
            <a:pPr lvl="1">
              <a:lnSpc>
                <a:spcPct val="140000"/>
              </a:lnSpc>
              <a:buClr>
                <a:srgbClr val="7030A0"/>
              </a:buClr>
              <a:buFont typeface="Wingdings" panose="05000000000000000000" pitchFamily="2" charset="2"/>
              <a:buChar char="Ø"/>
            </a:pPr>
            <a:endParaRPr lang="en-US" sz="2400" dirty="0">
              <a:solidFill>
                <a:srgbClr val="002060"/>
              </a:solidFill>
              <a:latin typeface="Calibri Light" panose="020F0302020204030204" pitchFamily="34" charset="0"/>
              <a:cs typeface="Calibri Light" panose="020F0302020204030204" pitchFamily="34" charset="0"/>
            </a:endParaRPr>
          </a:p>
          <a:p>
            <a:pPr lvl="1">
              <a:lnSpc>
                <a:spcPct val="140000"/>
              </a:lnSpc>
              <a:buClr>
                <a:srgbClr val="7030A0"/>
              </a:buClr>
              <a:buFont typeface="Wingdings" panose="05000000000000000000" pitchFamily="2" charset="2"/>
              <a:buChar char="Ø"/>
            </a:pPr>
            <a:endParaRPr lang="en-US" sz="2400" dirty="0">
              <a:solidFill>
                <a:schemeClr val="tx2">
                  <a:lumMod val="5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90025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686A6-7057-32DE-F01E-D78939D516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F1A90-8DDF-C157-5B53-4DA271C78852}"/>
              </a:ext>
            </a:extLst>
          </p:cNvPr>
          <p:cNvSpPr>
            <a:spLocks noGrp="1"/>
          </p:cNvSpPr>
          <p:nvPr>
            <p:ph type="title"/>
          </p:nvPr>
        </p:nvSpPr>
        <p:spPr>
          <a:xfrm>
            <a:off x="1070680" y="172535"/>
            <a:ext cx="6463950" cy="1120767"/>
          </a:xfrm>
        </p:spPr>
        <p:txBody>
          <a:bodyPr vert="horz" lIns="0" tIns="0" rIns="0" bIns="0" rtlCol="0" anchor="ctr">
            <a:noAutofit/>
          </a:bodyPr>
          <a:lstStyle/>
          <a:p>
            <a:pPr>
              <a:lnSpc>
                <a:spcPct val="100000"/>
              </a:lnSpc>
              <a:tabLst>
                <a:tab pos="0" algn="l"/>
              </a:tabLst>
            </a:pPr>
            <a:r>
              <a:rPr lang="en-US" sz="3600" dirty="0">
                <a:solidFill>
                  <a:srgbClr val="7030A0"/>
                </a:solidFill>
              </a:rPr>
              <a:t>Some facts</a:t>
            </a:r>
          </a:p>
        </p:txBody>
      </p:sp>
      <p:sp>
        <p:nvSpPr>
          <p:cNvPr id="3" name="Content Placeholder 2">
            <a:extLst>
              <a:ext uri="{FF2B5EF4-FFF2-40B4-BE49-F238E27FC236}">
                <a16:creationId xmlns:a16="http://schemas.microsoft.com/office/drawing/2014/main" id="{AAA29933-74B9-DB45-0681-97CF1DF0151A}"/>
              </a:ext>
            </a:extLst>
          </p:cNvPr>
          <p:cNvSpPr>
            <a:spLocks noGrp="1"/>
          </p:cNvSpPr>
          <p:nvPr>
            <p:ph idx="1"/>
          </p:nvPr>
        </p:nvSpPr>
        <p:spPr>
          <a:xfrm>
            <a:off x="841340" y="1397831"/>
            <a:ext cx="8477319" cy="4144634"/>
          </a:xfrm>
        </p:spPr>
        <p:txBody>
          <a:bodyPr vert="horz" lIns="0" tIns="0" rIns="0" bIns="0" rtlCol="0">
            <a:normAutofit/>
          </a:bodyPr>
          <a:lstStyle/>
          <a:p>
            <a:pPr>
              <a:lnSpc>
                <a:spcPct val="140000"/>
              </a:lnSpc>
              <a:buClr>
                <a:srgbClr val="7030A0"/>
              </a:buClr>
              <a:buFont typeface="Wingdings" panose="05000000000000000000" pitchFamily="2" charset="2"/>
              <a:buChar char="Ø"/>
            </a:pPr>
            <a:r>
              <a:rPr lang="en-US" sz="2800" dirty="0">
                <a:solidFill>
                  <a:srgbClr val="002060"/>
                </a:solidFill>
                <a:latin typeface="Calibri Light" panose="020F0302020204030204" pitchFamily="34" charset="0"/>
                <a:cs typeface="Calibri Light" panose="020F0302020204030204" pitchFamily="34" charset="0"/>
              </a:rPr>
              <a:t> GMC survey 2024</a:t>
            </a:r>
          </a:p>
          <a:p>
            <a:pPr>
              <a:lnSpc>
                <a:spcPct val="140000"/>
              </a:lnSpc>
              <a:buClr>
                <a:srgbClr val="7030A0"/>
              </a:buClr>
              <a:buFont typeface="Wingdings" panose="05000000000000000000" pitchFamily="2" charset="2"/>
              <a:buChar char="Ø"/>
            </a:pPr>
            <a:r>
              <a:rPr lang="en-US" sz="2800" dirty="0">
                <a:solidFill>
                  <a:srgbClr val="002060"/>
                </a:solidFill>
                <a:latin typeface="Calibri Light" panose="020F0302020204030204" pitchFamily="34" charset="0"/>
                <a:cs typeface="Calibri Light" panose="020F0302020204030204" pitchFamily="34" charset="0"/>
              </a:rPr>
              <a:t> Frequency of:</a:t>
            </a:r>
          </a:p>
          <a:p>
            <a:pPr lvl="1">
              <a:lnSpc>
                <a:spcPct val="140000"/>
              </a:lnSpc>
              <a:buClr>
                <a:srgbClr val="7030A0"/>
              </a:buClr>
              <a:buFont typeface="Wingdings" panose="05000000000000000000" pitchFamily="2" charset="2"/>
              <a:buChar char="Ø"/>
            </a:pPr>
            <a:r>
              <a:rPr lang="en-US" sz="2067" dirty="0">
                <a:solidFill>
                  <a:srgbClr val="002060"/>
                </a:solidFill>
                <a:latin typeface="Calibri Light" panose="020F0302020204030204" pitchFamily="34" charset="0"/>
                <a:cs typeface="Calibri Light" panose="020F0302020204030204" pitchFamily="34" charset="0"/>
              </a:rPr>
              <a:t> </a:t>
            </a:r>
            <a:r>
              <a:rPr lang="en-US" sz="2400" dirty="0">
                <a:solidFill>
                  <a:schemeClr val="tx2">
                    <a:lumMod val="50000"/>
                  </a:schemeClr>
                </a:solidFill>
                <a:latin typeface="Calibri Light" panose="020F0302020204030204" pitchFamily="34" charset="0"/>
                <a:cs typeface="Calibri Light" panose="020F0302020204030204" pitchFamily="34" charset="0"/>
              </a:rPr>
              <a:t>Stereotyping   </a:t>
            </a:r>
            <a:r>
              <a:rPr lang="en-US" sz="2400" dirty="0">
                <a:solidFill>
                  <a:srgbClr val="C00000"/>
                </a:solidFill>
                <a:latin typeface="Calibri Light" panose="020F0302020204030204" pitchFamily="34" charset="0"/>
                <a:cs typeface="Calibri Light" panose="020F0302020204030204" pitchFamily="34" charset="0"/>
              </a:rPr>
              <a:t>26%    </a:t>
            </a:r>
          </a:p>
          <a:p>
            <a:pPr lvl="1">
              <a:lnSpc>
                <a:spcPct val="140000"/>
              </a:lnSpc>
              <a:buClr>
                <a:srgbClr val="7030A0"/>
              </a:buClr>
              <a:buFont typeface="Wingdings" panose="05000000000000000000" pitchFamily="2" charset="2"/>
              <a:buChar char="Ø"/>
            </a:pPr>
            <a:r>
              <a:rPr lang="en-US" sz="2400" dirty="0">
                <a:solidFill>
                  <a:schemeClr val="tx2">
                    <a:lumMod val="50000"/>
                  </a:schemeClr>
                </a:solidFill>
                <a:latin typeface="Calibri Light" panose="020F0302020204030204" pitchFamily="34" charset="0"/>
                <a:cs typeface="Calibri Light" panose="020F0302020204030204" pitchFamily="34" charset="0"/>
              </a:rPr>
              <a:t> </a:t>
            </a:r>
            <a:r>
              <a:rPr lang="en-US" sz="2400" dirty="0">
                <a:solidFill>
                  <a:srgbClr val="002060"/>
                </a:solidFill>
                <a:latin typeface="Calibri Light" panose="020F0302020204030204" pitchFamily="34" charset="0"/>
                <a:cs typeface="Calibri Light" panose="020F0302020204030204" pitchFamily="34" charset="0"/>
              </a:rPr>
              <a:t>Intentional humiliation in front of others   </a:t>
            </a:r>
            <a:r>
              <a:rPr lang="en-US" sz="2400" dirty="0">
                <a:solidFill>
                  <a:srgbClr val="C00000"/>
                </a:solidFill>
                <a:latin typeface="Calibri Light" panose="020F0302020204030204" pitchFamily="34" charset="0"/>
                <a:cs typeface="Calibri Light" panose="020F0302020204030204" pitchFamily="34" charset="0"/>
              </a:rPr>
              <a:t>12%   </a:t>
            </a:r>
          </a:p>
          <a:p>
            <a:pPr lvl="1">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 Being ignored or excluded   </a:t>
            </a:r>
            <a:r>
              <a:rPr lang="en-US" sz="2400" dirty="0">
                <a:solidFill>
                  <a:srgbClr val="C00000"/>
                </a:solidFill>
                <a:latin typeface="Calibri Light" panose="020F0302020204030204" pitchFamily="34" charset="0"/>
                <a:cs typeface="Calibri Light" panose="020F0302020204030204" pitchFamily="34" charset="0"/>
              </a:rPr>
              <a:t>16%  </a:t>
            </a:r>
          </a:p>
          <a:p>
            <a:pPr lvl="1">
              <a:lnSpc>
                <a:spcPct val="140000"/>
              </a:lnSpc>
              <a:buClr>
                <a:srgbClr val="7030A0"/>
              </a:buClr>
              <a:buFont typeface="Wingdings" panose="05000000000000000000" pitchFamily="2" charset="2"/>
              <a:buChar char="Ø"/>
            </a:pPr>
            <a:endParaRPr lang="en-US" sz="2400" dirty="0">
              <a:solidFill>
                <a:srgbClr val="002060"/>
              </a:solidFill>
              <a:latin typeface="Calibri Light" panose="020F0302020204030204" pitchFamily="34" charset="0"/>
              <a:cs typeface="Calibri Light" panose="020F0302020204030204" pitchFamily="34" charset="0"/>
            </a:endParaRPr>
          </a:p>
          <a:p>
            <a:pPr lvl="1">
              <a:lnSpc>
                <a:spcPct val="140000"/>
              </a:lnSpc>
              <a:buClr>
                <a:srgbClr val="7030A0"/>
              </a:buClr>
              <a:buFont typeface="Wingdings" panose="05000000000000000000" pitchFamily="2" charset="2"/>
              <a:buChar char="Ø"/>
            </a:pPr>
            <a:endParaRPr lang="en-US" sz="2400" dirty="0">
              <a:solidFill>
                <a:schemeClr val="tx2">
                  <a:lumMod val="5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659922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EE71-C914-094E-A559-488862B868EA}"/>
              </a:ext>
            </a:extLst>
          </p:cNvPr>
          <p:cNvSpPr>
            <a:spLocks noGrp="1"/>
          </p:cNvSpPr>
          <p:nvPr>
            <p:ph type="title"/>
          </p:nvPr>
        </p:nvSpPr>
        <p:spPr>
          <a:xfrm>
            <a:off x="1070680" y="172535"/>
            <a:ext cx="6463950" cy="1120767"/>
          </a:xfrm>
        </p:spPr>
        <p:txBody>
          <a:bodyPr vert="horz" lIns="0" tIns="0" rIns="0" bIns="0" rtlCol="0" anchor="ctr">
            <a:noAutofit/>
          </a:bodyPr>
          <a:lstStyle/>
          <a:p>
            <a:pPr>
              <a:lnSpc>
                <a:spcPct val="100000"/>
              </a:lnSpc>
              <a:tabLst>
                <a:tab pos="0" algn="l"/>
              </a:tabLst>
            </a:pPr>
            <a:r>
              <a:rPr lang="en-US" sz="3600" dirty="0">
                <a:solidFill>
                  <a:srgbClr val="7030A0"/>
                </a:solidFill>
              </a:rPr>
              <a:t>Some facts</a:t>
            </a:r>
          </a:p>
        </p:txBody>
      </p:sp>
      <p:sp>
        <p:nvSpPr>
          <p:cNvPr id="3" name="Content Placeholder 2">
            <a:extLst>
              <a:ext uri="{FF2B5EF4-FFF2-40B4-BE49-F238E27FC236}">
                <a16:creationId xmlns:a16="http://schemas.microsoft.com/office/drawing/2014/main" id="{C1751748-6929-F942-9218-D8E81060E940}"/>
              </a:ext>
            </a:extLst>
          </p:cNvPr>
          <p:cNvSpPr>
            <a:spLocks noGrp="1"/>
          </p:cNvSpPr>
          <p:nvPr>
            <p:ph idx="1"/>
          </p:nvPr>
        </p:nvSpPr>
        <p:spPr>
          <a:xfrm>
            <a:off x="841340" y="1397831"/>
            <a:ext cx="8477319" cy="4144634"/>
          </a:xfrm>
        </p:spPr>
        <p:txBody>
          <a:bodyPr vert="horz" lIns="0" tIns="0" rIns="0" bIns="0" rtlCol="0">
            <a:normAutofit/>
          </a:bodyPr>
          <a:lstStyle/>
          <a:p>
            <a:pPr>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 </a:t>
            </a:r>
            <a:r>
              <a:rPr lang="en-US" sz="2800" dirty="0">
                <a:solidFill>
                  <a:srgbClr val="002060"/>
                </a:solidFill>
                <a:latin typeface="Calibri Light" panose="020F0302020204030204" pitchFamily="34" charset="0"/>
                <a:cs typeface="Calibri Light" panose="020F0302020204030204" pitchFamily="34" charset="0"/>
              </a:rPr>
              <a:t>GMC survey 2024</a:t>
            </a:r>
          </a:p>
          <a:p>
            <a:pPr>
              <a:lnSpc>
                <a:spcPct val="140000"/>
              </a:lnSpc>
              <a:buClr>
                <a:srgbClr val="7030A0"/>
              </a:buClr>
              <a:buFont typeface="Wingdings" panose="05000000000000000000" pitchFamily="2" charset="2"/>
              <a:buChar char="Ø"/>
            </a:pPr>
            <a:r>
              <a:rPr lang="en-US" sz="2800" dirty="0">
                <a:solidFill>
                  <a:srgbClr val="002060"/>
                </a:solidFill>
                <a:latin typeface="Calibri Light" panose="020F0302020204030204" pitchFamily="34" charset="0"/>
                <a:cs typeface="Calibri Light" panose="020F0302020204030204" pitchFamily="34" charset="0"/>
              </a:rPr>
              <a:t> Frequency of:</a:t>
            </a:r>
          </a:p>
          <a:p>
            <a:pPr lvl="1">
              <a:lnSpc>
                <a:spcPct val="140000"/>
              </a:lnSpc>
              <a:buClr>
                <a:srgbClr val="7030A0"/>
              </a:buClr>
              <a:buFont typeface="Wingdings" panose="05000000000000000000" pitchFamily="2" charset="2"/>
              <a:buChar char="Ø"/>
            </a:pPr>
            <a:r>
              <a:rPr lang="en-US" sz="2067" dirty="0">
                <a:solidFill>
                  <a:srgbClr val="002060"/>
                </a:solidFill>
                <a:latin typeface="Calibri Light" panose="020F0302020204030204" pitchFamily="34" charset="0"/>
                <a:cs typeface="Calibri Light" panose="020F0302020204030204" pitchFamily="34" charset="0"/>
              </a:rPr>
              <a:t> </a:t>
            </a:r>
            <a:r>
              <a:rPr lang="en-US" sz="2400" dirty="0">
                <a:solidFill>
                  <a:srgbClr val="002060"/>
                </a:solidFill>
                <a:latin typeface="Calibri Light" panose="020F0302020204030204" pitchFamily="34" charset="0"/>
                <a:cs typeface="Calibri Light" panose="020F0302020204030204" pitchFamily="34" charset="0"/>
              </a:rPr>
              <a:t>Unwelcome sexual comments or advances</a:t>
            </a:r>
          </a:p>
          <a:p>
            <a:pPr lvl="1">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 </a:t>
            </a:r>
            <a:r>
              <a:rPr lang="en-US" sz="2400" dirty="0">
                <a:solidFill>
                  <a:schemeClr val="tx2">
                    <a:lumMod val="50000"/>
                  </a:schemeClr>
                </a:solidFill>
                <a:latin typeface="Calibri Light" panose="020F0302020204030204" pitchFamily="34" charset="0"/>
                <a:cs typeface="Calibri Light" panose="020F0302020204030204" pitchFamily="34" charset="0"/>
              </a:rPr>
              <a:t>Unequal training opportunities</a:t>
            </a:r>
            <a:endParaRPr lang="en-US" sz="2400" dirty="0">
              <a:solidFill>
                <a:srgbClr val="002060"/>
              </a:solidFill>
              <a:latin typeface="Calibri Light" panose="020F0302020204030204" pitchFamily="34" charset="0"/>
              <a:cs typeface="Calibri Light" panose="020F0302020204030204" pitchFamily="34" charset="0"/>
            </a:endParaRPr>
          </a:p>
          <a:p>
            <a:pPr lvl="1">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a:t>
            </a:r>
            <a:r>
              <a:rPr lang="en-US" sz="2400" dirty="0">
                <a:solidFill>
                  <a:schemeClr val="tx2">
                    <a:lumMod val="50000"/>
                  </a:schemeClr>
                </a:solidFill>
                <a:latin typeface="Calibri Light" panose="020F0302020204030204" pitchFamily="34" charset="0"/>
                <a:ea typeface="Calibri Light" panose="020F0302020204030204" pitchFamily="34" charset="0"/>
                <a:cs typeface="Calibri Light" panose="020F0302020204030204" pitchFamily="34" charset="0"/>
              </a:rPr>
              <a:t>Microaggressions   </a:t>
            </a:r>
            <a:endParaRPr lang="en-US" sz="2400"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endParaRPr>
          </a:p>
          <a:p>
            <a:pPr lvl="1">
              <a:lnSpc>
                <a:spcPct val="140000"/>
              </a:lnSpc>
              <a:buClr>
                <a:srgbClr val="7030A0"/>
              </a:buClr>
              <a:buFont typeface="Wingdings" panose="05000000000000000000" pitchFamily="2" charset="2"/>
              <a:buChar char="Ø"/>
            </a:pPr>
            <a:endParaRPr lang="en-US" sz="2067" dirty="0">
              <a:solidFill>
                <a:srgbClr val="002060"/>
              </a:solidFill>
              <a:latin typeface="Calibri Light" panose="020F0302020204030204" pitchFamily="34" charset="0"/>
              <a:cs typeface="Calibri Light" panose="020F0302020204030204" pitchFamily="34" charset="0"/>
            </a:endParaRPr>
          </a:p>
          <a:p>
            <a:pPr lvl="1">
              <a:lnSpc>
                <a:spcPct val="140000"/>
              </a:lnSpc>
              <a:buClr>
                <a:srgbClr val="7030A0"/>
              </a:buClr>
              <a:buFont typeface="Wingdings" panose="05000000000000000000" pitchFamily="2" charset="2"/>
              <a:buChar char="Ø"/>
            </a:pPr>
            <a:endParaRPr lang="en-US" sz="2067" dirty="0">
              <a:solidFill>
                <a:srgbClr val="00206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93213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FB6D6-D736-FF0D-3398-199E535FF4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7AE7EA-398E-32D7-194B-74E1B282E0EF}"/>
              </a:ext>
            </a:extLst>
          </p:cNvPr>
          <p:cNvSpPr>
            <a:spLocks noGrp="1"/>
          </p:cNvSpPr>
          <p:nvPr>
            <p:ph type="title"/>
          </p:nvPr>
        </p:nvSpPr>
        <p:spPr>
          <a:xfrm>
            <a:off x="1070680" y="172535"/>
            <a:ext cx="6463950" cy="1120767"/>
          </a:xfrm>
        </p:spPr>
        <p:txBody>
          <a:bodyPr vert="horz" lIns="0" tIns="0" rIns="0" bIns="0" rtlCol="0" anchor="ctr">
            <a:noAutofit/>
          </a:bodyPr>
          <a:lstStyle/>
          <a:p>
            <a:pPr>
              <a:lnSpc>
                <a:spcPct val="100000"/>
              </a:lnSpc>
              <a:tabLst>
                <a:tab pos="0" algn="l"/>
              </a:tabLst>
            </a:pPr>
            <a:r>
              <a:rPr lang="en-US" sz="3600" dirty="0">
                <a:solidFill>
                  <a:srgbClr val="7030A0"/>
                </a:solidFill>
              </a:rPr>
              <a:t>Some facts</a:t>
            </a:r>
          </a:p>
        </p:txBody>
      </p:sp>
      <p:sp>
        <p:nvSpPr>
          <p:cNvPr id="3" name="Content Placeholder 2">
            <a:extLst>
              <a:ext uri="{FF2B5EF4-FFF2-40B4-BE49-F238E27FC236}">
                <a16:creationId xmlns:a16="http://schemas.microsoft.com/office/drawing/2014/main" id="{40CA4154-E131-180B-55E2-98C6380D207D}"/>
              </a:ext>
            </a:extLst>
          </p:cNvPr>
          <p:cNvSpPr>
            <a:spLocks noGrp="1"/>
          </p:cNvSpPr>
          <p:nvPr>
            <p:ph idx="1"/>
          </p:nvPr>
        </p:nvSpPr>
        <p:spPr>
          <a:xfrm>
            <a:off x="841340" y="1397831"/>
            <a:ext cx="8477319" cy="4144634"/>
          </a:xfrm>
        </p:spPr>
        <p:txBody>
          <a:bodyPr vert="horz" lIns="0" tIns="0" rIns="0" bIns="0" rtlCol="0">
            <a:normAutofit/>
          </a:bodyPr>
          <a:lstStyle/>
          <a:p>
            <a:pPr>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 </a:t>
            </a:r>
            <a:r>
              <a:rPr lang="en-US" sz="2800" dirty="0">
                <a:solidFill>
                  <a:srgbClr val="002060"/>
                </a:solidFill>
                <a:latin typeface="Calibri Light" panose="020F0302020204030204" pitchFamily="34" charset="0"/>
                <a:cs typeface="Calibri Light" panose="020F0302020204030204" pitchFamily="34" charset="0"/>
              </a:rPr>
              <a:t>GMC survey 2024</a:t>
            </a:r>
          </a:p>
          <a:p>
            <a:pPr>
              <a:lnSpc>
                <a:spcPct val="140000"/>
              </a:lnSpc>
              <a:buClr>
                <a:srgbClr val="7030A0"/>
              </a:buClr>
              <a:buFont typeface="Wingdings" panose="05000000000000000000" pitchFamily="2" charset="2"/>
              <a:buChar char="Ø"/>
            </a:pPr>
            <a:r>
              <a:rPr lang="en-US" sz="2800" dirty="0">
                <a:solidFill>
                  <a:srgbClr val="002060"/>
                </a:solidFill>
                <a:latin typeface="Calibri Light" panose="020F0302020204030204" pitchFamily="34" charset="0"/>
                <a:cs typeface="Calibri Light" panose="020F0302020204030204" pitchFamily="34" charset="0"/>
              </a:rPr>
              <a:t> Frequency of:</a:t>
            </a:r>
          </a:p>
          <a:p>
            <a:pPr lvl="1">
              <a:lnSpc>
                <a:spcPct val="140000"/>
              </a:lnSpc>
              <a:buClr>
                <a:srgbClr val="7030A0"/>
              </a:buClr>
              <a:buFont typeface="Wingdings" panose="05000000000000000000" pitchFamily="2" charset="2"/>
              <a:buChar char="Ø"/>
            </a:pPr>
            <a:r>
              <a:rPr lang="en-US" sz="2067" dirty="0">
                <a:solidFill>
                  <a:srgbClr val="002060"/>
                </a:solidFill>
                <a:latin typeface="Calibri Light" panose="020F0302020204030204" pitchFamily="34" charset="0"/>
                <a:cs typeface="Calibri Light" panose="020F0302020204030204" pitchFamily="34" charset="0"/>
              </a:rPr>
              <a:t> </a:t>
            </a:r>
            <a:r>
              <a:rPr lang="en-US" sz="2400" dirty="0">
                <a:solidFill>
                  <a:srgbClr val="002060"/>
                </a:solidFill>
                <a:latin typeface="Calibri Light" panose="020F0302020204030204" pitchFamily="34" charset="0"/>
                <a:cs typeface="Calibri Light" panose="020F0302020204030204" pitchFamily="34" charset="0"/>
              </a:rPr>
              <a:t>Unwelcome sexual comments or advances   </a:t>
            </a:r>
            <a:r>
              <a:rPr lang="en-US" sz="2400" dirty="0">
                <a:solidFill>
                  <a:srgbClr val="C00000"/>
                </a:solidFill>
                <a:latin typeface="Calibri Light" panose="020F0302020204030204" pitchFamily="34" charset="0"/>
                <a:cs typeface="Calibri Light" panose="020F0302020204030204" pitchFamily="34" charset="0"/>
              </a:rPr>
              <a:t>7%   </a:t>
            </a:r>
          </a:p>
          <a:p>
            <a:pPr lvl="1">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cs typeface="Calibri Light" panose="020F0302020204030204" pitchFamily="34" charset="0"/>
              </a:rPr>
              <a:t> </a:t>
            </a:r>
            <a:r>
              <a:rPr lang="en-US" sz="2400" dirty="0">
                <a:solidFill>
                  <a:schemeClr val="tx2">
                    <a:lumMod val="50000"/>
                  </a:schemeClr>
                </a:solidFill>
                <a:latin typeface="Calibri Light" panose="020F0302020204030204" pitchFamily="34" charset="0"/>
                <a:cs typeface="Calibri Light" panose="020F0302020204030204" pitchFamily="34" charset="0"/>
              </a:rPr>
              <a:t>Unequal training opportunities   </a:t>
            </a:r>
            <a:r>
              <a:rPr lang="en-US" sz="2400" dirty="0">
                <a:solidFill>
                  <a:srgbClr val="C00000"/>
                </a:solidFill>
                <a:latin typeface="Calibri Light" panose="020F0302020204030204" pitchFamily="34" charset="0"/>
                <a:cs typeface="Calibri Light" panose="020F0302020204030204" pitchFamily="34" charset="0"/>
              </a:rPr>
              <a:t>19%</a:t>
            </a:r>
          </a:p>
          <a:p>
            <a:pPr lvl="1">
              <a:lnSpc>
                <a:spcPct val="140000"/>
              </a:lnSpc>
              <a:buClr>
                <a:srgbClr val="7030A0"/>
              </a:buClr>
              <a:buFont typeface="Wingdings" panose="05000000000000000000" pitchFamily="2" charset="2"/>
              <a:buChar char="Ø"/>
            </a:pPr>
            <a:r>
              <a:rPr lang="en-US" sz="24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a:t>
            </a:r>
            <a:r>
              <a:rPr lang="en-US" sz="2400" dirty="0">
                <a:solidFill>
                  <a:schemeClr val="tx2">
                    <a:lumMod val="50000"/>
                  </a:schemeClr>
                </a:solidFill>
                <a:latin typeface="Calibri Light" panose="020F0302020204030204" pitchFamily="34" charset="0"/>
                <a:ea typeface="Calibri Light" panose="020F0302020204030204" pitchFamily="34" charset="0"/>
                <a:cs typeface="Calibri Light" panose="020F0302020204030204" pitchFamily="34" charset="0"/>
              </a:rPr>
              <a:t>Microaggressions   </a:t>
            </a:r>
            <a:r>
              <a:rPr lang="en-US" sz="2400"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29%</a:t>
            </a:r>
          </a:p>
          <a:p>
            <a:pPr lvl="1">
              <a:lnSpc>
                <a:spcPct val="140000"/>
              </a:lnSpc>
              <a:buClr>
                <a:srgbClr val="7030A0"/>
              </a:buClr>
              <a:buFont typeface="Wingdings" panose="05000000000000000000" pitchFamily="2" charset="2"/>
              <a:buChar char="Ø"/>
            </a:pPr>
            <a:endParaRPr lang="en-US" sz="2067" dirty="0">
              <a:solidFill>
                <a:srgbClr val="002060"/>
              </a:solidFill>
              <a:latin typeface="Calibri Light" panose="020F0302020204030204" pitchFamily="34" charset="0"/>
              <a:cs typeface="Calibri Light" panose="020F0302020204030204" pitchFamily="34" charset="0"/>
            </a:endParaRPr>
          </a:p>
          <a:p>
            <a:pPr lvl="1">
              <a:lnSpc>
                <a:spcPct val="140000"/>
              </a:lnSpc>
              <a:buClr>
                <a:srgbClr val="7030A0"/>
              </a:buClr>
              <a:buFont typeface="Wingdings" panose="05000000000000000000" pitchFamily="2" charset="2"/>
              <a:buChar char="Ø"/>
            </a:pPr>
            <a:endParaRPr lang="en-US" sz="2067" dirty="0">
              <a:solidFill>
                <a:srgbClr val="00206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804744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E96A179070CC741A361F677BE8078A1" ma:contentTypeVersion="8" ma:contentTypeDescription="Create a new document." ma:contentTypeScope="" ma:versionID="e75895ddfe9fef8a784f4b0ef1ce9338">
  <xsd:schema xmlns:xsd="http://www.w3.org/2001/XMLSchema" xmlns:xs="http://www.w3.org/2001/XMLSchema" xmlns:p="http://schemas.microsoft.com/office/2006/metadata/properties" xmlns:ns3="e6a50fcc-5c0a-4a98-8892-a92b153a2626" targetNamespace="http://schemas.microsoft.com/office/2006/metadata/properties" ma:root="true" ma:fieldsID="f5a3b57c391c3c9e1898cf02c3ae5fce" ns3:_="">
    <xsd:import namespace="e6a50fcc-5c0a-4a98-8892-a92b153a2626"/>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a50fcc-5c0a-4a98-8892-a92b153a26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A48375-782E-4541-84BC-71843F6FD77F}">
  <ds:schemaRefs>
    <ds:schemaRef ds:uri="http://schemas.microsoft.com/sharepoint/v3/contenttype/forms"/>
  </ds:schemaRefs>
</ds:datastoreItem>
</file>

<file path=customXml/itemProps2.xml><?xml version="1.0" encoding="utf-8"?>
<ds:datastoreItem xmlns:ds="http://schemas.openxmlformats.org/officeDocument/2006/customXml" ds:itemID="{EB8BA2FF-AD99-458F-8AE0-DEEE49F193C8}">
  <ds:schemaRefs>
    <ds:schemaRef ds:uri="e6a50fcc-5c0a-4a98-8892-a92b153a2626"/>
    <ds:schemaRef ds:uri="http://schemas.microsoft.com/office/2006/documentManagement/types"/>
    <ds:schemaRef ds:uri="http://schemas.openxmlformats.org/package/2006/metadata/core-properties"/>
    <ds:schemaRef ds:uri="http://purl.org/dc/terms/"/>
    <ds:schemaRef ds:uri="http://schemas.microsoft.com/office/2006/metadata/properties"/>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E9006CF7-84B8-449C-B4E0-3EA5BB2EA3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a50fcc-5c0a-4a98-8892-a92b153a26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Office Theme</Template>
  <TotalTime>27696</TotalTime>
  <Words>5768</Words>
  <Application>Microsoft Office PowerPoint</Application>
  <PresentationFormat>Custom</PresentationFormat>
  <Paragraphs>323</Paragraphs>
  <Slides>31</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Aptos</vt:lpstr>
      <vt:lpstr>Arial</vt:lpstr>
      <vt:lpstr>Calibri</vt:lpstr>
      <vt:lpstr>Calibri Light</vt:lpstr>
      <vt:lpstr>Wingdings</vt:lpstr>
      <vt:lpstr>Office Theme</vt:lpstr>
      <vt:lpstr>    Raising Dignity Concerns  and the role of Peer Allies</vt:lpstr>
      <vt:lpstr>Goals for today (and beyond)</vt:lpstr>
      <vt:lpstr>Some facts</vt:lpstr>
      <vt:lpstr>Some facts</vt:lpstr>
      <vt:lpstr>Some facts</vt:lpstr>
      <vt:lpstr>Some facts</vt:lpstr>
      <vt:lpstr>Some facts</vt:lpstr>
      <vt:lpstr>Some facts</vt:lpstr>
      <vt:lpstr>Some facts</vt:lpstr>
      <vt:lpstr>Some facts</vt:lpstr>
      <vt:lpstr>PowerPoint Presentation</vt:lpstr>
      <vt:lpstr>A lot of data….</vt:lpstr>
      <vt:lpstr>A lot of data….</vt:lpstr>
      <vt:lpstr>Allyship Network – Peer Allies / EDI leads</vt:lpstr>
      <vt:lpstr>Raising concerns – what happens now?</vt:lpstr>
      <vt:lpstr>What have we done so far?</vt:lpstr>
      <vt:lpstr>Raising concerns – barriers</vt:lpstr>
      <vt:lpstr>A new approach is needed…</vt:lpstr>
      <vt:lpstr>A new approach is needed…</vt:lpstr>
      <vt:lpstr>What we tell educators…</vt:lpstr>
      <vt:lpstr>Process</vt:lpstr>
      <vt:lpstr>Process</vt:lpstr>
      <vt:lpstr>First Listener</vt:lpstr>
      <vt:lpstr>Difference between a peer ally and supervisor as first listener</vt:lpstr>
      <vt:lpstr>Process</vt:lpstr>
      <vt:lpstr>How to start</vt:lpstr>
      <vt:lpstr>Documentation</vt:lpstr>
      <vt:lpstr>Serious concerns</vt:lpstr>
      <vt:lpstr>Support for peer allies</vt:lpstr>
      <vt:lpstr>What happens now?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INKSTER, Clare (NHS ENGLAND)</cp:lastModifiedBy>
  <cp:revision>31</cp:revision>
  <dcterms:created xsi:type="dcterms:W3CDTF">2016-08-11T12:54:42Z</dcterms:created>
  <dcterms:modified xsi:type="dcterms:W3CDTF">2025-09-22T09:49:19Z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0x010100BE96A179070CC741A361F677BE8078A1</vt:lpwstr>
  </property>
  <property fmtid="{D5CDD505-2E9C-101B-9397-08002B2CF9AE}" pid="3" name="Order">
    <vt:r8>214000</vt:r8>
  </property>
  <property fmtid="{D5CDD505-2E9C-101B-9397-08002B2CF9AE}" pid="4" name="MediaServiceImageTags">
    <vt:lpwstr/>
  </property>
</Properties>
</file>