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59" r:id="rId3"/>
    <p:sldId id="277" r:id="rId4"/>
    <p:sldId id="260" r:id="rId5"/>
    <p:sldId id="261" r:id="rId6"/>
    <p:sldId id="278" r:id="rId7"/>
    <p:sldId id="279" r:id="rId8"/>
    <p:sldId id="262" r:id="rId9"/>
    <p:sldId id="263" r:id="rId10"/>
    <p:sldId id="267" r:id="rId11"/>
    <p:sldId id="269" r:id="rId12"/>
    <p:sldId id="271" r:id="rId13"/>
    <p:sldId id="29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99" autoAdjust="0"/>
  </p:normalViewPr>
  <p:slideViewPr>
    <p:cSldViewPr snapToGrid="0" snapToObjects="1">
      <p:cViewPr varScale="1">
        <p:scale>
          <a:sx n="59" d="100"/>
          <a:sy n="59" d="100"/>
        </p:scale>
        <p:origin x="18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BA7AF-90B8-1B49-87AE-51A32F72BD4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690A0-5985-F743-8174-C4571DFA0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0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90A0-5985-F743-8174-C4571DFA0F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0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90A0-5985-F743-8174-C4571DFA0F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76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90A0-5985-F743-8174-C4571DFA0F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690A0-5985-F743-8174-C4571DFA0F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TRAINING</a:t>
            </a:r>
          </a:p>
        </p:txBody>
      </p:sp>
    </p:spTree>
    <p:extLst>
      <p:ext uri="{BB962C8B-B14F-4D97-AF65-F5344CB8AC3E}">
        <p14:creationId xmlns:p14="http://schemas.microsoft.com/office/powerpoint/2010/main" val="4145944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43933"/>
            <a:ext cx="7583487" cy="1044388"/>
          </a:xfrm>
        </p:spPr>
        <p:txBody>
          <a:bodyPr/>
          <a:lstStyle/>
          <a:p>
            <a:r>
              <a:rPr lang="en-US" dirty="0"/>
              <a:t>Evaluation of clinical events(ECE)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88320"/>
            <a:ext cx="7583487" cy="541567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Learning Objective: performance in complex tasks</a:t>
            </a:r>
          </a:p>
          <a:p>
            <a:pPr>
              <a:buFont typeface="Wingdings" charset="2"/>
              <a:buChar char="u"/>
            </a:pPr>
            <a:r>
              <a:rPr lang="en-US" dirty="0"/>
              <a:t>Team working or interacting with other professional staff</a:t>
            </a:r>
          </a:p>
          <a:p>
            <a:pPr>
              <a:buFont typeface="Wingdings" charset="2"/>
              <a:buChar char="u"/>
            </a:pPr>
            <a:r>
              <a:rPr lang="en-US" dirty="0" err="1"/>
              <a:t>Clinico</a:t>
            </a:r>
            <a:r>
              <a:rPr lang="en-US" dirty="0"/>
              <a:t> pathological evaluation</a:t>
            </a:r>
          </a:p>
          <a:p>
            <a:pPr>
              <a:buFont typeface="Wingdings" charset="2"/>
              <a:buChar char="u"/>
            </a:pPr>
            <a:r>
              <a:rPr lang="en-US" dirty="0"/>
              <a:t>Reporting of diagnostic material</a:t>
            </a:r>
          </a:p>
          <a:p>
            <a:pPr>
              <a:buFont typeface="Wingdings" charset="2"/>
              <a:buChar char="u"/>
            </a:pPr>
            <a:r>
              <a:rPr lang="en-US" dirty="0"/>
              <a:t>Presentation of a case at a (MDT) meeting, grand round</a:t>
            </a:r>
          </a:p>
          <a:p>
            <a:pPr>
              <a:buFont typeface="Wingdings" charset="2"/>
              <a:buChar char="u"/>
            </a:pPr>
            <a:r>
              <a:rPr lang="en-US" dirty="0"/>
              <a:t>Quality assurance and audit processes in clinical and laboratory settings. </a:t>
            </a:r>
          </a:p>
          <a:p>
            <a:pPr>
              <a:buFont typeface="Wingdings" charset="2"/>
              <a:buChar char="u"/>
            </a:pPr>
            <a:r>
              <a:rPr lang="en-US" dirty="0"/>
              <a:t>providing clinical biochemistry advice in response to enquiry (primary and secondary care) – by letter, by phone </a:t>
            </a:r>
          </a:p>
          <a:p>
            <a:r>
              <a:rPr lang="en-US" dirty="0"/>
              <a:t>preparing a business case </a:t>
            </a:r>
          </a:p>
          <a:p>
            <a:r>
              <a:rPr lang="en-US" dirty="0"/>
              <a:t> writing clinical guidelines </a:t>
            </a:r>
          </a:p>
          <a:p>
            <a:r>
              <a:rPr lang="en-US" dirty="0"/>
              <a:t> appointment of staff (e.g. shortlisting, interviewing) </a:t>
            </a:r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39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OBSERVATION OF PRACTICAL SKILLS (DOPS)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Objective</a:t>
            </a:r>
          </a:p>
          <a:p>
            <a:pPr>
              <a:buFont typeface="Wingdings" charset="2"/>
              <a:buChar char="u"/>
            </a:pPr>
            <a:r>
              <a:rPr lang="en-US" dirty="0"/>
              <a:t>Direct observation of practical skills (DOPS) is used for assessing competence in the practical procedures that trainees undertake</a:t>
            </a:r>
          </a:p>
          <a:p>
            <a:pPr>
              <a:buFont typeface="Wingdings" charset="2"/>
              <a:buChar char="u"/>
            </a:pPr>
            <a:r>
              <a:rPr lang="en-US" dirty="0"/>
              <a:t>To assess the analytical technique, use of laboratory instrument, dynamic function test, trainee led teaching event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91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88"/>
            <a:ext cx="7583487" cy="1044388"/>
          </a:xfrm>
        </p:spPr>
        <p:txBody>
          <a:bodyPr/>
          <a:lstStyle/>
          <a:p>
            <a:r>
              <a:rPr lang="en-US" dirty="0"/>
              <a:t>Mini Clinical Evaluation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081243"/>
            <a:ext cx="7583487" cy="5285690"/>
          </a:xfrm>
        </p:spPr>
        <p:txBody>
          <a:bodyPr>
            <a:normAutofit/>
          </a:bodyPr>
          <a:lstStyle/>
          <a:p>
            <a:r>
              <a:rPr lang="en-US" sz="2400" dirty="0"/>
              <a:t>Learning Objective</a:t>
            </a:r>
          </a:p>
          <a:p>
            <a:pPr marL="0" indent="0">
              <a:buNone/>
            </a:pPr>
            <a:r>
              <a:rPr lang="en-US" dirty="0"/>
              <a:t>To provide feedback on skills essential to the provision of good clinical care by observing an actual clinical encounter</a:t>
            </a:r>
          </a:p>
          <a:p>
            <a:pPr>
              <a:buFont typeface="Wingdings" charset="2"/>
              <a:buChar char="u"/>
            </a:pPr>
            <a:r>
              <a:rPr lang="en-US" dirty="0"/>
              <a:t>Diabetes </a:t>
            </a:r>
          </a:p>
          <a:p>
            <a:pPr>
              <a:buFont typeface="Wingdings" charset="2"/>
              <a:buChar char="u"/>
            </a:pPr>
            <a:r>
              <a:rPr lang="en-US" dirty="0"/>
              <a:t>Lipids/cardiovascular risk/hypertension </a:t>
            </a:r>
          </a:p>
          <a:p>
            <a:pPr>
              <a:buFont typeface="Wingdings" charset="2"/>
              <a:buChar char="u"/>
            </a:pPr>
            <a:r>
              <a:rPr lang="en-US" dirty="0"/>
              <a:t>Metabolic bone/calcium metabolism </a:t>
            </a:r>
          </a:p>
          <a:p>
            <a:pPr>
              <a:buFont typeface="Wingdings" charset="2"/>
              <a:buChar char="u"/>
            </a:pPr>
            <a:r>
              <a:rPr lang="en-US" dirty="0"/>
              <a:t>Inherited metabolic disease </a:t>
            </a:r>
          </a:p>
          <a:p>
            <a:pPr>
              <a:buFont typeface="Wingdings" charset="2"/>
              <a:buChar char="u"/>
            </a:pPr>
            <a:r>
              <a:rPr lang="en-US" dirty="0"/>
              <a:t>Obesity </a:t>
            </a:r>
          </a:p>
          <a:p>
            <a:pPr>
              <a:buFont typeface="Wingdings" charset="2"/>
              <a:buChar char="u"/>
            </a:pPr>
            <a:r>
              <a:rPr lang="en-US" dirty="0"/>
              <a:t>Parenteral nutrition ward round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5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</a:t>
            </a:r>
            <a:r>
              <a:rPr lang="en-US" sz="4400" dirty="0"/>
              <a:t>MSF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23" y="1425388"/>
            <a:ext cx="7839604" cy="4141022"/>
          </a:xfrm>
        </p:spPr>
        <p:txBody>
          <a:bodyPr>
            <a:normAutofit/>
          </a:bodyPr>
          <a:lstStyle/>
          <a:p>
            <a:r>
              <a:rPr lang="en-US" sz="3200" dirty="0"/>
              <a:t>MSF assessment in ST1, ST3 and ST5(</a:t>
            </a:r>
            <a:r>
              <a:rPr lang="en-US" sz="3200" dirty="0" err="1"/>
              <a:t>Chem</a:t>
            </a:r>
            <a:r>
              <a:rPr lang="en-US" sz="3200" dirty="0"/>
              <a:t> Path) and ST3,ST5, ST7(</a:t>
            </a:r>
            <a:r>
              <a:rPr lang="en-US" sz="3200" dirty="0" err="1"/>
              <a:t>Chem</a:t>
            </a:r>
            <a:r>
              <a:rPr lang="en-US" sz="3200" dirty="0"/>
              <a:t> Path/Metabolic medicine)</a:t>
            </a:r>
          </a:p>
          <a:p>
            <a:pPr>
              <a:buFont typeface="Arial" charset="0"/>
              <a:buChar char="•"/>
            </a:pPr>
            <a:r>
              <a:rPr lang="en-US" sz="3200" i="1" dirty="0">
                <a:solidFill>
                  <a:srgbClr val="FFFF00"/>
                </a:solidFill>
              </a:rPr>
              <a:t>MSF can be organised any other time besides above if required</a:t>
            </a:r>
          </a:p>
        </p:txBody>
      </p:sp>
    </p:spTree>
    <p:extLst>
      <p:ext uri="{BB962C8B-B14F-4D97-AF65-F5344CB8AC3E}">
        <p14:creationId xmlns:p14="http://schemas.microsoft.com/office/powerpoint/2010/main" val="136362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PLACE BASED ASSESSEMENTs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92229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9463" y="0"/>
            <a:ext cx="7583487" cy="1044388"/>
          </a:xfrm>
        </p:spPr>
        <p:txBody>
          <a:bodyPr/>
          <a:lstStyle/>
          <a:p>
            <a:r>
              <a:rPr lang="en-US" dirty="0"/>
              <a:t>			</a:t>
            </a:r>
            <a:r>
              <a:rPr lang="en-US" sz="4400" dirty="0"/>
              <a:t>WPBA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9463" y="1044387"/>
            <a:ext cx="7583487" cy="5510677"/>
          </a:xfrm>
        </p:spPr>
        <p:txBody>
          <a:bodyPr>
            <a:noAutofit/>
          </a:bodyPr>
          <a:lstStyle/>
          <a:p>
            <a:r>
              <a:rPr lang="en-US" sz="3200" dirty="0"/>
              <a:t>Assessing the competency of trainees</a:t>
            </a:r>
          </a:p>
          <a:p>
            <a:r>
              <a:rPr lang="en-US" sz="3200" dirty="0"/>
              <a:t>Ensuring that they are making satisfactory progress</a:t>
            </a:r>
          </a:p>
          <a:p>
            <a:r>
              <a:rPr lang="en-US" sz="3200" dirty="0"/>
              <a:t>Trainees are assessed on work that they are actually doing</a:t>
            </a:r>
          </a:p>
          <a:p>
            <a:r>
              <a:rPr lang="en-US" sz="3200" dirty="0"/>
              <a:t>Assessment is integrated into their day-to-day work</a:t>
            </a:r>
          </a:p>
          <a:p>
            <a:r>
              <a:rPr lang="en-US" sz="3200" dirty="0"/>
              <a:t>All assessments linked to the curriculum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063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79463" y="394180"/>
            <a:ext cx="7583487" cy="6117088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Case-based discussion (</a:t>
            </a:r>
            <a:r>
              <a:rPr lang="en-US" sz="2800" b="1" dirty="0" err="1"/>
              <a:t>CbD</a:t>
            </a:r>
            <a:r>
              <a:rPr lang="en-US" sz="2800" b="1" dirty="0"/>
              <a:t>)</a:t>
            </a:r>
          </a:p>
          <a:p>
            <a:endParaRPr lang="en-US" sz="2800" b="1" dirty="0"/>
          </a:p>
          <a:p>
            <a:r>
              <a:rPr lang="en-US" sz="2800" b="1" dirty="0"/>
              <a:t>Direct observation of practical skills (DOPS)</a:t>
            </a:r>
          </a:p>
          <a:p>
            <a:endParaRPr lang="en-US" sz="2800" b="1" dirty="0"/>
          </a:p>
          <a:p>
            <a:r>
              <a:rPr lang="en-US" sz="2800" b="1" dirty="0"/>
              <a:t>Evaluation of clinical events (ECE) </a:t>
            </a:r>
          </a:p>
          <a:p>
            <a:endParaRPr lang="en-US" sz="2800" b="1" dirty="0"/>
          </a:p>
          <a:p>
            <a:r>
              <a:rPr lang="en-US" sz="2800" b="1" dirty="0"/>
              <a:t>Mini clinical evaluation exercise (Mini-CEX)</a:t>
            </a:r>
          </a:p>
          <a:p>
            <a:endParaRPr lang="en-US" sz="2800" b="1" dirty="0"/>
          </a:p>
          <a:p>
            <a:r>
              <a:rPr lang="en-US" sz="2800" b="1" dirty="0"/>
              <a:t>Multi-source feedback (MSF)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6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21" y="-115374"/>
            <a:ext cx="7997993" cy="1044388"/>
          </a:xfrm>
        </p:spPr>
        <p:txBody>
          <a:bodyPr/>
          <a:lstStyle/>
          <a:p>
            <a:r>
              <a:rPr lang="en-US" sz="3200" b="1" dirty="0"/>
              <a:t>Frequency of Assessments each year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t="1144" b="1144"/>
          <a:stretch>
            <a:fillRect/>
          </a:stretch>
        </p:blipFill>
        <p:spPr>
          <a:xfrm>
            <a:off x="262769" y="929015"/>
            <a:ext cx="8627586" cy="5436260"/>
          </a:xfrm>
        </p:spPr>
      </p:pic>
      <p:sp>
        <p:nvSpPr>
          <p:cNvPr id="3" name="TextBox 2"/>
          <p:cNvSpPr txBox="1"/>
          <p:nvPr/>
        </p:nvSpPr>
        <p:spPr>
          <a:xfrm>
            <a:off x="790363" y="5981492"/>
            <a:ext cx="6720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DOPS: minimum of 6 required in ST1 AND 2(</a:t>
            </a:r>
            <a:r>
              <a:rPr lang="en-US" dirty="0" err="1">
                <a:solidFill>
                  <a:srgbClr val="FFFF00"/>
                </a:solidFill>
              </a:rPr>
              <a:t>Chem</a:t>
            </a:r>
            <a:r>
              <a:rPr lang="en-US" dirty="0">
                <a:solidFill>
                  <a:srgbClr val="FFFF00"/>
                </a:solidFill>
              </a:rPr>
              <a:t> Path trainee)</a:t>
            </a:r>
          </a:p>
          <a:p>
            <a:r>
              <a:rPr lang="en-US" dirty="0">
                <a:solidFill>
                  <a:srgbClr val="FFFF00"/>
                </a:solidFill>
              </a:rPr>
              <a:t>          ST3 and 4(</a:t>
            </a:r>
            <a:r>
              <a:rPr lang="en-US" dirty="0" err="1">
                <a:solidFill>
                  <a:srgbClr val="FFFF00"/>
                </a:solidFill>
              </a:rPr>
              <a:t>Chem</a:t>
            </a:r>
            <a:r>
              <a:rPr lang="en-US" dirty="0">
                <a:solidFill>
                  <a:srgbClr val="FFFF00"/>
                </a:solidFill>
              </a:rPr>
              <a:t> path and metabolic medicine trainee)</a:t>
            </a:r>
          </a:p>
        </p:txBody>
      </p:sp>
    </p:spTree>
    <p:extLst>
      <p:ext uri="{BB962C8B-B14F-4D97-AF65-F5344CB8AC3E}">
        <p14:creationId xmlns:p14="http://schemas.microsoft.com/office/powerpoint/2010/main" val="191564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77800"/>
            <a:ext cx="7583487" cy="1044388"/>
          </a:xfrm>
        </p:spPr>
        <p:txBody>
          <a:bodyPr/>
          <a:lstStyle/>
          <a:p>
            <a:r>
              <a:rPr lang="en-US" dirty="0"/>
              <a:t>Procedure for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323787"/>
            <a:ext cx="7583487" cy="4856880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sz="3200" dirty="0"/>
              <a:t>Tool: type of assessment</a:t>
            </a:r>
          </a:p>
          <a:p>
            <a:r>
              <a:rPr lang="en-US" sz="3200" dirty="0"/>
              <a:t>Assessor: wide range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Consultants (medical or clinical scientist)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staff grade and associated specialists (SAS)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senior biomedical scientists (BMS)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clinical scientists</a:t>
            </a:r>
          </a:p>
          <a:p>
            <a:pPr>
              <a:buFont typeface="Wingdings" charset="2"/>
              <a:buChar char="v"/>
            </a:pPr>
            <a:r>
              <a:rPr lang="en-US" sz="2800" dirty="0"/>
              <a:t>senior trainee or other healthcare professionals competent in the area being assessed (e.g. nurses)</a:t>
            </a:r>
          </a:p>
          <a:p>
            <a:endParaRPr lang="en-US" sz="3200" dirty="0"/>
          </a:p>
          <a:p>
            <a:endParaRPr lang="en-US" sz="3200" dirty="0"/>
          </a:p>
          <a:p>
            <a:pPr>
              <a:buFont typeface="Wingdings" charset="2"/>
              <a:buChar char="u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868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440266"/>
            <a:ext cx="7583487" cy="5604933"/>
          </a:xfrm>
        </p:spPr>
        <p:txBody>
          <a:bodyPr>
            <a:normAutofit/>
          </a:bodyPr>
          <a:lstStyle/>
          <a:p>
            <a:r>
              <a:rPr lang="en-US" sz="2800" dirty="0"/>
              <a:t>Level of complexity</a:t>
            </a:r>
          </a:p>
          <a:p>
            <a:pPr>
              <a:buFont typeface="Wingdings" charset="2"/>
              <a:buChar char="u"/>
            </a:pPr>
            <a:r>
              <a:rPr lang="en-US" sz="2400" dirty="0"/>
              <a:t>Low </a:t>
            </a:r>
          </a:p>
          <a:p>
            <a:pPr>
              <a:buFont typeface="Wingdings" charset="2"/>
              <a:buChar char="u"/>
            </a:pPr>
            <a:r>
              <a:rPr lang="en-US" sz="2400" dirty="0"/>
              <a:t>average</a:t>
            </a:r>
          </a:p>
          <a:p>
            <a:pPr>
              <a:buFont typeface="Wingdings" charset="2"/>
              <a:buChar char="u"/>
            </a:pPr>
            <a:r>
              <a:rPr lang="en-US" sz="2400" dirty="0"/>
              <a:t> high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800" dirty="0"/>
              <a:t>Procedure</a:t>
            </a:r>
          </a:p>
          <a:p>
            <a:pPr>
              <a:buFont typeface="Wingdings" charset="2"/>
              <a:buChar char="u"/>
            </a:pPr>
            <a:r>
              <a:rPr lang="en-US" sz="2400" dirty="0"/>
              <a:t>Short (15-20 min) with 5-10min feedback</a:t>
            </a:r>
          </a:p>
          <a:p>
            <a:pPr>
              <a:buFont typeface="Wingdings" charset="2"/>
              <a:buChar char="u"/>
            </a:pPr>
            <a:r>
              <a:rPr lang="en-US" sz="2400" dirty="0"/>
              <a:t>Cover wide range of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37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 of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Workplace-based assessments should be recorded in the Learning Environment for Pathology Trainees (LEPT) system</a:t>
            </a:r>
          </a:p>
          <a:p>
            <a:pPr>
              <a:buFont typeface="Wingdings" charset="2"/>
              <a:buChar char="u"/>
            </a:pPr>
            <a:r>
              <a:rPr lang="en-US" dirty="0"/>
              <a:t>web-based system for WPBA and multi-source feedback (MSF)</a:t>
            </a:r>
          </a:p>
          <a:p>
            <a:pPr>
              <a:buFont typeface="Wingdings" charset="2"/>
              <a:buChar char="u"/>
            </a:pPr>
            <a:r>
              <a:rPr lang="en-US" dirty="0"/>
              <a:t>includes an e-Portfolio to support the ARCP process.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9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0"/>
            <a:ext cx="7583487" cy="1044388"/>
          </a:xfrm>
        </p:spPr>
        <p:txBody>
          <a:bodyPr/>
          <a:lstStyle/>
          <a:p>
            <a:r>
              <a:rPr lang="en-US" dirty="0"/>
              <a:t>Case based discussion(</a:t>
            </a:r>
            <a:r>
              <a:rPr lang="en-US" dirty="0" err="1"/>
              <a:t>CbD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078255"/>
            <a:ext cx="7583487" cy="5204012"/>
          </a:xfrm>
        </p:spPr>
        <p:txBody>
          <a:bodyPr>
            <a:normAutofit/>
          </a:bodyPr>
          <a:lstStyle/>
          <a:p>
            <a:r>
              <a:rPr lang="en-US" sz="2800" dirty="0"/>
              <a:t>Learning Objective</a:t>
            </a:r>
          </a:p>
          <a:p>
            <a:pPr>
              <a:buFont typeface="Wingdings" charset="2"/>
              <a:buChar char="u"/>
            </a:pPr>
            <a:r>
              <a:rPr lang="en-US" dirty="0"/>
              <a:t>To assess decision-making</a:t>
            </a:r>
          </a:p>
          <a:p>
            <a:pPr>
              <a:buFont typeface="Wingdings" charset="2"/>
              <a:buChar char="u"/>
            </a:pPr>
            <a:r>
              <a:rPr lang="en-US" dirty="0"/>
              <a:t>application or use of medical knowledge in relation to the care of patients  (clinically or laboratory involvement) </a:t>
            </a:r>
          </a:p>
          <a:p>
            <a:pPr lvl="1"/>
            <a:r>
              <a:rPr lang="en-US" dirty="0"/>
              <a:t>general biochemistry </a:t>
            </a:r>
          </a:p>
          <a:p>
            <a:pPr lvl="1"/>
            <a:r>
              <a:rPr lang="en-US" dirty="0"/>
              <a:t>diabetes and endocrinology </a:t>
            </a:r>
          </a:p>
          <a:p>
            <a:pPr lvl="1"/>
            <a:r>
              <a:rPr lang="en-US" dirty="0" err="1"/>
              <a:t>lipidology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Nutrition </a:t>
            </a:r>
          </a:p>
          <a:p>
            <a:pPr lvl="1"/>
            <a:r>
              <a:rPr lang="en-US" dirty="0"/>
              <a:t>inherited metabolic disease </a:t>
            </a:r>
          </a:p>
          <a:p>
            <a:pPr lvl="1"/>
            <a:r>
              <a:rPr lang="en-US" dirty="0"/>
              <a:t>special investigations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96869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824</TotalTime>
  <Words>473</Words>
  <Application>Microsoft Office PowerPoint</Application>
  <PresentationFormat>On-screen Show (4:3)</PresentationFormat>
  <Paragraphs>88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Wingdings 2</vt:lpstr>
      <vt:lpstr>Revolution</vt:lpstr>
      <vt:lpstr>ASSESSMENTs </vt:lpstr>
      <vt:lpstr>WORK PLACE BASED ASSESSEMENTs</vt:lpstr>
      <vt:lpstr>   WPBA</vt:lpstr>
      <vt:lpstr>PowerPoint Presentation</vt:lpstr>
      <vt:lpstr>Frequency of Assessments each year</vt:lpstr>
      <vt:lpstr>Procedure for Assessment</vt:lpstr>
      <vt:lpstr>PowerPoint Presentation</vt:lpstr>
      <vt:lpstr>Documentation of Assessments</vt:lpstr>
      <vt:lpstr>Case based discussion(CbD)</vt:lpstr>
      <vt:lpstr>Evaluation of clinical events(ECE)</vt:lpstr>
      <vt:lpstr>DIRECT OBSERVATION OF PRACTICAL SKILLS (DOPS) </vt:lpstr>
      <vt:lpstr>Mini Clinical Evaluation Exercise</vt:lpstr>
      <vt:lpstr>   MSF</vt:lpstr>
    </vt:vector>
  </TitlesOfParts>
  <Company>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RCPATH CURRICLUM/ASSESSMENT</dc:title>
  <dc:creator>vinita mishra</dc:creator>
  <cp:lastModifiedBy>Sarah Mrozek</cp:lastModifiedBy>
  <cp:revision>44</cp:revision>
  <dcterms:created xsi:type="dcterms:W3CDTF">2013-10-25T11:11:20Z</dcterms:created>
  <dcterms:modified xsi:type="dcterms:W3CDTF">2018-11-23T11:34:00Z</dcterms:modified>
</cp:coreProperties>
</file>