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Lst>
  <p:notesMasterIdLst>
    <p:notesMasterId r:id="rId23"/>
  </p:notesMasterIdLst>
  <p:handoutMasterIdLst>
    <p:handoutMasterId r:id="rId24"/>
  </p:handoutMasterIdLst>
  <p:sldIdLst>
    <p:sldId id="1923" r:id="rId5"/>
    <p:sldId id="2145707298" r:id="rId6"/>
    <p:sldId id="2145707299" r:id="rId7"/>
    <p:sldId id="2145707301" r:id="rId8"/>
    <p:sldId id="2145707315" r:id="rId9"/>
    <p:sldId id="2145707310" r:id="rId10"/>
    <p:sldId id="2145707311" r:id="rId11"/>
    <p:sldId id="2145707314" r:id="rId12"/>
    <p:sldId id="2145707317" r:id="rId13"/>
    <p:sldId id="2145707316" r:id="rId14"/>
    <p:sldId id="2145707321" r:id="rId15"/>
    <p:sldId id="2145707303" r:id="rId16"/>
    <p:sldId id="2145707304" r:id="rId17"/>
    <p:sldId id="2145707312" r:id="rId18"/>
    <p:sldId id="2145707318" r:id="rId19"/>
    <p:sldId id="2145707319" r:id="rId20"/>
    <p:sldId id="2145707320" r:id="rId21"/>
    <p:sldId id="2145707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BEE"/>
    <a:srgbClr val="D1E8FF"/>
    <a:srgbClr val="BEDFFF"/>
    <a:srgbClr val="F6F8F8"/>
    <a:srgbClr val="A189BE"/>
    <a:srgbClr val="005EB8"/>
    <a:srgbClr val="ED8B00"/>
    <a:srgbClr val="80D2CC"/>
    <a:srgbClr val="BA3C7E"/>
    <a:srgbClr val="7C28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4750B0-5159-B719-B842-F366096F6CD5}" v="6" dt="2025-08-19T12:36:34.5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69" autoAdjust="0"/>
    <p:restoredTop sz="80145" autoAdjust="0"/>
  </p:normalViewPr>
  <p:slideViewPr>
    <p:cSldViewPr snapToGrid="0">
      <p:cViewPr varScale="1">
        <p:scale>
          <a:sx n="85" d="100"/>
          <a:sy n="85" d="100"/>
        </p:scale>
        <p:origin x="1146" y="84"/>
      </p:cViewPr>
      <p:guideLst/>
    </p:cSldViewPr>
  </p:slideViewPr>
  <p:outlineViewPr>
    <p:cViewPr>
      <p:scale>
        <a:sx n="33" d="100"/>
        <a:sy n="33" d="100"/>
      </p:scale>
      <p:origin x="0" y="-4836"/>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94" d="100"/>
          <a:sy n="94" d="100"/>
        </p:scale>
        <p:origin x="3226" y="10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X, Amanda (NHS ENGLAND - T1510)" userId="7c06b935-079f-48ba-9b0d-9754b9a3dda9" providerId="ADAL" clId="{79F1A4EA-DAC3-46CE-B099-6974548B7160}"/>
    <pc:docChg chg="undo redo custSel addSld delSld modSld sldOrd modMainMaster">
      <pc:chgData name="FOX, Amanda (NHS ENGLAND - T1510)" userId="7c06b935-079f-48ba-9b0d-9754b9a3dda9" providerId="ADAL" clId="{79F1A4EA-DAC3-46CE-B099-6974548B7160}" dt="2025-03-28T15:06:57.415" v="19527" actId="1076"/>
      <pc:docMkLst>
        <pc:docMk/>
      </pc:docMkLst>
      <pc:sldChg chg="addSp modSp mod">
        <pc:chgData name="FOX, Amanda (NHS ENGLAND - T1510)" userId="7c06b935-079f-48ba-9b0d-9754b9a3dda9" providerId="ADAL" clId="{79F1A4EA-DAC3-46CE-B099-6974548B7160}" dt="2025-03-28T13:45:43.792" v="18160" actId="20577"/>
        <pc:sldMkLst>
          <pc:docMk/>
          <pc:sldMk cId="3830231407" sldId="1923"/>
        </pc:sldMkLst>
      </pc:sldChg>
      <pc:sldChg chg="addSp delSp modSp mod">
        <pc:chgData name="FOX, Amanda (NHS ENGLAND - T1510)" userId="7c06b935-079f-48ba-9b0d-9754b9a3dda9" providerId="ADAL" clId="{79F1A4EA-DAC3-46CE-B099-6974548B7160}" dt="2025-03-24T13:02:14.018" v="14091" actId="21"/>
        <pc:sldMkLst>
          <pc:docMk/>
          <pc:sldMk cId="2725637323" sldId="1937"/>
        </pc:sldMkLst>
      </pc:sldChg>
      <pc:sldChg chg="setBg">
        <pc:chgData name="FOX, Amanda (NHS ENGLAND - T1510)" userId="7c06b935-079f-48ba-9b0d-9754b9a3dda9" providerId="ADAL" clId="{79F1A4EA-DAC3-46CE-B099-6974548B7160}" dt="2025-03-26T11:25:46.934" v="15918"/>
        <pc:sldMkLst>
          <pc:docMk/>
          <pc:sldMk cId="3418343003" sldId="1946"/>
        </pc:sldMkLst>
      </pc:sldChg>
      <pc:sldChg chg="ord setBg">
        <pc:chgData name="FOX, Amanda (NHS ENGLAND - T1510)" userId="7c06b935-079f-48ba-9b0d-9754b9a3dda9" providerId="ADAL" clId="{79F1A4EA-DAC3-46CE-B099-6974548B7160}" dt="2025-03-26T11:25:46.934" v="15918"/>
        <pc:sldMkLst>
          <pc:docMk/>
          <pc:sldMk cId="3892374250" sldId="1980"/>
        </pc:sldMkLst>
      </pc:sldChg>
      <pc:sldChg chg="setBg">
        <pc:chgData name="FOX, Amanda (NHS ENGLAND - T1510)" userId="7c06b935-079f-48ba-9b0d-9754b9a3dda9" providerId="ADAL" clId="{79F1A4EA-DAC3-46CE-B099-6974548B7160}" dt="2025-03-26T11:25:46.934" v="15918"/>
        <pc:sldMkLst>
          <pc:docMk/>
          <pc:sldMk cId="952463978" sldId="1987"/>
        </pc:sldMkLst>
      </pc:sldChg>
      <pc:sldChg chg="setBg">
        <pc:chgData name="FOX, Amanda (NHS ENGLAND - T1510)" userId="7c06b935-079f-48ba-9b0d-9754b9a3dda9" providerId="ADAL" clId="{79F1A4EA-DAC3-46CE-B099-6974548B7160}" dt="2025-03-26T11:25:46.934" v="15918"/>
        <pc:sldMkLst>
          <pc:docMk/>
          <pc:sldMk cId="2282146806" sldId="2145707281"/>
        </pc:sldMkLst>
      </pc:sldChg>
      <pc:sldChg chg="ord">
        <pc:chgData name="FOX, Amanda (NHS ENGLAND - T1510)" userId="7c06b935-079f-48ba-9b0d-9754b9a3dda9" providerId="ADAL" clId="{79F1A4EA-DAC3-46CE-B099-6974548B7160}" dt="2025-01-29T14:53:45.110" v="6487"/>
        <pc:sldMkLst>
          <pc:docMk/>
          <pc:sldMk cId="1689719457" sldId="2145707288"/>
        </pc:sldMkLst>
      </pc:sldChg>
      <pc:sldChg chg="modSp add del mod setBg">
        <pc:chgData name="FOX, Amanda (NHS ENGLAND - T1510)" userId="7c06b935-079f-48ba-9b0d-9754b9a3dda9" providerId="ADAL" clId="{79F1A4EA-DAC3-46CE-B099-6974548B7160}" dt="2025-01-31T14:06:17.843" v="9356" actId="47"/>
        <pc:sldMkLst>
          <pc:docMk/>
          <pc:sldMk cId="1409991346" sldId="2145707297"/>
        </pc:sldMkLst>
      </pc:sldChg>
      <pc:sldChg chg="addSp delSp modSp add mod setBg">
        <pc:chgData name="FOX, Amanda (NHS ENGLAND - T1510)" userId="7c06b935-079f-48ba-9b0d-9754b9a3dda9" providerId="ADAL" clId="{79F1A4EA-DAC3-46CE-B099-6974548B7160}" dt="2025-03-28T13:46:00.654" v="18161" actId="14100"/>
        <pc:sldMkLst>
          <pc:docMk/>
          <pc:sldMk cId="2299118617" sldId="2145707298"/>
        </pc:sldMkLst>
      </pc:sldChg>
      <pc:sldChg chg="addSp delSp modSp add mod setBg modNotesTx">
        <pc:chgData name="FOX, Amanda (NHS ENGLAND - T1510)" userId="7c06b935-079f-48ba-9b0d-9754b9a3dda9" providerId="ADAL" clId="{79F1A4EA-DAC3-46CE-B099-6974548B7160}" dt="2025-03-28T13:47:26.661" v="18238" actId="20577"/>
        <pc:sldMkLst>
          <pc:docMk/>
          <pc:sldMk cId="2049894289" sldId="2145707299"/>
        </pc:sldMkLst>
      </pc:sldChg>
      <pc:sldChg chg="modSp add del mod setBg">
        <pc:chgData name="FOX, Amanda (NHS ENGLAND - T1510)" userId="7c06b935-079f-48ba-9b0d-9754b9a3dda9" providerId="ADAL" clId="{79F1A4EA-DAC3-46CE-B099-6974548B7160}" dt="2025-03-24T15:06:13.443" v="14649" actId="47"/>
        <pc:sldMkLst>
          <pc:docMk/>
          <pc:sldMk cId="2321233909" sldId="2145707300"/>
        </pc:sldMkLst>
      </pc:sldChg>
      <pc:sldChg chg="addSp delSp modSp add mod setBg modAnim modNotesTx">
        <pc:chgData name="FOX, Amanda (NHS ENGLAND - T1510)" userId="7c06b935-079f-48ba-9b0d-9754b9a3dda9" providerId="ADAL" clId="{79F1A4EA-DAC3-46CE-B099-6974548B7160}" dt="2025-03-28T13:53:30.976" v="18853" actId="20577"/>
        <pc:sldMkLst>
          <pc:docMk/>
          <pc:sldMk cId="397075513" sldId="2145707301"/>
        </pc:sldMkLst>
      </pc:sldChg>
      <pc:sldChg chg="addSp delSp modSp add del mod">
        <pc:chgData name="FOX, Amanda (NHS ENGLAND - T1510)" userId="7c06b935-079f-48ba-9b0d-9754b9a3dda9" providerId="ADAL" clId="{79F1A4EA-DAC3-46CE-B099-6974548B7160}" dt="2025-01-29T11:15:46.486" v="2042"/>
        <pc:sldMkLst>
          <pc:docMk/>
          <pc:sldMk cId="2512900526" sldId="2145707301"/>
        </pc:sldMkLst>
      </pc:sldChg>
      <pc:sldChg chg="addSp delSp modSp add del mod ord setBg">
        <pc:chgData name="FOX, Amanda (NHS ENGLAND - T1510)" userId="7c06b935-079f-48ba-9b0d-9754b9a3dda9" providerId="ADAL" clId="{79F1A4EA-DAC3-46CE-B099-6974548B7160}" dt="2025-01-29T13:00:19.196" v="4820" actId="47"/>
        <pc:sldMkLst>
          <pc:docMk/>
          <pc:sldMk cId="1064045606" sldId="2145707302"/>
        </pc:sldMkLst>
      </pc:sldChg>
      <pc:sldChg chg="addSp delSp modSp add mod">
        <pc:chgData name="FOX, Amanda (NHS ENGLAND - T1510)" userId="7c06b935-079f-48ba-9b0d-9754b9a3dda9" providerId="ADAL" clId="{79F1A4EA-DAC3-46CE-B099-6974548B7160}" dt="2025-03-28T10:49:48.270" v="17487" actId="167"/>
        <pc:sldMkLst>
          <pc:docMk/>
          <pc:sldMk cId="2365105046" sldId="2145707303"/>
        </pc:sldMkLst>
      </pc:sldChg>
      <pc:sldChg chg="add del">
        <pc:chgData name="FOX, Amanda (NHS ENGLAND - T1510)" userId="7c06b935-079f-48ba-9b0d-9754b9a3dda9" providerId="ADAL" clId="{79F1A4EA-DAC3-46CE-B099-6974548B7160}" dt="2025-01-29T11:28:59.147" v="2843"/>
        <pc:sldMkLst>
          <pc:docMk/>
          <pc:sldMk cId="1216335248" sldId="2145707304"/>
        </pc:sldMkLst>
      </pc:sldChg>
      <pc:sldChg chg="addSp delSp modSp add mod setBg">
        <pc:chgData name="FOX, Amanda (NHS ENGLAND - T1510)" userId="7c06b935-079f-48ba-9b0d-9754b9a3dda9" providerId="ADAL" clId="{79F1A4EA-DAC3-46CE-B099-6974548B7160}" dt="2025-03-24T13:04:51.490" v="14151" actId="478"/>
        <pc:sldMkLst>
          <pc:docMk/>
          <pc:sldMk cId="2520562317" sldId="2145707304"/>
        </pc:sldMkLst>
      </pc:sldChg>
      <pc:sldChg chg="addSp modSp add del mod setBg">
        <pc:chgData name="FOX, Amanda (NHS ENGLAND - T1510)" userId="7c06b935-079f-48ba-9b0d-9754b9a3dda9" providerId="ADAL" clId="{79F1A4EA-DAC3-46CE-B099-6974548B7160}" dt="2025-03-24T12:56:07.940" v="14043" actId="47"/>
        <pc:sldMkLst>
          <pc:docMk/>
          <pc:sldMk cId="2840640330" sldId="2145707305"/>
        </pc:sldMkLst>
      </pc:sldChg>
      <pc:sldChg chg="addSp delSp modSp add mod setBg">
        <pc:chgData name="FOX, Amanda (NHS ENGLAND - T1510)" userId="7c06b935-079f-48ba-9b0d-9754b9a3dda9" providerId="ADAL" clId="{79F1A4EA-DAC3-46CE-B099-6974548B7160}" dt="2025-03-26T14:12:26.530" v="16172" actId="207"/>
        <pc:sldMkLst>
          <pc:docMk/>
          <pc:sldMk cId="1469533286" sldId="2145707306"/>
        </pc:sldMkLst>
      </pc:sldChg>
      <pc:sldChg chg="addSp delSp modSp new mod ord modAnim modNotesTx">
        <pc:chgData name="FOX, Amanda (NHS ENGLAND - T1510)" userId="7c06b935-079f-48ba-9b0d-9754b9a3dda9" providerId="ADAL" clId="{79F1A4EA-DAC3-46CE-B099-6974548B7160}" dt="2025-03-25T15:10:45.593" v="14854"/>
        <pc:sldMkLst>
          <pc:docMk/>
          <pc:sldMk cId="3137909092" sldId="2145707307"/>
        </pc:sldMkLst>
      </pc:sldChg>
      <pc:sldChg chg="addSp delSp modSp add del mod modNotesTx">
        <pc:chgData name="FOX, Amanda (NHS ENGLAND - T1510)" userId="7c06b935-079f-48ba-9b0d-9754b9a3dda9" providerId="ADAL" clId="{79F1A4EA-DAC3-46CE-B099-6974548B7160}" dt="2025-03-26T14:08:36.284" v="16161" actId="47"/>
        <pc:sldMkLst>
          <pc:docMk/>
          <pc:sldMk cId="3687196785" sldId="2145707308"/>
        </pc:sldMkLst>
      </pc:sldChg>
      <pc:sldChg chg="addSp delSp modSp add del mod setBg">
        <pc:chgData name="FOX, Amanda (NHS ENGLAND - T1510)" userId="7c06b935-079f-48ba-9b0d-9754b9a3dda9" providerId="ADAL" clId="{79F1A4EA-DAC3-46CE-B099-6974548B7160}" dt="2025-03-24T14:43:22.955" v="14426" actId="2696"/>
        <pc:sldMkLst>
          <pc:docMk/>
          <pc:sldMk cId="1520217609" sldId="2145707309"/>
        </pc:sldMkLst>
      </pc:sldChg>
      <pc:sldChg chg="addSp delSp modSp add mod">
        <pc:chgData name="FOX, Amanda (NHS ENGLAND - T1510)" userId="7c06b935-079f-48ba-9b0d-9754b9a3dda9" providerId="ADAL" clId="{79F1A4EA-DAC3-46CE-B099-6974548B7160}" dt="2025-03-28T13:41:52.359" v="18139" actId="478"/>
        <pc:sldMkLst>
          <pc:docMk/>
          <pc:sldMk cId="1244615435" sldId="2145707310"/>
        </pc:sldMkLst>
      </pc:sldChg>
      <pc:sldChg chg="addSp delSp modSp new mod modNotesTx">
        <pc:chgData name="FOX, Amanda (NHS ENGLAND - T1510)" userId="7c06b935-079f-48ba-9b0d-9754b9a3dda9" providerId="ADAL" clId="{79F1A4EA-DAC3-46CE-B099-6974548B7160}" dt="2025-03-28T13:59:41.971" v="19011" actId="20577"/>
        <pc:sldMkLst>
          <pc:docMk/>
          <pc:sldMk cId="4035091686" sldId="2145707311"/>
        </pc:sldMkLst>
      </pc:sldChg>
      <pc:sldChg chg="new del">
        <pc:chgData name="FOX, Amanda (NHS ENGLAND - T1510)" userId="7c06b935-079f-48ba-9b0d-9754b9a3dda9" providerId="ADAL" clId="{79F1A4EA-DAC3-46CE-B099-6974548B7160}" dt="2025-02-03T10:49:30.119" v="9791" actId="680"/>
        <pc:sldMkLst>
          <pc:docMk/>
          <pc:sldMk cId="804877200" sldId="2145707312"/>
        </pc:sldMkLst>
      </pc:sldChg>
      <pc:sldChg chg="addSp delSp modSp add mod">
        <pc:chgData name="FOX, Amanda (NHS ENGLAND - T1510)" userId="7c06b935-079f-48ba-9b0d-9754b9a3dda9" providerId="ADAL" clId="{79F1A4EA-DAC3-46CE-B099-6974548B7160}" dt="2025-03-28T15:03:14.009" v="19470" actId="21"/>
        <pc:sldMkLst>
          <pc:docMk/>
          <pc:sldMk cId="1454771501" sldId="2145707312"/>
        </pc:sldMkLst>
      </pc:sldChg>
      <pc:sldChg chg="addSp modSp new del mod">
        <pc:chgData name="FOX, Amanda (NHS ENGLAND - T1510)" userId="7c06b935-079f-48ba-9b0d-9754b9a3dda9" providerId="ADAL" clId="{79F1A4EA-DAC3-46CE-B099-6974548B7160}" dt="2025-02-03T10:53:31.560" v="9803" actId="47"/>
        <pc:sldMkLst>
          <pc:docMk/>
          <pc:sldMk cId="3990897340" sldId="2145707312"/>
        </pc:sldMkLst>
      </pc:sldChg>
      <pc:sldChg chg="addSp delSp modSp add del mod">
        <pc:chgData name="FOX, Amanda (NHS ENGLAND - T1510)" userId="7c06b935-079f-48ba-9b0d-9754b9a3dda9" providerId="ADAL" clId="{79F1A4EA-DAC3-46CE-B099-6974548B7160}" dt="2025-03-24T15:06:08.100" v="14648" actId="47"/>
        <pc:sldMkLst>
          <pc:docMk/>
          <pc:sldMk cId="3498158276" sldId="2145707313"/>
        </pc:sldMkLst>
      </pc:sldChg>
      <pc:sldChg chg="addSp delSp modSp add mod">
        <pc:chgData name="FOX, Amanda (NHS ENGLAND - T1510)" userId="7c06b935-079f-48ba-9b0d-9754b9a3dda9" providerId="ADAL" clId="{79F1A4EA-DAC3-46CE-B099-6974548B7160}" dt="2025-03-25T14:57:34.806" v="14665" actId="6549"/>
        <pc:sldMkLst>
          <pc:docMk/>
          <pc:sldMk cId="699926336" sldId="2145707314"/>
        </pc:sldMkLst>
      </pc:sldChg>
      <pc:sldChg chg="addSp delSp modSp add mod modNotesTx">
        <pc:chgData name="FOX, Amanda (NHS ENGLAND - T1510)" userId="7c06b935-079f-48ba-9b0d-9754b9a3dda9" providerId="ADAL" clId="{79F1A4EA-DAC3-46CE-B099-6974548B7160}" dt="2025-03-28T13:55:01.277" v="18914" actId="20577"/>
        <pc:sldMkLst>
          <pc:docMk/>
          <pc:sldMk cId="3078517125" sldId="2145707315"/>
        </pc:sldMkLst>
      </pc:sldChg>
      <pc:sldChg chg="addSp delSp modSp add mod modNotesTx">
        <pc:chgData name="FOX, Amanda (NHS ENGLAND - T1510)" userId="7c06b935-079f-48ba-9b0d-9754b9a3dda9" providerId="ADAL" clId="{79F1A4EA-DAC3-46CE-B099-6974548B7160}" dt="2025-03-27T09:00:52.440" v="16468" actId="20577"/>
        <pc:sldMkLst>
          <pc:docMk/>
          <pc:sldMk cId="1282904829" sldId="2145707316"/>
        </pc:sldMkLst>
      </pc:sldChg>
      <pc:sldChg chg="new del">
        <pc:chgData name="FOX, Amanda (NHS ENGLAND - T1510)" userId="7c06b935-079f-48ba-9b0d-9754b9a3dda9" providerId="ADAL" clId="{79F1A4EA-DAC3-46CE-B099-6974548B7160}" dt="2025-03-26T10:46:18.037" v="14861" actId="680"/>
        <pc:sldMkLst>
          <pc:docMk/>
          <pc:sldMk cId="3639829533" sldId="2145707316"/>
        </pc:sldMkLst>
      </pc:sldChg>
      <pc:sldChg chg="addSp delSp modSp add mod">
        <pc:chgData name="FOX, Amanda (NHS ENGLAND - T1510)" userId="7c06b935-079f-48ba-9b0d-9754b9a3dda9" providerId="ADAL" clId="{79F1A4EA-DAC3-46CE-B099-6974548B7160}" dt="2025-03-27T09:01:12.870" v="16481" actId="27636"/>
        <pc:sldMkLst>
          <pc:docMk/>
          <pc:sldMk cId="400451351" sldId="2145707317"/>
        </pc:sldMkLst>
      </pc:sldChg>
      <pc:sldChg chg="addSp delSp modSp add mod modNotesTx">
        <pc:chgData name="FOX, Amanda (NHS ENGLAND - T1510)" userId="7c06b935-079f-48ba-9b0d-9754b9a3dda9" providerId="ADAL" clId="{79F1A4EA-DAC3-46CE-B099-6974548B7160}" dt="2025-03-28T13:28:42.934" v="17849" actId="20577"/>
        <pc:sldMkLst>
          <pc:docMk/>
          <pc:sldMk cId="3684088962" sldId="2145707318"/>
        </pc:sldMkLst>
      </pc:sldChg>
      <pc:sldChg chg="addSp delSp modSp add mod modNotesTx">
        <pc:chgData name="FOX, Amanda (NHS ENGLAND - T1510)" userId="7c06b935-079f-48ba-9b0d-9754b9a3dda9" providerId="ADAL" clId="{79F1A4EA-DAC3-46CE-B099-6974548B7160}" dt="2025-03-28T15:06:57.415" v="19527" actId="1076"/>
        <pc:sldMkLst>
          <pc:docMk/>
          <pc:sldMk cId="1455354672" sldId="2145707319"/>
        </pc:sldMkLst>
      </pc:sldChg>
      <pc:sldChg chg="addSp delSp modSp add del mod">
        <pc:chgData name="FOX, Amanda (NHS ENGLAND - T1510)" userId="7c06b935-079f-48ba-9b0d-9754b9a3dda9" providerId="ADAL" clId="{79F1A4EA-DAC3-46CE-B099-6974548B7160}" dt="2025-03-28T10:50:07.861" v="17490" actId="47"/>
        <pc:sldMkLst>
          <pc:docMk/>
          <pc:sldMk cId="1604319539" sldId="2145707320"/>
        </pc:sldMkLst>
      </pc:sldChg>
      <pc:sldChg chg="addSp delSp modSp add mod">
        <pc:chgData name="FOX, Amanda (NHS ENGLAND - T1510)" userId="7c06b935-079f-48ba-9b0d-9754b9a3dda9" providerId="ADAL" clId="{79F1A4EA-DAC3-46CE-B099-6974548B7160}" dt="2025-03-28T13:44:33.823" v="18144" actId="2084"/>
        <pc:sldMkLst>
          <pc:docMk/>
          <pc:sldMk cId="1946230502" sldId="2145707320"/>
        </pc:sldMkLst>
      </pc:sldChg>
      <pc:sldChg chg="new del">
        <pc:chgData name="FOX, Amanda (NHS ENGLAND - T1510)" userId="7c06b935-079f-48ba-9b0d-9754b9a3dda9" providerId="ADAL" clId="{79F1A4EA-DAC3-46CE-B099-6974548B7160}" dt="2025-03-28T10:42:56.645" v="17344" actId="680"/>
        <pc:sldMkLst>
          <pc:docMk/>
          <pc:sldMk cId="3017990740" sldId="2145707321"/>
        </pc:sldMkLst>
      </pc:sldChg>
      <pc:sldChg chg="new del">
        <pc:chgData name="FOX, Amanda (NHS ENGLAND - T1510)" userId="7c06b935-079f-48ba-9b0d-9754b9a3dda9" providerId="ADAL" clId="{79F1A4EA-DAC3-46CE-B099-6974548B7160}" dt="2025-03-28T10:43:01.652" v="17346" actId="680"/>
        <pc:sldMkLst>
          <pc:docMk/>
          <pc:sldMk cId="3672907667" sldId="2145707321"/>
        </pc:sldMkLst>
      </pc:sldChg>
      <pc:sldMasterChg chg="setBg modSldLayout">
        <pc:chgData name="FOX, Amanda (NHS ENGLAND - T1510)" userId="7c06b935-079f-48ba-9b0d-9754b9a3dda9" providerId="ADAL" clId="{79F1A4EA-DAC3-46CE-B099-6974548B7160}" dt="2025-03-28T10:42:21.128" v="17338" actId="207"/>
        <pc:sldMasterMkLst>
          <pc:docMk/>
          <pc:sldMasterMk cId="945044896" sldId="2147483773"/>
        </pc:sldMasterMkLst>
        <pc:sldLayoutChg chg="setBg">
          <pc:chgData name="FOX, Amanda (NHS ENGLAND - T1510)" userId="7c06b935-079f-48ba-9b0d-9754b9a3dda9" providerId="ADAL" clId="{79F1A4EA-DAC3-46CE-B099-6974548B7160}" dt="2025-03-26T11:25:46.934" v="15918"/>
          <pc:sldLayoutMkLst>
            <pc:docMk/>
            <pc:sldMasterMk cId="945044896" sldId="2147483773"/>
            <pc:sldLayoutMk cId="2412778066" sldId="2147483719"/>
          </pc:sldLayoutMkLst>
        </pc:sldLayoutChg>
        <pc:sldLayoutChg chg="modSp mod setBg">
          <pc:chgData name="FOX, Amanda (NHS ENGLAND - T1510)" userId="7c06b935-079f-48ba-9b0d-9754b9a3dda9" providerId="ADAL" clId="{79F1A4EA-DAC3-46CE-B099-6974548B7160}" dt="2025-03-26T11:25:46.934" v="15918"/>
          <pc:sldLayoutMkLst>
            <pc:docMk/>
            <pc:sldMasterMk cId="945044896" sldId="2147483773"/>
            <pc:sldLayoutMk cId="774542586" sldId="2147483785"/>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405967384" sldId="2147483789"/>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1989577120" sldId="2147483791"/>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1102626791" sldId="2147483792"/>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1666001528" sldId="2147483793"/>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3815909273" sldId="2147483794"/>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3116819481" sldId="2147483795"/>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107603340" sldId="2147483796"/>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1796752009" sldId="2147483797"/>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3232207205" sldId="2147483798"/>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2978841238" sldId="2147483799"/>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4127233095" sldId="2147483800"/>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837881461" sldId="2147483801"/>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2632895964" sldId="2147483802"/>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3675108104" sldId="2147483809"/>
          </pc:sldLayoutMkLst>
        </pc:sldLayoutChg>
        <pc:sldLayoutChg chg="modSp mod setBg">
          <pc:chgData name="FOX, Amanda (NHS ENGLAND - T1510)" userId="7c06b935-079f-48ba-9b0d-9754b9a3dda9" providerId="ADAL" clId="{79F1A4EA-DAC3-46CE-B099-6974548B7160}" dt="2025-03-28T10:42:21.128" v="17338" actId="207"/>
          <pc:sldLayoutMkLst>
            <pc:docMk/>
            <pc:sldMasterMk cId="945044896" sldId="2147483773"/>
            <pc:sldLayoutMk cId="4049184821" sldId="2147483813"/>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1266616714" sldId="2147483814"/>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1271482885" sldId="2147483815"/>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2766456805" sldId="2147483817"/>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3043285251" sldId="2147483818"/>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123167366" sldId="2147483824"/>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4243720512" sldId="2147483826"/>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2287011239" sldId="2147483827"/>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1909195014" sldId="2147483833"/>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4218441287" sldId="2147483834"/>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461523377" sldId="2147483924"/>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3341198769" sldId="2147483926"/>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2105895334" sldId="2147483927"/>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1741727581" sldId="2147483928"/>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1360916869" sldId="2147483929"/>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1256846824" sldId="2147483930"/>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2841820433" sldId="2147483933"/>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4038698980" sldId="2147483938"/>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4052080654" sldId="2147483939"/>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110834922" sldId="2147483940"/>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1346953142" sldId="2147483941"/>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1364515477" sldId="2147483942"/>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2029832138" sldId="2147483943"/>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2155522397" sldId="2147483944"/>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2623927572" sldId="2147483945"/>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1911494097" sldId="2147483946"/>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4261739149" sldId="2147483947"/>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226118182" sldId="2147483948"/>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544307803" sldId="2147483949"/>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1581783919" sldId="2147483950"/>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519953204" sldId="2147483951"/>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2442691538" sldId="2147483952"/>
          </pc:sldLayoutMkLst>
        </pc:sldLayoutChg>
        <pc:sldLayoutChg chg="setBg">
          <pc:chgData name="FOX, Amanda (NHS ENGLAND - T1510)" userId="7c06b935-079f-48ba-9b0d-9754b9a3dda9" providerId="ADAL" clId="{79F1A4EA-DAC3-46CE-B099-6974548B7160}" dt="2025-03-26T11:25:46.934" v="15918"/>
          <pc:sldLayoutMkLst>
            <pc:docMk/>
            <pc:sldMasterMk cId="945044896" sldId="2147483773"/>
            <pc:sldLayoutMk cId="929756989" sldId="2147483953"/>
          </pc:sldLayoutMkLst>
        </pc:sldLayoutChg>
      </pc:sldMasterChg>
    </pc:docChg>
  </pc:docChgLst>
  <pc:docChgLst>
    <pc:chgData name="FOX, Amanda (NHS ENGLAND - X24)" userId="7c06b935-079f-48ba-9b0d-9754b9a3dda9" providerId="ADAL" clId="{79F1A4EA-DAC3-46CE-B099-6974548B7160}"/>
    <pc:docChg chg="undo custSel addSld delSld modSld sldOrd modMainMaster">
      <pc:chgData name="FOX, Amanda (NHS ENGLAND - X24)" userId="7c06b935-079f-48ba-9b0d-9754b9a3dda9" providerId="ADAL" clId="{79F1A4EA-DAC3-46CE-B099-6974548B7160}" dt="2025-04-01T13:25:58.909" v="3550" actId="20577"/>
      <pc:docMkLst>
        <pc:docMk/>
      </pc:docMkLst>
      <pc:sldChg chg="del">
        <pc:chgData name="FOX, Amanda (NHS ENGLAND - X24)" userId="7c06b935-079f-48ba-9b0d-9754b9a3dda9" providerId="ADAL" clId="{79F1A4EA-DAC3-46CE-B099-6974548B7160}" dt="2025-04-01T11:54:50.362" v="987" actId="47"/>
        <pc:sldMkLst>
          <pc:docMk/>
          <pc:sldMk cId="1823617375" sldId="1928"/>
        </pc:sldMkLst>
      </pc:sldChg>
      <pc:sldChg chg="del">
        <pc:chgData name="FOX, Amanda (NHS ENGLAND - X24)" userId="7c06b935-079f-48ba-9b0d-9754b9a3dda9" providerId="ADAL" clId="{79F1A4EA-DAC3-46CE-B099-6974548B7160}" dt="2025-04-01T11:54:50.362" v="987" actId="47"/>
        <pc:sldMkLst>
          <pc:docMk/>
          <pc:sldMk cId="2725637323" sldId="1937"/>
        </pc:sldMkLst>
      </pc:sldChg>
      <pc:sldChg chg="del">
        <pc:chgData name="FOX, Amanda (NHS ENGLAND - X24)" userId="7c06b935-079f-48ba-9b0d-9754b9a3dda9" providerId="ADAL" clId="{79F1A4EA-DAC3-46CE-B099-6974548B7160}" dt="2025-04-01T11:54:50.362" v="987" actId="47"/>
        <pc:sldMkLst>
          <pc:docMk/>
          <pc:sldMk cId="3418343003" sldId="1946"/>
        </pc:sldMkLst>
      </pc:sldChg>
      <pc:sldChg chg="del">
        <pc:chgData name="FOX, Amanda (NHS ENGLAND - X24)" userId="7c06b935-079f-48ba-9b0d-9754b9a3dda9" providerId="ADAL" clId="{79F1A4EA-DAC3-46CE-B099-6974548B7160}" dt="2025-04-01T11:54:50.362" v="987" actId="47"/>
        <pc:sldMkLst>
          <pc:docMk/>
          <pc:sldMk cId="3671939422" sldId="1951"/>
        </pc:sldMkLst>
      </pc:sldChg>
      <pc:sldChg chg="del">
        <pc:chgData name="FOX, Amanda (NHS ENGLAND - X24)" userId="7c06b935-079f-48ba-9b0d-9754b9a3dda9" providerId="ADAL" clId="{79F1A4EA-DAC3-46CE-B099-6974548B7160}" dt="2025-04-01T11:54:50.362" v="987" actId="47"/>
        <pc:sldMkLst>
          <pc:docMk/>
          <pc:sldMk cId="432558771" sldId="1953"/>
        </pc:sldMkLst>
      </pc:sldChg>
      <pc:sldChg chg="del">
        <pc:chgData name="FOX, Amanda (NHS ENGLAND - X24)" userId="7c06b935-079f-48ba-9b0d-9754b9a3dda9" providerId="ADAL" clId="{79F1A4EA-DAC3-46CE-B099-6974548B7160}" dt="2025-04-01T11:54:50.362" v="987" actId="47"/>
        <pc:sldMkLst>
          <pc:docMk/>
          <pc:sldMk cId="508985508" sldId="1954"/>
        </pc:sldMkLst>
      </pc:sldChg>
      <pc:sldChg chg="del">
        <pc:chgData name="FOX, Amanda (NHS ENGLAND - X24)" userId="7c06b935-079f-48ba-9b0d-9754b9a3dda9" providerId="ADAL" clId="{79F1A4EA-DAC3-46CE-B099-6974548B7160}" dt="2025-04-01T11:54:50.362" v="987" actId="47"/>
        <pc:sldMkLst>
          <pc:docMk/>
          <pc:sldMk cId="3372572790" sldId="1955"/>
        </pc:sldMkLst>
      </pc:sldChg>
      <pc:sldChg chg="del">
        <pc:chgData name="FOX, Amanda (NHS ENGLAND - X24)" userId="7c06b935-079f-48ba-9b0d-9754b9a3dda9" providerId="ADAL" clId="{79F1A4EA-DAC3-46CE-B099-6974548B7160}" dt="2025-04-01T11:54:50.362" v="987" actId="47"/>
        <pc:sldMkLst>
          <pc:docMk/>
          <pc:sldMk cId="2248147419" sldId="1956"/>
        </pc:sldMkLst>
      </pc:sldChg>
      <pc:sldChg chg="del">
        <pc:chgData name="FOX, Amanda (NHS ENGLAND - X24)" userId="7c06b935-079f-48ba-9b0d-9754b9a3dda9" providerId="ADAL" clId="{79F1A4EA-DAC3-46CE-B099-6974548B7160}" dt="2025-04-01T11:54:50.362" v="987" actId="47"/>
        <pc:sldMkLst>
          <pc:docMk/>
          <pc:sldMk cId="3198294743" sldId="1957"/>
        </pc:sldMkLst>
      </pc:sldChg>
      <pc:sldChg chg="del">
        <pc:chgData name="FOX, Amanda (NHS ENGLAND - X24)" userId="7c06b935-079f-48ba-9b0d-9754b9a3dda9" providerId="ADAL" clId="{79F1A4EA-DAC3-46CE-B099-6974548B7160}" dt="2025-04-01T11:54:50.362" v="987" actId="47"/>
        <pc:sldMkLst>
          <pc:docMk/>
          <pc:sldMk cId="1142315397" sldId="1973"/>
        </pc:sldMkLst>
      </pc:sldChg>
      <pc:sldChg chg="del">
        <pc:chgData name="FOX, Amanda (NHS ENGLAND - X24)" userId="7c06b935-079f-48ba-9b0d-9754b9a3dda9" providerId="ADAL" clId="{79F1A4EA-DAC3-46CE-B099-6974548B7160}" dt="2025-04-01T11:54:50.362" v="987" actId="47"/>
        <pc:sldMkLst>
          <pc:docMk/>
          <pc:sldMk cId="76105682" sldId="1974"/>
        </pc:sldMkLst>
      </pc:sldChg>
      <pc:sldChg chg="del">
        <pc:chgData name="FOX, Amanda (NHS ENGLAND - X24)" userId="7c06b935-079f-48ba-9b0d-9754b9a3dda9" providerId="ADAL" clId="{79F1A4EA-DAC3-46CE-B099-6974548B7160}" dt="2025-04-01T11:54:50.362" v="987" actId="47"/>
        <pc:sldMkLst>
          <pc:docMk/>
          <pc:sldMk cId="909707474" sldId="1976"/>
        </pc:sldMkLst>
      </pc:sldChg>
      <pc:sldChg chg="del">
        <pc:chgData name="FOX, Amanda (NHS ENGLAND - X24)" userId="7c06b935-079f-48ba-9b0d-9754b9a3dda9" providerId="ADAL" clId="{79F1A4EA-DAC3-46CE-B099-6974548B7160}" dt="2025-04-01T11:54:50.362" v="987" actId="47"/>
        <pc:sldMkLst>
          <pc:docMk/>
          <pc:sldMk cId="2138904071" sldId="1977"/>
        </pc:sldMkLst>
      </pc:sldChg>
      <pc:sldChg chg="del">
        <pc:chgData name="FOX, Amanda (NHS ENGLAND - X24)" userId="7c06b935-079f-48ba-9b0d-9754b9a3dda9" providerId="ADAL" clId="{79F1A4EA-DAC3-46CE-B099-6974548B7160}" dt="2025-04-01T11:54:50.362" v="987" actId="47"/>
        <pc:sldMkLst>
          <pc:docMk/>
          <pc:sldMk cId="1290549617" sldId="1978"/>
        </pc:sldMkLst>
      </pc:sldChg>
      <pc:sldChg chg="del">
        <pc:chgData name="FOX, Amanda (NHS ENGLAND - X24)" userId="7c06b935-079f-48ba-9b0d-9754b9a3dda9" providerId="ADAL" clId="{79F1A4EA-DAC3-46CE-B099-6974548B7160}" dt="2025-04-01T11:54:50.362" v="987" actId="47"/>
        <pc:sldMkLst>
          <pc:docMk/>
          <pc:sldMk cId="101528597" sldId="1979"/>
        </pc:sldMkLst>
      </pc:sldChg>
      <pc:sldChg chg="del">
        <pc:chgData name="FOX, Amanda (NHS ENGLAND - X24)" userId="7c06b935-079f-48ba-9b0d-9754b9a3dda9" providerId="ADAL" clId="{79F1A4EA-DAC3-46CE-B099-6974548B7160}" dt="2025-04-01T11:54:50.362" v="987" actId="47"/>
        <pc:sldMkLst>
          <pc:docMk/>
          <pc:sldMk cId="3892374250" sldId="1980"/>
        </pc:sldMkLst>
      </pc:sldChg>
      <pc:sldChg chg="del">
        <pc:chgData name="FOX, Amanda (NHS ENGLAND - X24)" userId="7c06b935-079f-48ba-9b0d-9754b9a3dda9" providerId="ADAL" clId="{79F1A4EA-DAC3-46CE-B099-6974548B7160}" dt="2025-04-01T11:54:50.362" v="987" actId="47"/>
        <pc:sldMkLst>
          <pc:docMk/>
          <pc:sldMk cId="74803796" sldId="1981"/>
        </pc:sldMkLst>
      </pc:sldChg>
      <pc:sldChg chg="del">
        <pc:chgData name="FOX, Amanda (NHS ENGLAND - X24)" userId="7c06b935-079f-48ba-9b0d-9754b9a3dda9" providerId="ADAL" clId="{79F1A4EA-DAC3-46CE-B099-6974548B7160}" dt="2025-04-01T11:54:50.362" v="987" actId="47"/>
        <pc:sldMkLst>
          <pc:docMk/>
          <pc:sldMk cId="3126566729" sldId="1983"/>
        </pc:sldMkLst>
      </pc:sldChg>
      <pc:sldChg chg="del">
        <pc:chgData name="FOX, Amanda (NHS ENGLAND - X24)" userId="7c06b935-079f-48ba-9b0d-9754b9a3dda9" providerId="ADAL" clId="{79F1A4EA-DAC3-46CE-B099-6974548B7160}" dt="2025-04-01T11:54:50.362" v="987" actId="47"/>
        <pc:sldMkLst>
          <pc:docMk/>
          <pc:sldMk cId="575039444" sldId="1986"/>
        </pc:sldMkLst>
      </pc:sldChg>
      <pc:sldChg chg="del">
        <pc:chgData name="FOX, Amanda (NHS ENGLAND - X24)" userId="7c06b935-079f-48ba-9b0d-9754b9a3dda9" providerId="ADAL" clId="{79F1A4EA-DAC3-46CE-B099-6974548B7160}" dt="2025-04-01T11:54:50.362" v="987" actId="47"/>
        <pc:sldMkLst>
          <pc:docMk/>
          <pc:sldMk cId="952463978" sldId="1987"/>
        </pc:sldMkLst>
      </pc:sldChg>
      <pc:sldChg chg="del">
        <pc:chgData name="FOX, Amanda (NHS ENGLAND - X24)" userId="7c06b935-079f-48ba-9b0d-9754b9a3dda9" providerId="ADAL" clId="{79F1A4EA-DAC3-46CE-B099-6974548B7160}" dt="2025-04-01T11:54:50.362" v="987" actId="47"/>
        <pc:sldMkLst>
          <pc:docMk/>
          <pc:sldMk cId="1030944243" sldId="1988"/>
        </pc:sldMkLst>
      </pc:sldChg>
      <pc:sldChg chg="del">
        <pc:chgData name="FOX, Amanda (NHS ENGLAND - X24)" userId="7c06b935-079f-48ba-9b0d-9754b9a3dda9" providerId="ADAL" clId="{79F1A4EA-DAC3-46CE-B099-6974548B7160}" dt="2025-04-01T11:54:50.362" v="987" actId="47"/>
        <pc:sldMkLst>
          <pc:docMk/>
          <pc:sldMk cId="2282146806" sldId="2145707281"/>
        </pc:sldMkLst>
      </pc:sldChg>
      <pc:sldChg chg="del">
        <pc:chgData name="FOX, Amanda (NHS ENGLAND - X24)" userId="7c06b935-079f-48ba-9b0d-9754b9a3dda9" providerId="ADAL" clId="{79F1A4EA-DAC3-46CE-B099-6974548B7160}" dt="2025-04-01T11:54:50.362" v="987" actId="47"/>
        <pc:sldMkLst>
          <pc:docMk/>
          <pc:sldMk cId="516331991" sldId="2145707286"/>
        </pc:sldMkLst>
      </pc:sldChg>
      <pc:sldChg chg="del">
        <pc:chgData name="FOX, Amanda (NHS ENGLAND - X24)" userId="7c06b935-079f-48ba-9b0d-9754b9a3dda9" providerId="ADAL" clId="{79F1A4EA-DAC3-46CE-B099-6974548B7160}" dt="2025-04-01T11:54:50.362" v="987" actId="47"/>
        <pc:sldMkLst>
          <pc:docMk/>
          <pc:sldMk cId="1156873451" sldId="2145707287"/>
        </pc:sldMkLst>
      </pc:sldChg>
      <pc:sldChg chg="del">
        <pc:chgData name="FOX, Amanda (NHS ENGLAND - X24)" userId="7c06b935-079f-48ba-9b0d-9754b9a3dda9" providerId="ADAL" clId="{79F1A4EA-DAC3-46CE-B099-6974548B7160}" dt="2025-04-01T11:54:50.362" v="987" actId="47"/>
        <pc:sldMkLst>
          <pc:docMk/>
          <pc:sldMk cId="1689719457" sldId="2145707288"/>
        </pc:sldMkLst>
      </pc:sldChg>
      <pc:sldChg chg="del">
        <pc:chgData name="FOX, Amanda (NHS ENGLAND - X24)" userId="7c06b935-079f-48ba-9b0d-9754b9a3dda9" providerId="ADAL" clId="{79F1A4EA-DAC3-46CE-B099-6974548B7160}" dt="2025-04-01T11:54:50.362" v="987" actId="47"/>
        <pc:sldMkLst>
          <pc:docMk/>
          <pc:sldMk cId="782480855" sldId="2145707289"/>
        </pc:sldMkLst>
      </pc:sldChg>
      <pc:sldChg chg="del">
        <pc:chgData name="FOX, Amanda (NHS ENGLAND - X24)" userId="7c06b935-079f-48ba-9b0d-9754b9a3dda9" providerId="ADAL" clId="{79F1A4EA-DAC3-46CE-B099-6974548B7160}" dt="2025-04-01T11:54:50.362" v="987" actId="47"/>
        <pc:sldMkLst>
          <pc:docMk/>
          <pc:sldMk cId="1801870351" sldId="2145707290"/>
        </pc:sldMkLst>
      </pc:sldChg>
      <pc:sldChg chg="del">
        <pc:chgData name="FOX, Amanda (NHS ENGLAND - X24)" userId="7c06b935-079f-48ba-9b0d-9754b9a3dda9" providerId="ADAL" clId="{79F1A4EA-DAC3-46CE-B099-6974548B7160}" dt="2025-04-01T11:54:50.362" v="987" actId="47"/>
        <pc:sldMkLst>
          <pc:docMk/>
          <pc:sldMk cId="1298994268" sldId="2145707291"/>
        </pc:sldMkLst>
      </pc:sldChg>
      <pc:sldChg chg="del">
        <pc:chgData name="FOX, Amanda (NHS ENGLAND - X24)" userId="7c06b935-079f-48ba-9b0d-9754b9a3dda9" providerId="ADAL" clId="{79F1A4EA-DAC3-46CE-B099-6974548B7160}" dt="2025-04-01T11:54:50.362" v="987" actId="47"/>
        <pc:sldMkLst>
          <pc:docMk/>
          <pc:sldMk cId="4096615924" sldId="2145707292"/>
        </pc:sldMkLst>
      </pc:sldChg>
      <pc:sldChg chg="del">
        <pc:chgData name="FOX, Amanda (NHS ENGLAND - X24)" userId="7c06b935-079f-48ba-9b0d-9754b9a3dda9" providerId="ADAL" clId="{79F1A4EA-DAC3-46CE-B099-6974548B7160}" dt="2025-04-01T11:54:50.362" v="987" actId="47"/>
        <pc:sldMkLst>
          <pc:docMk/>
          <pc:sldMk cId="1561813397" sldId="2145707293"/>
        </pc:sldMkLst>
      </pc:sldChg>
      <pc:sldChg chg="del">
        <pc:chgData name="FOX, Amanda (NHS ENGLAND - X24)" userId="7c06b935-079f-48ba-9b0d-9754b9a3dda9" providerId="ADAL" clId="{79F1A4EA-DAC3-46CE-B099-6974548B7160}" dt="2025-04-01T11:54:50.362" v="987" actId="47"/>
        <pc:sldMkLst>
          <pc:docMk/>
          <pc:sldMk cId="3074398363" sldId="2145707294"/>
        </pc:sldMkLst>
      </pc:sldChg>
      <pc:sldChg chg="del">
        <pc:chgData name="FOX, Amanda (NHS ENGLAND - X24)" userId="7c06b935-079f-48ba-9b0d-9754b9a3dda9" providerId="ADAL" clId="{79F1A4EA-DAC3-46CE-B099-6974548B7160}" dt="2025-04-01T11:54:50.362" v="987" actId="47"/>
        <pc:sldMkLst>
          <pc:docMk/>
          <pc:sldMk cId="1875769657" sldId="2145707295"/>
        </pc:sldMkLst>
      </pc:sldChg>
      <pc:sldChg chg="del">
        <pc:chgData name="FOX, Amanda (NHS ENGLAND - X24)" userId="7c06b935-079f-48ba-9b0d-9754b9a3dda9" providerId="ADAL" clId="{79F1A4EA-DAC3-46CE-B099-6974548B7160}" dt="2025-04-01T11:54:50.362" v="987" actId="47"/>
        <pc:sldMkLst>
          <pc:docMk/>
          <pc:sldMk cId="1883929561" sldId="2145707296"/>
        </pc:sldMkLst>
      </pc:sldChg>
      <pc:sldChg chg="modSp mod modNotesTx">
        <pc:chgData name="FOX, Amanda (NHS ENGLAND - X24)" userId="7c06b935-079f-48ba-9b0d-9754b9a3dda9" providerId="ADAL" clId="{79F1A4EA-DAC3-46CE-B099-6974548B7160}" dt="2025-04-01T12:51:54.123" v="2446" actId="6549"/>
        <pc:sldMkLst>
          <pc:docMk/>
          <pc:sldMk cId="2299118617" sldId="2145707298"/>
        </pc:sldMkLst>
      </pc:sldChg>
      <pc:sldChg chg="addSp modSp mod">
        <pc:chgData name="FOX, Amanda (NHS ENGLAND - X24)" userId="7c06b935-079f-48ba-9b0d-9754b9a3dda9" providerId="ADAL" clId="{79F1A4EA-DAC3-46CE-B099-6974548B7160}" dt="2025-04-01T12:16:15.986" v="1111" actId="20577"/>
        <pc:sldMkLst>
          <pc:docMk/>
          <pc:sldMk cId="397075513" sldId="2145707301"/>
        </pc:sldMkLst>
      </pc:sldChg>
      <pc:sldChg chg="addSp delSp modSp mod">
        <pc:chgData name="FOX, Amanda (NHS ENGLAND - X24)" userId="7c06b935-079f-48ba-9b0d-9754b9a3dda9" providerId="ADAL" clId="{79F1A4EA-DAC3-46CE-B099-6974548B7160}" dt="2025-04-01T13:23:39.190" v="3341" actId="478"/>
        <pc:sldMkLst>
          <pc:docMk/>
          <pc:sldMk cId="2365105046" sldId="2145707303"/>
        </pc:sldMkLst>
      </pc:sldChg>
      <pc:sldChg chg="modNotesTx">
        <pc:chgData name="FOX, Amanda (NHS ENGLAND - X24)" userId="7c06b935-079f-48ba-9b0d-9754b9a3dda9" providerId="ADAL" clId="{79F1A4EA-DAC3-46CE-B099-6974548B7160}" dt="2025-04-01T12:52:18.176" v="2447" actId="20577"/>
        <pc:sldMkLst>
          <pc:docMk/>
          <pc:sldMk cId="2520562317" sldId="2145707304"/>
        </pc:sldMkLst>
      </pc:sldChg>
      <pc:sldChg chg="addSp delSp modSp del mod modNotesTx">
        <pc:chgData name="FOX, Amanda (NHS ENGLAND - X24)" userId="7c06b935-079f-48ba-9b0d-9754b9a3dda9" providerId="ADAL" clId="{79F1A4EA-DAC3-46CE-B099-6974548B7160}" dt="2025-04-01T13:19:59.951" v="2993" actId="47"/>
        <pc:sldMkLst>
          <pc:docMk/>
          <pc:sldMk cId="1469533286" sldId="2145707306"/>
        </pc:sldMkLst>
      </pc:sldChg>
      <pc:sldChg chg="del">
        <pc:chgData name="FOX, Amanda (NHS ENGLAND - X24)" userId="7c06b935-079f-48ba-9b0d-9754b9a3dda9" providerId="ADAL" clId="{79F1A4EA-DAC3-46CE-B099-6974548B7160}" dt="2025-04-01T11:54:50.362" v="987" actId="47"/>
        <pc:sldMkLst>
          <pc:docMk/>
          <pc:sldMk cId="3137909092" sldId="2145707307"/>
        </pc:sldMkLst>
      </pc:sldChg>
      <pc:sldChg chg="modSp mod">
        <pc:chgData name="FOX, Amanda (NHS ENGLAND - X24)" userId="7c06b935-079f-48ba-9b0d-9754b9a3dda9" providerId="ADAL" clId="{79F1A4EA-DAC3-46CE-B099-6974548B7160}" dt="2025-03-31T08:20:33.941" v="31" actId="207"/>
        <pc:sldMkLst>
          <pc:docMk/>
          <pc:sldMk cId="1244615435" sldId="2145707310"/>
        </pc:sldMkLst>
      </pc:sldChg>
      <pc:sldChg chg="modSp mod modNotesTx">
        <pc:chgData name="FOX, Amanda (NHS ENGLAND - X24)" userId="7c06b935-079f-48ba-9b0d-9754b9a3dda9" providerId="ADAL" clId="{79F1A4EA-DAC3-46CE-B099-6974548B7160}" dt="2025-04-01T12:32:13.901" v="1711" actId="20577"/>
        <pc:sldMkLst>
          <pc:docMk/>
          <pc:sldMk cId="4035091686" sldId="2145707311"/>
        </pc:sldMkLst>
      </pc:sldChg>
      <pc:sldChg chg="modNotesTx">
        <pc:chgData name="FOX, Amanda (NHS ENGLAND - X24)" userId="7c06b935-079f-48ba-9b0d-9754b9a3dda9" providerId="ADAL" clId="{79F1A4EA-DAC3-46CE-B099-6974548B7160}" dt="2025-04-01T13:24:28.546" v="3402" actId="20577"/>
        <pc:sldMkLst>
          <pc:docMk/>
          <pc:sldMk cId="1454771501" sldId="2145707312"/>
        </pc:sldMkLst>
      </pc:sldChg>
      <pc:sldChg chg="modSp mod ord modNotesTx">
        <pc:chgData name="FOX, Amanda (NHS ENGLAND - X24)" userId="7c06b935-079f-48ba-9b0d-9754b9a3dda9" providerId="ADAL" clId="{79F1A4EA-DAC3-46CE-B099-6974548B7160}" dt="2025-04-01T12:33:12.124" v="1779" actId="20577"/>
        <pc:sldMkLst>
          <pc:docMk/>
          <pc:sldMk cId="699926336" sldId="2145707314"/>
        </pc:sldMkLst>
      </pc:sldChg>
      <pc:sldChg chg="modSp mod">
        <pc:chgData name="FOX, Amanda (NHS ENGLAND - X24)" userId="7c06b935-079f-48ba-9b0d-9754b9a3dda9" providerId="ADAL" clId="{79F1A4EA-DAC3-46CE-B099-6974548B7160}" dt="2025-03-31T08:19:54.269" v="29" actId="20577"/>
        <pc:sldMkLst>
          <pc:docMk/>
          <pc:sldMk cId="3078517125" sldId="2145707315"/>
        </pc:sldMkLst>
      </pc:sldChg>
      <pc:sldChg chg="modSp mod ord">
        <pc:chgData name="FOX, Amanda (NHS ENGLAND - X24)" userId="7c06b935-079f-48ba-9b0d-9754b9a3dda9" providerId="ADAL" clId="{79F1A4EA-DAC3-46CE-B099-6974548B7160}" dt="2025-04-01T12:23:04.523" v="1191"/>
        <pc:sldMkLst>
          <pc:docMk/>
          <pc:sldMk cId="1282904829" sldId="2145707316"/>
        </pc:sldMkLst>
      </pc:sldChg>
      <pc:sldChg chg="addSp delSp modSp mod modNotesTx">
        <pc:chgData name="FOX, Amanda (NHS ENGLAND - X24)" userId="7c06b935-079f-48ba-9b0d-9754b9a3dda9" providerId="ADAL" clId="{79F1A4EA-DAC3-46CE-B099-6974548B7160}" dt="2025-04-01T12:51:43.532" v="2432" actId="6549"/>
        <pc:sldMkLst>
          <pc:docMk/>
          <pc:sldMk cId="400451351" sldId="2145707317"/>
        </pc:sldMkLst>
      </pc:sldChg>
      <pc:sldChg chg="modSp mod">
        <pc:chgData name="FOX, Amanda (NHS ENGLAND - X24)" userId="7c06b935-079f-48ba-9b0d-9754b9a3dda9" providerId="ADAL" clId="{79F1A4EA-DAC3-46CE-B099-6974548B7160}" dt="2025-03-31T11:28:21.222" v="465" actId="20577"/>
        <pc:sldMkLst>
          <pc:docMk/>
          <pc:sldMk cId="3684088962" sldId="2145707318"/>
        </pc:sldMkLst>
      </pc:sldChg>
      <pc:sldChg chg="addSp modSp mod modNotesTx">
        <pc:chgData name="FOX, Amanda (NHS ENGLAND - X24)" userId="7c06b935-079f-48ba-9b0d-9754b9a3dda9" providerId="ADAL" clId="{79F1A4EA-DAC3-46CE-B099-6974548B7160}" dt="2025-04-01T13:25:58.909" v="3550" actId="20577"/>
        <pc:sldMkLst>
          <pc:docMk/>
          <pc:sldMk cId="1455354672" sldId="2145707319"/>
        </pc:sldMkLst>
      </pc:sldChg>
      <pc:sldChg chg="modSp mod">
        <pc:chgData name="FOX, Amanda (NHS ENGLAND - X24)" userId="7c06b935-079f-48ba-9b0d-9754b9a3dda9" providerId="ADAL" clId="{79F1A4EA-DAC3-46CE-B099-6974548B7160}" dt="2025-03-31T08:18:25.285" v="0" actId="207"/>
        <pc:sldMkLst>
          <pc:docMk/>
          <pc:sldMk cId="1946230502" sldId="2145707320"/>
        </pc:sldMkLst>
      </pc:sldChg>
      <pc:sldChg chg="addSp modSp new mod modNotesTx">
        <pc:chgData name="FOX, Amanda (NHS ENGLAND - X24)" userId="7c06b935-079f-48ba-9b0d-9754b9a3dda9" providerId="ADAL" clId="{79F1A4EA-DAC3-46CE-B099-6974548B7160}" dt="2025-04-01T13:24:13.551" v="3401" actId="20577"/>
        <pc:sldMkLst>
          <pc:docMk/>
          <pc:sldMk cId="1623346304" sldId="2145707321"/>
        </pc:sldMkLst>
      </pc:sldChg>
      <pc:sldMasterChg chg="delSldLayout modSldLayout">
        <pc:chgData name="FOX, Amanda (NHS ENGLAND - X24)" userId="7c06b935-079f-48ba-9b0d-9754b9a3dda9" providerId="ADAL" clId="{79F1A4EA-DAC3-46CE-B099-6974548B7160}" dt="2025-04-01T11:55:36.650" v="1001" actId="403"/>
        <pc:sldMasterMkLst>
          <pc:docMk/>
          <pc:sldMasterMk cId="945044896" sldId="2147483773"/>
        </pc:sldMasterMkLst>
        <pc:sldLayoutChg chg="del">
          <pc:chgData name="FOX, Amanda (NHS ENGLAND - X24)" userId="7c06b935-079f-48ba-9b0d-9754b9a3dda9" providerId="ADAL" clId="{79F1A4EA-DAC3-46CE-B099-6974548B7160}" dt="2025-04-01T11:54:50.362" v="987" actId="47"/>
          <pc:sldLayoutMkLst>
            <pc:docMk/>
            <pc:sldMasterMk cId="945044896" sldId="2147483773"/>
            <pc:sldLayoutMk cId="1796752009" sldId="2147483797"/>
          </pc:sldLayoutMkLst>
        </pc:sldLayoutChg>
        <pc:sldLayoutChg chg="del">
          <pc:chgData name="FOX, Amanda (NHS ENGLAND - X24)" userId="7c06b935-079f-48ba-9b0d-9754b9a3dda9" providerId="ADAL" clId="{79F1A4EA-DAC3-46CE-B099-6974548B7160}" dt="2025-04-01T11:54:50.362" v="987" actId="47"/>
          <pc:sldLayoutMkLst>
            <pc:docMk/>
            <pc:sldMasterMk cId="945044896" sldId="2147483773"/>
            <pc:sldLayoutMk cId="3232207205" sldId="2147483798"/>
          </pc:sldLayoutMkLst>
        </pc:sldLayoutChg>
        <pc:sldLayoutChg chg="del">
          <pc:chgData name="FOX, Amanda (NHS ENGLAND - X24)" userId="7c06b935-079f-48ba-9b0d-9754b9a3dda9" providerId="ADAL" clId="{79F1A4EA-DAC3-46CE-B099-6974548B7160}" dt="2025-04-01T11:54:50.362" v="987" actId="47"/>
          <pc:sldLayoutMkLst>
            <pc:docMk/>
            <pc:sldMasterMk cId="945044896" sldId="2147483773"/>
            <pc:sldLayoutMk cId="2978841238" sldId="2147483799"/>
          </pc:sldLayoutMkLst>
        </pc:sldLayoutChg>
        <pc:sldLayoutChg chg="del">
          <pc:chgData name="FOX, Amanda (NHS ENGLAND - X24)" userId="7c06b935-079f-48ba-9b0d-9754b9a3dda9" providerId="ADAL" clId="{79F1A4EA-DAC3-46CE-B099-6974548B7160}" dt="2025-04-01T11:54:50.362" v="987" actId="47"/>
          <pc:sldLayoutMkLst>
            <pc:docMk/>
            <pc:sldMasterMk cId="945044896" sldId="2147483773"/>
            <pc:sldLayoutMk cId="4127233095" sldId="2147483800"/>
          </pc:sldLayoutMkLst>
        </pc:sldLayoutChg>
        <pc:sldLayoutChg chg="del">
          <pc:chgData name="FOX, Amanda (NHS ENGLAND - X24)" userId="7c06b935-079f-48ba-9b0d-9754b9a3dda9" providerId="ADAL" clId="{79F1A4EA-DAC3-46CE-B099-6974548B7160}" dt="2025-04-01T11:54:50.362" v="987" actId="47"/>
          <pc:sldLayoutMkLst>
            <pc:docMk/>
            <pc:sldMasterMk cId="945044896" sldId="2147483773"/>
            <pc:sldLayoutMk cId="837881461" sldId="2147483801"/>
          </pc:sldLayoutMkLst>
        </pc:sldLayoutChg>
        <pc:sldLayoutChg chg="del">
          <pc:chgData name="FOX, Amanda (NHS ENGLAND - X24)" userId="7c06b935-079f-48ba-9b0d-9754b9a3dda9" providerId="ADAL" clId="{79F1A4EA-DAC3-46CE-B099-6974548B7160}" dt="2025-04-01T11:54:50.362" v="987" actId="47"/>
          <pc:sldLayoutMkLst>
            <pc:docMk/>
            <pc:sldMasterMk cId="945044896" sldId="2147483773"/>
            <pc:sldLayoutMk cId="2632895964" sldId="2147483802"/>
          </pc:sldLayoutMkLst>
        </pc:sldLayoutChg>
        <pc:sldLayoutChg chg="del">
          <pc:chgData name="FOX, Amanda (NHS ENGLAND - X24)" userId="7c06b935-079f-48ba-9b0d-9754b9a3dda9" providerId="ADAL" clId="{79F1A4EA-DAC3-46CE-B099-6974548B7160}" dt="2025-04-01T11:54:50.362" v="987" actId="47"/>
          <pc:sldLayoutMkLst>
            <pc:docMk/>
            <pc:sldMasterMk cId="945044896" sldId="2147483773"/>
            <pc:sldLayoutMk cId="3675108104" sldId="2147483809"/>
          </pc:sldLayoutMkLst>
        </pc:sldLayoutChg>
        <pc:sldLayoutChg chg="delSp modSp mod">
          <pc:chgData name="FOX, Amanda (NHS ENGLAND - X24)" userId="7c06b935-079f-48ba-9b0d-9754b9a3dda9" providerId="ADAL" clId="{79F1A4EA-DAC3-46CE-B099-6974548B7160}" dt="2025-04-01T11:55:36.650" v="1001" actId="403"/>
          <pc:sldLayoutMkLst>
            <pc:docMk/>
            <pc:sldMasterMk cId="945044896" sldId="2147483773"/>
            <pc:sldLayoutMk cId="461523377" sldId="2147483924"/>
          </pc:sldLayoutMkLst>
        </pc:sldLayoutChg>
      </pc:sldMasterChg>
    </pc:docChg>
  </pc:docChgLst>
  <pc:docChgLst>
    <pc:chgData name="BHAM, Hawwa (NHS ENGLAND)" userId="S::h.bham@nhs.net::7351270d-36fb-4642-8492-ab467dfd6bd8" providerId="AD" clId="Web-{0A4750B0-5159-B719-B842-F366096F6CD5}"/>
    <pc:docChg chg="modSld">
      <pc:chgData name="BHAM, Hawwa (NHS ENGLAND)" userId="S::h.bham@nhs.net::7351270d-36fb-4642-8492-ab467dfd6bd8" providerId="AD" clId="Web-{0A4750B0-5159-B719-B842-F366096F6CD5}" dt="2025-08-19T12:36:34.583" v="5" actId="20577"/>
      <pc:docMkLst>
        <pc:docMk/>
      </pc:docMkLst>
      <pc:sldChg chg="modSp">
        <pc:chgData name="BHAM, Hawwa (NHS ENGLAND)" userId="S::h.bham@nhs.net::7351270d-36fb-4642-8492-ab467dfd6bd8" providerId="AD" clId="Web-{0A4750B0-5159-B719-B842-F366096F6CD5}" dt="2025-08-19T12:36:34.583" v="5" actId="20577"/>
        <pc:sldMkLst>
          <pc:docMk/>
          <pc:sldMk cId="3830231407" sldId="1923"/>
        </pc:sldMkLst>
        <pc:spChg chg="mod">
          <ac:chgData name="BHAM, Hawwa (NHS ENGLAND)" userId="S::h.bham@nhs.net::7351270d-36fb-4642-8492-ab467dfd6bd8" providerId="AD" clId="Web-{0A4750B0-5159-B719-B842-F366096F6CD5}" dt="2025-08-19T12:36:34.583" v="5" actId="20577"/>
          <ac:spMkLst>
            <pc:docMk/>
            <pc:sldMk cId="3830231407" sldId="1923"/>
            <ac:spMk id="9" creationId="{E4F63B5F-2944-6B41-9332-74DB2CCA6FCA}"/>
          </ac:spMkLst>
        </pc:spChg>
      </pc:sldChg>
    </pc:docChg>
  </pc:docChgLst>
  <pc:docChgLst>
    <pc:chgData name="FOX, Amanda (NHS ENGLAND)" userId="7c06b935-079f-48ba-9b0d-9754b9a3dda9" providerId="ADAL" clId="{79F1A4EA-DAC3-46CE-B099-6974548B7160}"/>
    <pc:docChg chg="custSel modSld">
      <pc:chgData name="FOX, Amanda (NHS ENGLAND)" userId="7c06b935-079f-48ba-9b0d-9754b9a3dda9" providerId="ADAL" clId="{79F1A4EA-DAC3-46CE-B099-6974548B7160}" dt="2025-07-23T15:11:47.403" v="107" actId="14861"/>
      <pc:docMkLst>
        <pc:docMk/>
      </pc:docMkLst>
      <pc:sldChg chg="modNotesTx">
        <pc:chgData name="FOX, Amanda (NHS ENGLAND)" userId="7c06b935-079f-48ba-9b0d-9754b9a3dda9" providerId="ADAL" clId="{79F1A4EA-DAC3-46CE-B099-6974548B7160}" dt="2025-05-22T12:48:42.217" v="105" actId="20577"/>
        <pc:sldMkLst>
          <pc:docMk/>
          <pc:sldMk cId="699926336" sldId="2145707314"/>
        </pc:sldMkLst>
      </pc:sldChg>
      <pc:sldChg chg="modSp mod">
        <pc:chgData name="FOX, Amanda (NHS ENGLAND)" userId="7c06b935-079f-48ba-9b0d-9754b9a3dda9" providerId="ADAL" clId="{79F1A4EA-DAC3-46CE-B099-6974548B7160}" dt="2025-07-23T15:11:47.403" v="107" actId="14861"/>
        <pc:sldMkLst>
          <pc:docMk/>
          <pc:sldMk cId="1623346304" sldId="2145707321"/>
        </pc:sldMkLst>
        <pc:picChg chg="mod">
          <ac:chgData name="FOX, Amanda (NHS ENGLAND)" userId="7c06b935-079f-48ba-9b0d-9754b9a3dda9" providerId="ADAL" clId="{79F1A4EA-DAC3-46CE-B099-6974548B7160}" dt="2025-07-23T15:11:47.403" v="107" actId="14861"/>
          <ac:picMkLst>
            <pc:docMk/>
            <pc:sldMk cId="1623346304" sldId="2145707321"/>
            <ac:picMk id="11" creationId="{581A4BDC-F77D-4A53-E29A-B2531BF84A57}"/>
          </ac:picMkLst>
        </pc:picChg>
        <pc:picChg chg="mod">
          <ac:chgData name="FOX, Amanda (NHS ENGLAND)" userId="7c06b935-079f-48ba-9b0d-9754b9a3dda9" providerId="ADAL" clId="{79F1A4EA-DAC3-46CE-B099-6974548B7160}" dt="2025-07-23T15:11:42.953" v="106" actId="14861"/>
          <ac:picMkLst>
            <pc:docMk/>
            <pc:sldMk cId="1623346304" sldId="2145707321"/>
            <ac:picMk id="1026" creationId="{225BCB45-3B0C-72C9-7724-91B7FABE46E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19/08/2025</a:t>
            </a:fld>
            <a:endParaRPr lang="en-GB"/>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19/08/2025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Standard title slide</a:t>
            </a:r>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AB314-DA35-1692-43DF-27A5710911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93BA3A-E3C6-3756-B855-3A9B0C35A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C86A2-447B-D8FB-D60D-F2AAC1ACE257}"/>
              </a:ext>
            </a:extLst>
          </p:cNvPr>
          <p:cNvSpPr>
            <a:spLocks noGrp="1"/>
          </p:cNvSpPr>
          <p:nvPr>
            <p:ph type="body" idx="1"/>
          </p:nvPr>
        </p:nvSpPr>
        <p:spPr/>
        <p:txBody>
          <a:bodyPr/>
          <a:lstStyle/>
          <a:p>
            <a:pPr algn="l"/>
            <a:r>
              <a:rPr lang="en-GB" sz="1200" b="0" i="0" u="none" strike="noStrike" baseline="0" dirty="0">
                <a:solidFill>
                  <a:srgbClr val="485C6E"/>
                </a:solidFill>
                <a:latin typeface="FrutigerLTStd-Light"/>
              </a:rPr>
              <a:t>Lancashire Teaching Hospitals NHS Foundation Trust are contracted to deliver Days 1 and 2 of the course and have been doing so since 2018. </a:t>
            </a:r>
          </a:p>
          <a:p>
            <a:pPr algn="l"/>
            <a:r>
              <a:rPr lang="en-GB" sz="1200" b="0" i="0" u="none" strike="noStrike" baseline="0" dirty="0">
                <a:solidFill>
                  <a:srgbClr val="485C6E"/>
                </a:solidFill>
                <a:latin typeface="FrutigerLTStd-Light"/>
              </a:rPr>
              <a:t>Day 3 is designed and delivered by the School SuppoRTT Champions </a:t>
            </a:r>
          </a:p>
        </p:txBody>
      </p:sp>
      <p:sp>
        <p:nvSpPr>
          <p:cNvPr id="4" name="Slide Number Placeholder 3">
            <a:extLst>
              <a:ext uri="{FF2B5EF4-FFF2-40B4-BE49-F238E27FC236}">
                <a16:creationId xmlns:a16="http://schemas.microsoft.com/office/drawing/2014/main" id="{24BC2F90-A1F0-0DF7-2292-0C76198A5B07}"/>
              </a:ext>
            </a:extLst>
          </p:cNvPr>
          <p:cNvSpPr>
            <a:spLocks noGrp="1"/>
          </p:cNvSpPr>
          <p:nvPr>
            <p:ph type="sldNum" sz="quarter" idx="5"/>
          </p:nvPr>
        </p:nvSpPr>
        <p:spPr/>
        <p:txBody>
          <a:bodyPr/>
          <a:lstStyle/>
          <a:p>
            <a:fld id="{9A4EC7EF-95E1-3D44-A982-BC7A3E9C617E}" type="slidenum">
              <a:rPr lang="en-GB" smtClean="0"/>
              <a:t>10</a:t>
            </a:fld>
            <a:endParaRPr lang="en-GB"/>
          </a:p>
        </p:txBody>
      </p:sp>
    </p:spTree>
    <p:extLst>
      <p:ext uri="{BB962C8B-B14F-4D97-AF65-F5344CB8AC3E}">
        <p14:creationId xmlns:p14="http://schemas.microsoft.com/office/powerpoint/2010/main" val="525925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Fellowships are recruited via TRAC</a:t>
            </a:r>
          </a:p>
        </p:txBody>
      </p:sp>
      <p:sp>
        <p:nvSpPr>
          <p:cNvPr id="4" name="Slide Number Placeholder 3"/>
          <p:cNvSpPr>
            <a:spLocks noGrp="1"/>
          </p:cNvSpPr>
          <p:nvPr>
            <p:ph type="sldNum" sz="quarter" idx="5"/>
          </p:nvPr>
        </p:nvSpPr>
        <p:spPr/>
        <p:txBody>
          <a:bodyPr/>
          <a:lstStyle/>
          <a:p>
            <a:fld id="{9A4EC7EF-95E1-3D44-A982-BC7A3E9C617E}" type="slidenum">
              <a:rPr lang="en-GB" smtClean="0"/>
              <a:t>11</a:t>
            </a:fld>
            <a:endParaRPr lang="en-GB"/>
          </a:p>
        </p:txBody>
      </p:sp>
    </p:spTree>
    <p:extLst>
      <p:ext uri="{BB962C8B-B14F-4D97-AF65-F5344CB8AC3E}">
        <p14:creationId xmlns:p14="http://schemas.microsoft.com/office/powerpoint/2010/main" val="1703851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12</a:t>
            </a:fld>
            <a:endParaRPr lang="en-GB"/>
          </a:p>
        </p:txBody>
      </p:sp>
    </p:spTree>
    <p:extLst>
      <p:ext uri="{BB962C8B-B14F-4D97-AF65-F5344CB8AC3E}">
        <p14:creationId xmlns:p14="http://schemas.microsoft.com/office/powerpoint/2010/main" val="3876873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90085-81D4-210C-5B93-BAB735C577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93EEC1-7B3D-2D33-B6F5-52A9FF70A3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CD9ACB-EF61-E96B-399C-0E763F37064A}"/>
              </a:ext>
            </a:extLst>
          </p:cNvPr>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9A9067D-3238-1E65-8857-53741ECD538E}"/>
              </a:ext>
            </a:extLst>
          </p:cNvPr>
          <p:cNvSpPr>
            <a:spLocks noGrp="1"/>
          </p:cNvSpPr>
          <p:nvPr>
            <p:ph type="sldNum" sz="quarter" idx="5"/>
          </p:nvPr>
        </p:nvSpPr>
        <p:spPr/>
        <p:txBody>
          <a:bodyPr/>
          <a:lstStyle/>
          <a:p>
            <a:fld id="{9A4EC7EF-95E1-3D44-A982-BC7A3E9C617E}" type="slidenum">
              <a:rPr lang="en-GB" smtClean="0"/>
              <a:t>13</a:t>
            </a:fld>
            <a:endParaRPr lang="en-GB"/>
          </a:p>
        </p:txBody>
      </p:sp>
    </p:spTree>
    <p:extLst>
      <p:ext uri="{BB962C8B-B14F-4D97-AF65-F5344CB8AC3E}">
        <p14:creationId xmlns:p14="http://schemas.microsoft.com/office/powerpoint/2010/main" val="2231304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29516-D69E-5B0C-1E73-489A59DE4A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030F29-6C40-9E35-DCE9-7860D86FAD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B018D0-D774-A44F-DFA0-6CB1D7E8D0AA}"/>
              </a:ext>
            </a:extLst>
          </p:cNvPr>
          <p:cNvSpPr>
            <a:spLocks noGrp="1"/>
          </p:cNvSpPr>
          <p:nvPr>
            <p:ph type="body" idx="1"/>
          </p:nvPr>
        </p:nvSpPr>
        <p:spPr/>
        <p:txBody>
          <a:bodyPr/>
          <a:lstStyle/>
          <a:p>
            <a:pPr algn="l"/>
            <a:endParaRPr lang="en-GB" sz="1200" b="0" i="0" u="none" strike="noStrike" baseline="0" dirty="0">
              <a:solidFill>
                <a:srgbClr val="485C6E"/>
              </a:solidFill>
              <a:latin typeface="FrutigerLTStd-Light"/>
            </a:endParaRPr>
          </a:p>
        </p:txBody>
      </p:sp>
      <p:sp>
        <p:nvSpPr>
          <p:cNvPr id="4" name="Slide Number Placeholder 3">
            <a:extLst>
              <a:ext uri="{FF2B5EF4-FFF2-40B4-BE49-F238E27FC236}">
                <a16:creationId xmlns:a16="http://schemas.microsoft.com/office/drawing/2014/main" id="{F8F68F2E-27DF-A196-075B-2B43E2BAD0D5}"/>
              </a:ext>
            </a:extLst>
          </p:cNvPr>
          <p:cNvSpPr>
            <a:spLocks noGrp="1"/>
          </p:cNvSpPr>
          <p:nvPr>
            <p:ph type="sldNum" sz="quarter" idx="5"/>
          </p:nvPr>
        </p:nvSpPr>
        <p:spPr/>
        <p:txBody>
          <a:bodyPr/>
          <a:lstStyle/>
          <a:p>
            <a:fld id="{9A4EC7EF-95E1-3D44-A982-BC7A3E9C617E}" type="slidenum">
              <a:rPr lang="en-GB" smtClean="0"/>
              <a:t>14</a:t>
            </a:fld>
            <a:endParaRPr lang="en-GB"/>
          </a:p>
        </p:txBody>
      </p:sp>
    </p:spTree>
    <p:extLst>
      <p:ext uri="{BB962C8B-B14F-4D97-AF65-F5344CB8AC3E}">
        <p14:creationId xmlns:p14="http://schemas.microsoft.com/office/powerpoint/2010/main" val="1059246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DC225-56C7-A966-CF37-058F2EA3C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E3DC0F-6263-6E14-A906-430C152486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5313B2-4466-B50A-BD17-4C45FFB2B1F9}"/>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The pre-return form has been updated to make it more relevant for IMGs to complete. </a:t>
            </a:r>
          </a:p>
        </p:txBody>
      </p:sp>
      <p:sp>
        <p:nvSpPr>
          <p:cNvPr id="4" name="Slide Number Placeholder 3">
            <a:extLst>
              <a:ext uri="{FF2B5EF4-FFF2-40B4-BE49-F238E27FC236}">
                <a16:creationId xmlns:a16="http://schemas.microsoft.com/office/drawing/2014/main" id="{35BFC804-8901-A5D1-62F6-0D70D15FAC7D}"/>
              </a:ext>
            </a:extLst>
          </p:cNvPr>
          <p:cNvSpPr>
            <a:spLocks noGrp="1"/>
          </p:cNvSpPr>
          <p:nvPr>
            <p:ph type="sldNum" sz="quarter" idx="5"/>
          </p:nvPr>
        </p:nvSpPr>
        <p:spPr/>
        <p:txBody>
          <a:bodyPr/>
          <a:lstStyle/>
          <a:p>
            <a:fld id="{9A4EC7EF-95E1-3D44-A982-BC7A3E9C617E}" type="slidenum">
              <a:rPr lang="en-GB" smtClean="0"/>
              <a:t>15</a:t>
            </a:fld>
            <a:endParaRPr lang="en-GB"/>
          </a:p>
        </p:txBody>
      </p:sp>
    </p:spTree>
    <p:extLst>
      <p:ext uri="{BB962C8B-B14F-4D97-AF65-F5344CB8AC3E}">
        <p14:creationId xmlns:p14="http://schemas.microsoft.com/office/powerpoint/2010/main" val="1988904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8CB69-AD4F-CC1D-810D-E7CCCFB13D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2091F2-2C0F-227B-E81C-5C6DBA9458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EA0A47-57D6-43CA-ECEA-67624272B3BB}"/>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The MH Toolkit was developed by Matthew Palethorpe when he was in Core Anaesthetics</a:t>
            </a:r>
          </a:p>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The Immersive Tech Resources include Remote consultation, Teamworking in Medicine, Paediatrics &amp; Surgery, Escalating concerns </a:t>
            </a:r>
            <a:r>
              <a:rPr lang="en-GB" sz="800">
                <a:solidFill>
                  <a:srgbClr val="FF0000"/>
                </a:solidFill>
                <a:latin typeface="Arial" panose="020B0604020202020204" pitchFamily="34" charset="0"/>
                <a:cs typeface="Arial" panose="020B0604020202020204" pitchFamily="34" charset="0"/>
              </a:rPr>
              <a:t>and speaking up</a:t>
            </a: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988A279-77A3-D2B4-8A8F-0DC9EB4369F0}"/>
              </a:ext>
            </a:extLst>
          </p:cNvPr>
          <p:cNvSpPr>
            <a:spLocks noGrp="1"/>
          </p:cNvSpPr>
          <p:nvPr>
            <p:ph type="sldNum" sz="quarter" idx="5"/>
          </p:nvPr>
        </p:nvSpPr>
        <p:spPr/>
        <p:txBody>
          <a:bodyPr/>
          <a:lstStyle/>
          <a:p>
            <a:fld id="{9A4EC7EF-95E1-3D44-A982-BC7A3E9C617E}" type="slidenum">
              <a:rPr lang="en-GB" smtClean="0"/>
              <a:t>16</a:t>
            </a:fld>
            <a:endParaRPr lang="en-GB"/>
          </a:p>
        </p:txBody>
      </p:sp>
    </p:spTree>
    <p:extLst>
      <p:ext uri="{BB962C8B-B14F-4D97-AF65-F5344CB8AC3E}">
        <p14:creationId xmlns:p14="http://schemas.microsoft.com/office/powerpoint/2010/main" val="913535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DDDB9-59BE-E504-EEB7-8FE4DE9609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8DD4A4-A49A-C684-2986-DF723DB2BE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F7F30F-592B-0C72-211B-2673E8E502FB}"/>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10EE21A5-1C39-2C2B-7874-BDEB8F0B7415}"/>
              </a:ext>
            </a:extLst>
          </p:cNvPr>
          <p:cNvSpPr>
            <a:spLocks noGrp="1"/>
          </p:cNvSpPr>
          <p:nvPr>
            <p:ph type="sldNum" sz="quarter" idx="5"/>
          </p:nvPr>
        </p:nvSpPr>
        <p:spPr/>
        <p:txBody>
          <a:bodyPr/>
          <a:lstStyle/>
          <a:p>
            <a:fld id="{9A4EC7EF-95E1-3D44-A982-BC7A3E9C617E}" type="slidenum">
              <a:rPr lang="en-GB" smtClean="0"/>
              <a:t>17</a:t>
            </a:fld>
            <a:endParaRPr lang="en-GB"/>
          </a:p>
        </p:txBody>
      </p:sp>
    </p:spTree>
    <p:extLst>
      <p:ext uri="{BB962C8B-B14F-4D97-AF65-F5344CB8AC3E}">
        <p14:creationId xmlns:p14="http://schemas.microsoft.com/office/powerpoint/2010/main" val="4039267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0BA47-AD97-3D2C-E925-DC8C8F7B78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A04158-DDDC-BFF7-02D5-D9A3133F76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CF46EE-606E-E5A4-D51E-755A01399633}"/>
              </a:ext>
            </a:extLst>
          </p:cNvPr>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4209786-8553-24D2-0171-3150C48B2DA6}"/>
              </a:ext>
            </a:extLst>
          </p:cNvPr>
          <p:cNvSpPr>
            <a:spLocks noGrp="1"/>
          </p:cNvSpPr>
          <p:nvPr>
            <p:ph type="sldNum" sz="quarter" idx="5"/>
          </p:nvPr>
        </p:nvSpPr>
        <p:spPr/>
        <p:txBody>
          <a:bodyPr/>
          <a:lstStyle/>
          <a:p>
            <a:fld id="{9A4EC7EF-95E1-3D44-A982-BC7A3E9C617E}" type="slidenum">
              <a:rPr lang="en-GB" smtClean="0"/>
              <a:t>2</a:t>
            </a:fld>
            <a:endParaRPr lang="en-GB"/>
          </a:p>
        </p:txBody>
      </p:sp>
    </p:spTree>
    <p:extLst>
      <p:ext uri="{BB962C8B-B14F-4D97-AF65-F5344CB8AC3E}">
        <p14:creationId xmlns:p14="http://schemas.microsoft.com/office/powerpoint/2010/main" val="3600863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414E9-F0D0-DC78-115E-3704C42B46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908DEF-5762-FE44-F88E-DA28379AA7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6B150E-6BE9-FD2A-CDBE-491C76874B0C}"/>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*More info about discretionary offer later in the presentation</a:t>
            </a:r>
          </a:p>
        </p:txBody>
      </p:sp>
      <p:sp>
        <p:nvSpPr>
          <p:cNvPr id="4" name="Slide Number Placeholder 3">
            <a:extLst>
              <a:ext uri="{FF2B5EF4-FFF2-40B4-BE49-F238E27FC236}">
                <a16:creationId xmlns:a16="http://schemas.microsoft.com/office/drawing/2014/main" id="{A2A2D2BB-CB3E-3BEB-ADA4-A0BD4150348D}"/>
              </a:ext>
            </a:extLst>
          </p:cNvPr>
          <p:cNvSpPr>
            <a:spLocks noGrp="1"/>
          </p:cNvSpPr>
          <p:nvPr>
            <p:ph type="sldNum" sz="quarter" idx="5"/>
          </p:nvPr>
        </p:nvSpPr>
        <p:spPr/>
        <p:txBody>
          <a:bodyPr/>
          <a:lstStyle/>
          <a:p>
            <a:fld id="{9A4EC7EF-95E1-3D44-A982-BC7A3E9C617E}" type="slidenum">
              <a:rPr lang="en-GB" smtClean="0"/>
              <a:t>3</a:t>
            </a:fld>
            <a:endParaRPr lang="en-GB"/>
          </a:p>
        </p:txBody>
      </p:sp>
    </p:spTree>
    <p:extLst>
      <p:ext uri="{BB962C8B-B14F-4D97-AF65-F5344CB8AC3E}">
        <p14:creationId xmlns:p14="http://schemas.microsoft.com/office/powerpoint/2010/main" val="785314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D1676-113E-04DA-0450-2DD9BF4CE9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13F12A-DEC4-4724-3954-13A5921855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4502E8-A8CF-ABD3-A111-DECC7CF858B1}"/>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The meetings are usually with an educational supervisor but can also be with a TPD, Clinical Supervisor, College Tutor, SuppoRTT Champion. Each meeting has a form to go with it which can help guide the discussion and is a useful place to record information that can then be shared more widely, for info and action. </a:t>
            </a:r>
          </a:p>
        </p:txBody>
      </p:sp>
      <p:sp>
        <p:nvSpPr>
          <p:cNvPr id="4" name="Slide Number Placeholder 3">
            <a:extLst>
              <a:ext uri="{FF2B5EF4-FFF2-40B4-BE49-F238E27FC236}">
                <a16:creationId xmlns:a16="http://schemas.microsoft.com/office/drawing/2014/main" id="{3E7EA431-C607-CF83-914E-47C427AC7C44}"/>
              </a:ext>
            </a:extLst>
          </p:cNvPr>
          <p:cNvSpPr>
            <a:spLocks noGrp="1"/>
          </p:cNvSpPr>
          <p:nvPr>
            <p:ph type="sldNum" sz="quarter" idx="5"/>
          </p:nvPr>
        </p:nvSpPr>
        <p:spPr/>
        <p:txBody>
          <a:bodyPr/>
          <a:lstStyle/>
          <a:p>
            <a:fld id="{9A4EC7EF-95E1-3D44-A982-BC7A3E9C617E}" type="slidenum">
              <a:rPr lang="en-GB" smtClean="0"/>
              <a:t>4</a:t>
            </a:fld>
            <a:endParaRPr lang="en-GB"/>
          </a:p>
        </p:txBody>
      </p:sp>
    </p:spTree>
    <p:extLst>
      <p:ext uri="{BB962C8B-B14F-4D97-AF65-F5344CB8AC3E}">
        <p14:creationId xmlns:p14="http://schemas.microsoft.com/office/powerpoint/2010/main" val="2441063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2792F-A60C-86B9-8D96-AECAD59021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F31E4-6FFC-DC23-3A40-93756B1CD1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D1DB3D-4CA2-BA39-B432-3F1915BA5604}"/>
              </a:ext>
            </a:extLst>
          </p:cNvPr>
          <p:cNvSpPr>
            <a:spLocks noGrp="1"/>
          </p:cNvSpPr>
          <p:nvPr>
            <p:ph type="body" idx="1"/>
          </p:nvPr>
        </p:nvSpPr>
        <p:spPr/>
        <p:txBody>
          <a:bodyPr/>
          <a:lstStyle/>
          <a:p>
            <a:pPr algn="l"/>
            <a:r>
              <a:rPr lang="en-GB" sz="1200" b="0" i="0" u="none" strike="noStrike" baseline="0" dirty="0">
                <a:solidFill>
                  <a:srgbClr val="485C6E"/>
                </a:solidFill>
                <a:latin typeface="FrutigerLTStd-Light"/>
              </a:rPr>
              <a:t>The NW SuppoRTT team also rely on the forms being submitted so they can report accurate figures nationally and justify the budget allocated each year</a:t>
            </a:r>
          </a:p>
        </p:txBody>
      </p:sp>
      <p:sp>
        <p:nvSpPr>
          <p:cNvPr id="4" name="Slide Number Placeholder 3">
            <a:extLst>
              <a:ext uri="{FF2B5EF4-FFF2-40B4-BE49-F238E27FC236}">
                <a16:creationId xmlns:a16="http://schemas.microsoft.com/office/drawing/2014/main" id="{A48CD41F-BE80-A450-BBE1-96270C436733}"/>
              </a:ext>
            </a:extLst>
          </p:cNvPr>
          <p:cNvSpPr>
            <a:spLocks noGrp="1"/>
          </p:cNvSpPr>
          <p:nvPr>
            <p:ph type="sldNum" sz="quarter" idx="5"/>
          </p:nvPr>
        </p:nvSpPr>
        <p:spPr/>
        <p:txBody>
          <a:bodyPr/>
          <a:lstStyle/>
          <a:p>
            <a:fld id="{9A4EC7EF-95E1-3D44-A982-BC7A3E9C617E}" type="slidenum">
              <a:rPr lang="en-GB" smtClean="0"/>
              <a:t>5</a:t>
            </a:fld>
            <a:endParaRPr lang="en-GB"/>
          </a:p>
        </p:txBody>
      </p:sp>
    </p:spTree>
    <p:extLst>
      <p:ext uri="{BB962C8B-B14F-4D97-AF65-F5344CB8AC3E}">
        <p14:creationId xmlns:p14="http://schemas.microsoft.com/office/powerpoint/2010/main" val="1509345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D6BF4-A08D-7DAB-95CA-FB3F615D72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4FCE85-38B4-1741-CB66-244E0E46BF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7896D1-3102-6214-6769-7FB1A36DA38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6B07F19-2DAE-1F45-C500-E1D87F000BAB}"/>
              </a:ext>
            </a:extLst>
          </p:cNvPr>
          <p:cNvSpPr>
            <a:spLocks noGrp="1"/>
          </p:cNvSpPr>
          <p:nvPr>
            <p:ph type="sldNum" sz="quarter" idx="5"/>
          </p:nvPr>
        </p:nvSpPr>
        <p:spPr/>
        <p:txBody>
          <a:bodyPr/>
          <a:lstStyle/>
          <a:p>
            <a:fld id="{9A4EC7EF-95E1-3D44-A982-BC7A3E9C617E}" type="slidenum">
              <a:rPr lang="en-GB" smtClean="0"/>
              <a:t>6</a:t>
            </a:fld>
            <a:endParaRPr lang="en-GB"/>
          </a:p>
        </p:txBody>
      </p:sp>
    </p:spTree>
    <p:extLst>
      <p:ext uri="{BB962C8B-B14F-4D97-AF65-F5344CB8AC3E}">
        <p14:creationId xmlns:p14="http://schemas.microsoft.com/office/powerpoint/2010/main" val="934041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KIT = Keeping in Touch, SPLIT = Shared Parental in Touch SRTT = Supported Return to Training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These are days that people can access to help them stay connected with the workplace as well as prepare for their return to training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People on Long-term Sick are </a:t>
            </a:r>
            <a:r>
              <a:rPr lang="en-GB" sz="1200" u="sng" dirty="0"/>
              <a:t>not</a:t>
            </a:r>
            <a:r>
              <a:rPr lang="en-GB" sz="1200" dirty="0"/>
              <a:t> eligible for reimbursement of time, as they are already being paid and should not be doing anything that would be classed as work whilst they have a Fit Note. The Lead Employer have agreed that people can do the NW SuppoRTT Course whilst on sick leave as this directly supports their return to work/training. </a:t>
            </a:r>
            <a:endParaRPr lang="en-GB" sz="1200" dirty="0">
              <a:solidFill>
                <a:schemeClr val="tx1"/>
              </a:solidFill>
            </a:endParaRPr>
          </a:p>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7</a:t>
            </a:fld>
            <a:endParaRPr lang="en-GB"/>
          </a:p>
        </p:txBody>
      </p:sp>
    </p:spTree>
    <p:extLst>
      <p:ext uri="{BB962C8B-B14F-4D97-AF65-F5344CB8AC3E}">
        <p14:creationId xmlns:p14="http://schemas.microsoft.com/office/powerpoint/2010/main" val="1143626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days can be used for clinical activities like observation/shadowing etc., clinical skills refresher courses, knowledge updates, e-learning etc.</a:t>
            </a:r>
          </a:p>
          <a:p>
            <a:r>
              <a:rPr lang="en-GB" dirty="0"/>
              <a:t>SuppoRTT funding is available when study leave is not</a:t>
            </a:r>
          </a:p>
          <a:p>
            <a:r>
              <a:rPr lang="en-GB" dirty="0"/>
              <a:t>The most up to date guidance will always </a:t>
            </a:r>
            <a:r>
              <a:rPr lang="en-GB"/>
              <a:t>be available on the website https://www.nwpgmd.nhs.uk/supportt-activities </a:t>
            </a:r>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8</a:t>
            </a:fld>
            <a:endParaRPr lang="en-GB"/>
          </a:p>
        </p:txBody>
      </p:sp>
    </p:spTree>
    <p:extLst>
      <p:ext uri="{BB962C8B-B14F-4D97-AF65-F5344CB8AC3E}">
        <p14:creationId xmlns:p14="http://schemas.microsoft.com/office/powerpoint/2010/main" val="2943937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093D2-3847-342D-DE9F-AC5F83D4E0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3D9DE9-EC15-A946-E46A-F3A5DDE02F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8D93CE-BE43-6A65-3B3C-51948A2F5B34}"/>
              </a:ext>
            </a:extLst>
          </p:cNvPr>
          <p:cNvSpPr>
            <a:spLocks noGrp="1"/>
          </p:cNvSpPr>
          <p:nvPr>
            <p:ph type="body" idx="1"/>
          </p:nvPr>
        </p:nvSpPr>
        <p:spPr/>
        <p:txBody>
          <a:bodyPr/>
          <a:lstStyle/>
          <a:p>
            <a:pPr algn="l"/>
            <a:endParaRPr lang="en-GB" sz="1200" b="0" i="0" u="none" strike="noStrike" baseline="0" dirty="0">
              <a:solidFill>
                <a:srgbClr val="485C6E"/>
              </a:solidFill>
              <a:latin typeface="FrutigerLTStd-Light"/>
            </a:endParaRPr>
          </a:p>
        </p:txBody>
      </p:sp>
      <p:sp>
        <p:nvSpPr>
          <p:cNvPr id="4" name="Slide Number Placeholder 3">
            <a:extLst>
              <a:ext uri="{FF2B5EF4-FFF2-40B4-BE49-F238E27FC236}">
                <a16:creationId xmlns:a16="http://schemas.microsoft.com/office/drawing/2014/main" id="{68598516-EE5D-3525-67B2-F745740C9902}"/>
              </a:ext>
            </a:extLst>
          </p:cNvPr>
          <p:cNvSpPr>
            <a:spLocks noGrp="1"/>
          </p:cNvSpPr>
          <p:nvPr>
            <p:ph type="sldNum" sz="quarter" idx="5"/>
          </p:nvPr>
        </p:nvSpPr>
        <p:spPr/>
        <p:txBody>
          <a:bodyPr/>
          <a:lstStyle/>
          <a:p>
            <a:fld id="{9A4EC7EF-95E1-3D44-A982-BC7A3E9C617E}" type="slidenum">
              <a:rPr lang="en-GB" smtClean="0"/>
              <a:t>9</a:t>
            </a:fld>
            <a:endParaRPr lang="en-GB"/>
          </a:p>
        </p:txBody>
      </p:sp>
    </p:spTree>
    <p:extLst>
      <p:ext uri="{BB962C8B-B14F-4D97-AF65-F5344CB8AC3E}">
        <p14:creationId xmlns:p14="http://schemas.microsoft.com/office/powerpoint/2010/main" val="37460345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dirty="0"/>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dirty="0"/>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tx1"/>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dirty="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774542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596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Heading, subhead, bullets one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15552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dirty="0"/>
              <a:t>Headline over a number of lines,</a:t>
            </a:r>
            <a:br>
              <a:rPr lang="en-GB" dirty="0"/>
            </a:br>
            <a:r>
              <a:rPr lang="en-GB" dirty="0"/>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Headline slide with image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dirty="0"/>
              <a:t>Headline over a number of lines,</a:t>
            </a:r>
            <a:br>
              <a:rPr lang="en-GB" dirty="0"/>
            </a:br>
            <a:r>
              <a:rPr lang="en-GB" dirty="0"/>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Tree>
    <p:extLst>
      <p:ext uri="{BB962C8B-B14F-4D97-AF65-F5344CB8AC3E}">
        <p14:creationId xmlns:p14="http://schemas.microsoft.com/office/powerpoint/2010/main" val="262392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Quote large Centr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67" y="1180298"/>
            <a:ext cx="9811265" cy="2983230"/>
          </a:xfrm>
          <a:prstGeom prst="rect">
            <a:avLst/>
          </a:prstGeom>
        </p:spPr>
        <p:txBody>
          <a:bodyPr>
            <a:noAutofit/>
          </a:bodyPr>
          <a:lstStyle>
            <a:lvl1pPr marL="0" indent="0" algn="ctr">
              <a:buNone/>
              <a:defRPr sz="4200" b="0">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“Showcase quotation</a:t>
            </a:r>
            <a:br>
              <a:rPr lang="en-GB" dirty="0"/>
            </a:br>
            <a:r>
              <a:rPr lang="en-GB" dirty="0"/>
              <a:t>with centred text over multiple</a:t>
            </a:r>
            <a:br>
              <a:rPr lang="en-GB" dirty="0"/>
            </a:br>
            <a:r>
              <a:rPr lang="en-GB" dirty="0"/>
              <a:t>lines, try to make a harmonious shape like a diamond or </a:t>
            </a:r>
            <a:r>
              <a:rPr lang="en-GB" dirty="0" err="1"/>
              <a:t>xmas</a:t>
            </a:r>
            <a:r>
              <a:rPr lang="en-GB" dirty="0"/>
              <a:t> tree or</a:t>
            </a:r>
            <a:br>
              <a:rPr lang="en-GB" dirty="0"/>
            </a:br>
            <a:r>
              <a:rPr lang="en-GB" dirty="0"/>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3" y="5110866"/>
            <a:ext cx="3890150" cy="896938"/>
          </a:xfrm>
          <a:prstGeom prst="rect">
            <a:avLst/>
          </a:prstGeom>
        </p:spPr>
        <p:txBody>
          <a:bodyPr>
            <a:normAutofit/>
          </a:bodyPr>
          <a:lstStyle>
            <a:lvl1pPr marL="0" indent="0" algn="ctr">
              <a:buNone/>
              <a:defRPr sz="2200"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Name Surname,</a:t>
            </a:r>
            <a:br>
              <a:rPr lang="en-GB" dirty="0"/>
            </a:br>
            <a:r>
              <a:rPr lang="en-GB" dirty="0"/>
              <a:t>Job Title</a:t>
            </a:r>
          </a:p>
        </p:txBody>
      </p:sp>
      <p:cxnSp>
        <p:nvCxnSpPr>
          <p:cNvPr id="8" name="Straight Connector 7">
            <a:extLst>
              <a:ext uri="{FF2B5EF4-FFF2-40B4-BE49-F238E27FC236}">
                <a16:creationId xmlns:a16="http://schemas.microsoft.com/office/drawing/2014/main" id="{A91AA706-8AF6-8441-8070-06566C40A690}"/>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8957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Quote large Centr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67" y="1180298"/>
            <a:ext cx="9811265" cy="2983230"/>
          </a:xfrm>
          <a:prstGeom prst="rect">
            <a:avLst/>
          </a:prstGeom>
        </p:spPr>
        <p:txBody>
          <a:bodyPr>
            <a:noAutofit/>
          </a:bodyPr>
          <a:lstStyle>
            <a:lvl1pPr marL="0" indent="0" algn="ctr">
              <a:buNone/>
              <a:defRPr sz="4200" b="0">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“Showcase quotation</a:t>
            </a:r>
            <a:br>
              <a:rPr lang="en-GB" dirty="0"/>
            </a:br>
            <a:r>
              <a:rPr lang="en-GB" dirty="0"/>
              <a:t>with centred text over multiple</a:t>
            </a:r>
            <a:br>
              <a:rPr lang="en-GB" dirty="0"/>
            </a:br>
            <a:r>
              <a:rPr lang="en-GB" dirty="0"/>
              <a:t>lines, try to make a harmonious shape like a diamond or </a:t>
            </a:r>
            <a:r>
              <a:rPr lang="en-GB" dirty="0" err="1"/>
              <a:t>xmas</a:t>
            </a:r>
            <a:r>
              <a:rPr lang="en-GB" dirty="0"/>
              <a:t> tree or</a:t>
            </a:r>
            <a:br>
              <a:rPr lang="en-GB" dirty="0"/>
            </a:br>
            <a:r>
              <a:rPr lang="en-GB" dirty="0"/>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3" y="5096236"/>
            <a:ext cx="3890150" cy="896938"/>
          </a:xfrm>
          <a:prstGeom prst="rect">
            <a:avLst/>
          </a:prstGeom>
        </p:spPr>
        <p:txBody>
          <a:bodyPr>
            <a:normAutofit/>
          </a:bodyPr>
          <a:lstStyle>
            <a:lvl1pPr marL="0" indent="0" algn="ctr">
              <a:buNone/>
              <a:defRPr sz="2200"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Name Surname,</a:t>
            </a:r>
            <a:br>
              <a:rPr lang="en-GB" dirty="0"/>
            </a:br>
            <a:r>
              <a:rPr lang="en-GB" dirty="0"/>
              <a:t>Job Title</a:t>
            </a:r>
          </a:p>
        </p:txBody>
      </p:sp>
      <p:cxnSp>
        <p:nvCxnSpPr>
          <p:cNvPr id="8" name="Straight Connector 7">
            <a:extLst>
              <a:ext uri="{FF2B5EF4-FFF2-40B4-BE49-F238E27FC236}">
                <a16:creationId xmlns:a16="http://schemas.microsoft.com/office/drawing/2014/main" id="{A91AA706-8AF6-8441-8070-06566C40A690}"/>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1149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tx1"/>
                </a:solidFill>
              </a:defRPr>
            </a:lvl1pPr>
          </a:lstStyle>
          <a:p>
            <a:pPr lvl="0"/>
            <a:r>
              <a:rPr lang="en-GB" dirty="0"/>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tx1"/>
                </a:solidFill>
              </a:defRPr>
            </a:lvl1pPr>
          </a:lstStyle>
          <a:p>
            <a:pPr lvl="0"/>
            <a:r>
              <a:rPr lang="en-GB" dirty="0"/>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tx1"/>
                </a:solidFill>
              </a:defRPr>
            </a:lvl1pPr>
          </a:lstStyle>
          <a:p>
            <a:pPr lvl="0"/>
            <a:r>
              <a:rPr lang="en-GB" dirty="0"/>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tx1"/>
                </a:solidFill>
              </a:defRPr>
            </a:lvl1pPr>
          </a:lstStyle>
          <a:p>
            <a:pPr lvl="0"/>
            <a:r>
              <a:rPr lang="en-GB" dirty="0"/>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Icon Grid Boxes 2UP with Intro">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432000" y="1735014"/>
            <a:ext cx="3564001" cy="4319711"/>
          </a:xfrm>
        </p:spPr>
        <p:txBody>
          <a:bodyPr/>
          <a:lstStyle>
            <a:lvl1pPr marL="0" indent="0">
              <a:buNone/>
              <a:defRPr sz="2200">
                <a:solidFill>
                  <a:schemeClr val="tx1"/>
                </a:solidFill>
              </a:defRPr>
            </a:lvl1pPr>
          </a:lstStyle>
          <a:p>
            <a:r>
              <a:rPr lang="en-GB" dirty="0"/>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B4F929AC-5E7A-1A4C-8427-F04E4C908E8F}"/>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10262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content, basic text one 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con Grid Boxes 2UP with Intro">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rgbClr val="F2F2F2"/>
          </a:solidFill>
          <a:ln w="6350">
            <a:solidFill>
              <a:schemeClr val="accent2"/>
            </a:solidFill>
          </a:ln>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4"/>
            <a:ext cx="3564000" cy="1008000"/>
          </a:xfrm>
          <a:prstGeom prst="round2SameRect">
            <a:avLst/>
          </a:prstGeom>
          <a:solidFill>
            <a:srgbClr val="E4EBEE"/>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rgbClr val="F2F2F2"/>
          </a:solidFill>
          <a:ln w="6350">
            <a:solidFill>
              <a:schemeClr val="accent2"/>
            </a:solidFill>
          </a:ln>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4"/>
            <a:ext cx="3564000" cy="1008000"/>
          </a:xfrm>
          <a:prstGeom prst="round2SameRect">
            <a:avLst/>
          </a:prstGeom>
          <a:solidFill>
            <a:srgbClr val="E4EBEE"/>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432000" y="1735014"/>
            <a:ext cx="3564001" cy="4319711"/>
          </a:xfrm>
        </p:spPr>
        <p:txBody>
          <a:bodyPr/>
          <a:lstStyle>
            <a:lvl1pPr marL="0" indent="0">
              <a:buNone/>
              <a:defRPr sz="2200">
                <a:solidFill>
                  <a:schemeClr val="tx1"/>
                </a:solidFill>
              </a:defRPr>
            </a:lvl1pPr>
          </a:lstStyle>
          <a:p>
            <a:r>
              <a:rPr lang="en-GB" dirty="0"/>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B4F929AC-5E7A-1A4C-8427-F04E4C908E8F}"/>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26173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con Grid Boxes 3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712B60-6C80-0125-1B04-001787232DD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2" name="Title 1">
            <a:extLst>
              <a:ext uri="{FF2B5EF4-FFF2-40B4-BE49-F238E27FC236}">
                <a16:creationId xmlns:a16="http://schemas.microsoft.com/office/drawing/2014/main" id="{EA3FC528-9065-C94F-99DF-349AA62E3469}"/>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14" name="Straight Connector 13">
            <a:extLst>
              <a:ext uri="{FF2B5EF4-FFF2-40B4-BE49-F238E27FC236}">
                <a16:creationId xmlns:a16="http://schemas.microsoft.com/office/drawing/2014/main" id="{EEA2AC99-8B06-B44A-BCC3-DEDF573C1400}"/>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166600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ICON Grid Boxes 4UP with Intr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5FB54-F5EA-C613-D5F4-F3C0063B3E2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0" y="1285014"/>
            <a:ext cx="3564001" cy="4769711"/>
          </a:xfrm>
        </p:spPr>
        <p:txBody>
          <a:bodyPr/>
          <a:lstStyle>
            <a:lvl1pPr marL="0" indent="0">
              <a:buNone/>
              <a:defRPr sz="2200">
                <a:solidFill>
                  <a:schemeClr val="tx1"/>
                </a:solidFill>
              </a:defRPr>
            </a:lvl1pPr>
          </a:lstStyle>
          <a:p>
            <a:r>
              <a:rPr lang="en-GB" dirty="0"/>
              <a:t>Intro summary text goes here</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4310428"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8264591"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8272154"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22" name="Straight Connector 21">
            <a:extLst>
              <a:ext uri="{FF2B5EF4-FFF2-40B4-BE49-F238E27FC236}">
                <a16:creationId xmlns:a16="http://schemas.microsoft.com/office/drawing/2014/main" id="{ED046538-6FA9-4F4C-86B3-9F8268B46A71}"/>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381590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CON Grid Boxes 4UP with Intr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5FB54-F5EA-C613-D5F4-F3C0063B3E2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0" y="1285014"/>
            <a:ext cx="3564001" cy="4769711"/>
          </a:xfrm>
        </p:spPr>
        <p:txBody>
          <a:bodyPr/>
          <a:lstStyle>
            <a:lvl1pPr marL="0" indent="0">
              <a:buNone/>
              <a:defRPr sz="2200">
                <a:solidFill>
                  <a:schemeClr val="tx1"/>
                </a:solidFill>
              </a:defRPr>
            </a:lvl1pPr>
          </a:lstStyle>
          <a:p>
            <a:r>
              <a:rPr lang="en-GB" dirty="0"/>
              <a:t>Intro summary text goes here</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4310428" y="1285014"/>
            <a:ext cx="3564000" cy="900000"/>
          </a:xfrm>
          <a:prstGeom prst="round2SameRect">
            <a:avLst/>
          </a:prstGeom>
          <a:solidFill>
            <a:srgbClr val="E4EBEE"/>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chemeClr val="bg1">
              <a:lumMod val="95000"/>
            </a:schemeClr>
          </a:solidFill>
          <a:ln w="6350">
            <a:solidFill>
              <a:schemeClr val="accent2"/>
            </a:solidFill>
          </a:ln>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8264591" y="1285014"/>
            <a:ext cx="3564000" cy="900000"/>
          </a:xfrm>
          <a:prstGeom prst="round2SameRect">
            <a:avLst/>
          </a:prstGeom>
          <a:solidFill>
            <a:srgbClr val="E4EBEE"/>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a:ln w="6350">
            <a:solidFill>
              <a:schemeClr val="accent2"/>
            </a:solidFill>
          </a:ln>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4310428" y="3846281"/>
            <a:ext cx="3564000" cy="900000"/>
          </a:xfrm>
          <a:prstGeom prst="round2SameRect">
            <a:avLst/>
          </a:prstGeom>
          <a:solidFill>
            <a:srgbClr val="E4EBEE"/>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a:ln w="6350">
            <a:solidFill>
              <a:schemeClr val="accent2"/>
            </a:solidFill>
          </a:ln>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8272154" y="3849215"/>
            <a:ext cx="3564000" cy="900000"/>
          </a:xfrm>
          <a:prstGeom prst="round2SameRect">
            <a:avLst/>
          </a:prstGeom>
          <a:solidFill>
            <a:srgbClr val="E4EBEE"/>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a:ln w="6350">
            <a:solidFill>
              <a:schemeClr val="accent2"/>
            </a:solidFill>
          </a:ln>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22" name="Straight Connector 21">
            <a:extLst>
              <a:ext uri="{FF2B5EF4-FFF2-40B4-BE49-F238E27FC236}">
                <a16:creationId xmlns:a16="http://schemas.microsoft.com/office/drawing/2014/main" id="{ED046538-6FA9-4F4C-86B3-9F8268B46A71}"/>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22611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ICON Grid boxes 5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CE6883-92E0-20E6-632B-52558F9DBE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2370978"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18" name="Straight Connector 17">
            <a:extLst>
              <a:ext uri="{FF2B5EF4-FFF2-40B4-BE49-F238E27FC236}">
                <a16:creationId xmlns:a16="http://schemas.microsoft.com/office/drawing/2014/main" id="{44481822-0DD9-B249-90C1-3B1FE0FD98A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311681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CON Grid Boxes 6UP Gre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8D1774-8975-89D5-1EA8-A68550359E2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74434"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31" name="Straight Connector 30">
            <a:extLst>
              <a:ext uri="{FF2B5EF4-FFF2-40B4-BE49-F238E27FC236}">
                <a16:creationId xmlns:a16="http://schemas.microsoft.com/office/drawing/2014/main" id="{BF036740-51BF-404A-B94A-164C9330AE62}"/>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10760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Grid Boxes, Titles 2UP +Intro ">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49"/>
            <a:ext cx="3564000" cy="3764374"/>
          </a:xfrm>
          <a:prstGeom prst="rect">
            <a:avLst/>
          </a:prstGeom>
          <a:solidFill>
            <a:srgbClr val="F2F2F2"/>
          </a:solidFill>
          <a:ln w="6350">
            <a:solidFill>
              <a:schemeClr val="accent2"/>
            </a:solidFill>
          </a:ln>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282349"/>
            <a:ext cx="3564000" cy="1008000"/>
          </a:xfrm>
          <a:prstGeom prst="round2SameRect">
            <a:avLst/>
          </a:prstGeom>
          <a:solidFill>
            <a:srgbClr val="E4EBEE"/>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49"/>
            <a:ext cx="3564000" cy="3764372"/>
          </a:xfrm>
          <a:prstGeom prst="rect">
            <a:avLst/>
          </a:prstGeom>
          <a:solidFill>
            <a:srgbClr val="F2F2F2"/>
          </a:solidFill>
          <a:ln w="6350">
            <a:solidFill>
              <a:schemeClr val="accent2"/>
            </a:solidFill>
          </a:ln>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282349"/>
            <a:ext cx="3564000" cy="1008000"/>
          </a:xfrm>
          <a:prstGeom prst="round2SameRect">
            <a:avLst/>
          </a:prstGeom>
          <a:solidFill>
            <a:srgbClr val="E4EBEE"/>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0" y="1285014"/>
            <a:ext cx="3564001" cy="4769711"/>
          </a:xfrm>
        </p:spPr>
        <p:txBody>
          <a:bodyPr lIns="0" tIns="0" rIns="0" bIns="0"/>
          <a:lstStyle>
            <a:lvl1pPr marL="0" indent="0">
              <a:buNone/>
              <a:defRPr sz="2200">
                <a:solidFill>
                  <a:schemeClr val="tx1"/>
                </a:solidFill>
              </a:defRPr>
            </a:lvl1pPr>
          </a:lstStyle>
          <a:p>
            <a:r>
              <a:rPr lang="en-GB" dirty="0"/>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tx1"/>
                </a:solidFill>
              </a:defRPr>
            </a:lvl1pPr>
          </a:lstStyle>
          <a:p>
            <a:pPr lvl="0"/>
            <a:r>
              <a:rPr lang="en-GB" dirty="0"/>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tx1"/>
                </a:solidFill>
              </a:defRPr>
            </a:lvl1pPr>
          </a:lstStyle>
          <a:p>
            <a:pPr lvl="0"/>
            <a:r>
              <a:rPr lang="en-GB" dirty="0"/>
              <a:t>Insert title</a:t>
            </a:r>
          </a:p>
        </p:txBody>
      </p:sp>
      <p:cxnSp>
        <p:nvCxnSpPr>
          <p:cNvPr id="16" name="Straight Connector 15">
            <a:extLst>
              <a:ext uri="{FF2B5EF4-FFF2-40B4-BE49-F238E27FC236}">
                <a16:creationId xmlns:a16="http://schemas.microsoft.com/office/drawing/2014/main" id="{D3FF391A-F0C8-2846-A025-06D92CB6CD43}"/>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54430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EXT Grid boxes, Titles 4UP +Intro">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rgbClr val="F2F2F2"/>
          </a:solidFill>
          <a:ln w="6350">
            <a:solidFill>
              <a:schemeClr val="accent2"/>
            </a:solidFill>
          </a:ln>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4310428" y="1285014"/>
            <a:ext cx="3564000" cy="900000"/>
          </a:xfrm>
          <a:prstGeom prst="round2SameRect">
            <a:avLst/>
          </a:prstGeom>
          <a:solidFill>
            <a:srgbClr val="E4EBEE"/>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a:ln w="6350">
            <a:solidFill>
              <a:schemeClr val="accent2"/>
            </a:solidFill>
          </a:ln>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8264591" y="1285014"/>
            <a:ext cx="3564000" cy="900000"/>
          </a:xfrm>
          <a:prstGeom prst="round2SameRect">
            <a:avLst/>
          </a:prstGeom>
          <a:solidFill>
            <a:srgbClr val="E4EBEE"/>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a:ln w="6350">
            <a:solidFill>
              <a:schemeClr val="accent2"/>
            </a:solidFill>
          </a:ln>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4310428" y="3846281"/>
            <a:ext cx="3564000" cy="900000"/>
          </a:xfrm>
          <a:prstGeom prst="round2SameRect">
            <a:avLst/>
          </a:prstGeom>
          <a:solidFill>
            <a:srgbClr val="E4EBEE"/>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a:ln w="6350">
            <a:solidFill>
              <a:schemeClr val="accent2"/>
            </a:solidFill>
          </a:ln>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8272154" y="3849215"/>
            <a:ext cx="3564000" cy="900000"/>
          </a:xfrm>
          <a:prstGeom prst="round2SameRect">
            <a:avLst/>
          </a:prstGeom>
          <a:solidFill>
            <a:srgbClr val="E4EBEE"/>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0" y="1393014"/>
            <a:ext cx="3564001" cy="4865268"/>
          </a:xfrm>
        </p:spPr>
        <p:txBody>
          <a:bodyPr lIns="0" tIns="0" rIns="0" bIns="0"/>
          <a:lstStyle>
            <a:lvl1pPr marL="0" indent="0">
              <a:buNone/>
              <a:defRPr sz="2200">
                <a:solidFill>
                  <a:schemeClr val="tx1"/>
                </a:solidFill>
              </a:defRPr>
            </a:lvl1pPr>
          </a:lstStyle>
          <a:p>
            <a:r>
              <a:rPr lang="en-GB" dirty="0"/>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4"/>
            <a:ext cx="3348000" cy="684000"/>
          </a:xfrm>
        </p:spPr>
        <p:txBody>
          <a:bodyPr anchor="ctr"/>
          <a:lstStyle>
            <a:lvl1pPr algn="ctr">
              <a:buNone/>
              <a:defRPr sz="2200" b="1">
                <a:solidFill>
                  <a:schemeClr val="tx1"/>
                </a:solidFill>
              </a:defRPr>
            </a:lvl1pPr>
          </a:lstStyle>
          <a:p>
            <a:pPr lvl="0"/>
            <a:r>
              <a:rPr lang="en-GB" dirty="0"/>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tx1"/>
                </a:solidFill>
              </a:defRPr>
            </a:lvl1pPr>
          </a:lstStyle>
          <a:p>
            <a:pPr lvl="0"/>
            <a:r>
              <a:rPr lang="en-GB" dirty="0"/>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tx1"/>
                </a:solidFill>
              </a:defRPr>
            </a:lvl1pPr>
          </a:lstStyle>
          <a:p>
            <a:pPr lvl="0"/>
            <a:r>
              <a:rPr lang="en-GB" dirty="0"/>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4" y="3954281"/>
            <a:ext cx="3348000" cy="684000"/>
          </a:xfrm>
        </p:spPr>
        <p:txBody>
          <a:bodyPr anchor="ctr"/>
          <a:lstStyle>
            <a:lvl1pPr algn="ctr">
              <a:buNone/>
              <a:defRPr sz="2200" b="1">
                <a:solidFill>
                  <a:schemeClr val="tx1"/>
                </a:solidFill>
              </a:defRPr>
            </a:lvl1pPr>
          </a:lstStyle>
          <a:p>
            <a:pPr lvl="0"/>
            <a:r>
              <a:rPr lang="en-GB" dirty="0"/>
              <a:t>Insert title</a:t>
            </a:r>
          </a:p>
        </p:txBody>
      </p:sp>
      <p:cxnSp>
        <p:nvCxnSpPr>
          <p:cNvPr id="21" name="Straight Connector 20">
            <a:extLst>
              <a:ext uri="{FF2B5EF4-FFF2-40B4-BE49-F238E27FC236}">
                <a16:creationId xmlns:a16="http://schemas.microsoft.com/office/drawing/2014/main" id="{7116781D-5A03-6141-8389-E5AB404ECD9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58178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“Showcase quotation</a:t>
            </a:r>
            <a:br>
              <a:rPr lang="en-GB" dirty="0"/>
            </a:br>
            <a:r>
              <a:rPr lang="en-GB" dirty="0"/>
              <a:t>with left aligned text over multiple lines. Try to keep</a:t>
            </a:r>
            <a:br>
              <a:rPr lang="en-GB" dirty="0"/>
            </a:br>
            <a:r>
              <a:rPr lang="en-GB" dirty="0"/>
              <a:t>it to four lines if </a:t>
            </a:r>
            <a:r>
              <a:rPr lang="en-GB" dirty="0" err="1"/>
              <a:t>poss</a:t>
            </a:r>
            <a:r>
              <a:rPr lang="en-GB" dirty="0"/>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Name Surname,</a:t>
            </a:r>
            <a:br>
              <a:rPr lang="en-GB" dirty="0"/>
            </a:br>
            <a:r>
              <a:rPr lang="en-GB" dirty="0"/>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Quote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“Showcase quotation</a:t>
            </a:r>
            <a:br>
              <a:rPr lang="en-GB" dirty="0"/>
            </a:br>
            <a:r>
              <a:rPr lang="en-GB" dirty="0"/>
              <a:t>with left aligned text over multiple lines. Try to keep</a:t>
            </a:r>
            <a:br>
              <a:rPr lang="en-GB" dirty="0"/>
            </a:br>
            <a:r>
              <a:rPr lang="en-GB" dirty="0"/>
              <a:t>it to four lines if </a:t>
            </a:r>
            <a:r>
              <a:rPr lang="en-GB" dirty="0" err="1"/>
              <a:t>poss</a:t>
            </a:r>
            <a:r>
              <a:rPr lang="en-GB" dirty="0"/>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Name Surname,</a:t>
            </a:r>
            <a:br>
              <a:rPr lang="en-GB" dirty="0"/>
            </a:br>
            <a:r>
              <a:rPr lang="en-GB" dirty="0"/>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51995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Heading, content, basic text one 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95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add text</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0"/>
            <a:ext cx="12191998"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add text</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“Add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“Add quote text here”</a:t>
            </a:r>
          </a:p>
        </p:txBody>
      </p:sp>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dirty="0"/>
              <a:t>Breaker slide 1</a:t>
            </a:r>
            <a:endParaRPr lang="en-GB" dirty="0"/>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dirty="0"/>
              <a:t>Breaker </a:t>
            </a:r>
            <a:br>
              <a:rPr lang="en-US" dirty="0"/>
            </a:br>
            <a:r>
              <a:rPr lang="en-US" dirty="0"/>
              <a:t>slide 2</a:t>
            </a:r>
            <a:endParaRPr lang="en-GB" dirty="0"/>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8" y="-148043"/>
            <a:ext cx="12499929" cy="7031210"/>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dirty="0"/>
              <a:t>Breaker </a:t>
            </a:r>
            <a:br>
              <a:rPr lang="en-US" dirty="0"/>
            </a:br>
            <a:r>
              <a:rPr lang="en-US" dirty="0"/>
              <a:t>slide 3</a:t>
            </a:r>
            <a:endParaRPr lang="en-GB" dirty="0"/>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dirty="0"/>
              <a:t>Breaker </a:t>
            </a:r>
            <a:br>
              <a:rPr lang="en-US" dirty="0"/>
            </a:br>
            <a:r>
              <a:rPr lang="en-US" dirty="0"/>
              <a:t>slide 4</a:t>
            </a:r>
            <a:endParaRPr lang="en-GB" dirty="0"/>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4" cy="1325563"/>
          </a:xfrm>
        </p:spPr>
        <p:txBody>
          <a:bodyPr>
            <a:noAutofit/>
          </a:bodyPr>
          <a:lstStyle>
            <a:lvl1pPr>
              <a:defRPr sz="6000" b="1"/>
            </a:lvl1pPr>
          </a:lstStyle>
          <a:p>
            <a:r>
              <a:rPr lang="en-US" dirty="0"/>
              <a:t>Breaker </a:t>
            </a:r>
            <a:br>
              <a:rPr lang="en-US" dirty="0"/>
            </a:br>
            <a:r>
              <a:rPr lang="en-US" dirty="0"/>
              <a:t>slide 5</a:t>
            </a:r>
            <a:endParaRPr lang="en-GB" dirty="0"/>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dirty="0">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4269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dirty="0">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dirty="0">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Tree>
    <p:extLst>
      <p:ext uri="{BB962C8B-B14F-4D97-AF65-F5344CB8AC3E}">
        <p14:creationId xmlns:p14="http://schemas.microsoft.com/office/powerpoint/2010/main" val="9297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3" y="-71523"/>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5"/>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583387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dirty="0">
                <a:ln>
                  <a:noFill/>
                </a:ln>
                <a:solidFill>
                  <a:schemeClr val="tx1"/>
                </a:solidFill>
                <a:effectLst/>
                <a:uLnTx/>
                <a:uFillTx/>
                <a:latin typeface="+mn-lt"/>
                <a:ea typeface="+mn-ea"/>
                <a:cs typeface="+mn-cs"/>
              </a:rPr>
              <a:t> </a:t>
            </a:r>
            <a:r>
              <a:rPr kumimoji="0" lang="en-GB" sz="7200" b="1" i="0" u="none" strike="noStrike" kern="1200" cap="none" spc="20" normalizeH="0" baseline="0" noProof="0" dirty="0">
                <a:ln>
                  <a:noFill/>
                </a:ln>
                <a:solidFill>
                  <a:schemeClr val="tx1"/>
                </a:solidFill>
                <a:effectLst/>
                <a:uLnTx/>
                <a:uFillTx/>
                <a:latin typeface="+mn-lt"/>
                <a:ea typeface="+mn-ea"/>
                <a:cs typeface="+mn-cs"/>
              </a:rPr>
              <a:t>Thank You</a:t>
            </a:r>
            <a:endParaRPr kumimoji="0" lang="en-GB" sz="3600" b="1" i="0" u="none" strike="noStrike" kern="1200" cap="none" spc="20" normalizeH="0" baseline="0" noProof="0" dirty="0">
              <a:ln>
                <a:noFill/>
              </a:ln>
              <a:solidFill>
                <a:schemeClr val="tx1"/>
              </a:solidFill>
              <a:effectLst/>
              <a:uLnTx/>
              <a:uFillTx/>
              <a:latin typeface="+mn-lt"/>
              <a:ea typeface="+mn-ea"/>
              <a:cs typeface="+mn-cs"/>
            </a:endParaRP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ample-Icons-Layou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ubhead, two colum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ubhead, two colum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136451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ubhead, Three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ubhead, Three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02983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19/08/2025</a:t>
            </a:fld>
            <a:endParaRPr lang="en-GB" dirty="0"/>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dirty="0"/>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785" r:id="rId1"/>
    <p:sldLayoutId id="2147483817" r:id="rId2"/>
    <p:sldLayoutId id="2147483941" r:id="rId3"/>
    <p:sldLayoutId id="2147483833" r:id="rId4"/>
    <p:sldLayoutId id="2147483834" r:id="rId5"/>
    <p:sldLayoutId id="2147483826" r:id="rId6"/>
    <p:sldLayoutId id="2147483942" r:id="rId7"/>
    <p:sldLayoutId id="2147483827" r:id="rId8"/>
    <p:sldLayoutId id="2147483943" r:id="rId9"/>
    <p:sldLayoutId id="2147483789" r:id="rId10"/>
    <p:sldLayoutId id="2147483944" r:id="rId11"/>
    <p:sldLayoutId id="2147483818" r:id="rId12"/>
    <p:sldLayoutId id="2147483945" r:id="rId13"/>
    <p:sldLayoutId id="2147483791" r:id="rId14"/>
    <p:sldLayoutId id="2147483946" r:id="rId15"/>
    <p:sldLayoutId id="2147483813" r:id="rId16"/>
    <p:sldLayoutId id="2147483814" r:id="rId17"/>
    <p:sldLayoutId id="2147483815" r:id="rId18"/>
    <p:sldLayoutId id="2147483792" r:id="rId19"/>
    <p:sldLayoutId id="2147483947" r:id="rId20"/>
    <p:sldLayoutId id="2147483793" r:id="rId21"/>
    <p:sldLayoutId id="2147483794" r:id="rId22"/>
    <p:sldLayoutId id="2147483948" r:id="rId23"/>
    <p:sldLayoutId id="2147483795" r:id="rId24"/>
    <p:sldLayoutId id="2147483796" r:id="rId25"/>
    <p:sldLayoutId id="2147483949" r:id="rId26"/>
    <p:sldLayoutId id="2147483950" r:id="rId27"/>
    <p:sldLayoutId id="2147483719" r:id="rId28"/>
    <p:sldLayoutId id="2147483951" r:id="rId29"/>
    <p:sldLayoutId id="2147483938" r:id="rId30"/>
    <p:sldLayoutId id="2147483939" r:id="rId31"/>
    <p:sldLayoutId id="2147483933" r:id="rId32"/>
    <p:sldLayoutId id="2147483824" r:id="rId33"/>
    <p:sldLayoutId id="2147483926" r:id="rId34"/>
    <p:sldLayoutId id="2147483927" r:id="rId35"/>
    <p:sldLayoutId id="2147483929" r:id="rId36"/>
    <p:sldLayoutId id="2147483928" r:id="rId37"/>
    <p:sldLayoutId id="2147483930" r:id="rId38"/>
    <p:sldLayoutId id="2147483952" r:id="rId39"/>
    <p:sldLayoutId id="2147483940" r:id="rId40"/>
    <p:sldLayoutId id="2147483953" r:id="rId41"/>
    <p:sldLayoutId id="2147483924" r:id="rId4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nwpgmd.nhs.uk/nw-supportt-course" TargetMode="External"/><Relationship Id="rId7" Type="http://schemas.openxmlformats.org/officeDocument/2006/relationships/image" Target="../media/image35.sv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image" Target="../media/image34.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7.sv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hyperlink" Target="https://nwpgmd.nhs.uk/supportt-contacts"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1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sv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56.png"/><Relationship Id="rId11" Type="http://schemas.openxmlformats.org/officeDocument/2006/relationships/image" Target="../media/image60.svg"/><Relationship Id="rId5" Type="http://schemas.openxmlformats.org/officeDocument/2006/relationships/image" Target="../media/image55.png"/><Relationship Id="rId10" Type="http://schemas.openxmlformats.org/officeDocument/2006/relationships/image" Target="../media/image59.png"/><Relationship Id="rId4" Type="http://schemas.openxmlformats.org/officeDocument/2006/relationships/image" Target="../media/image54.svg"/><Relationship Id="rId9"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29.svg"/><Relationship Id="rId3" Type="http://schemas.openxmlformats.org/officeDocument/2006/relationships/image" Target="../media/image61.png"/><Relationship Id="rId7" Type="http://schemas.openxmlformats.org/officeDocument/2006/relationships/image" Target="../media/image13.png"/><Relationship Id="rId12"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64.svg"/><Relationship Id="rId11" Type="http://schemas.openxmlformats.org/officeDocument/2006/relationships/image" Target="../media/image68.svg"/><Relationship Id="rId5" Type="http://schemas.openxmlformats.org/officeDocument/2006/relationships/image" Target="../media/image63.png"/><Relationship Id="rId10" Type="http://schemas.openxmlformats.org/officeDocument/2006/relationships/image" Target="../media/image67.png"/><Relationship Id="rId4" Type="http://schemas.openxmlformats.org/officeDocument/2006/relationships/image" Target="../media/image62.svg"/><Relationship Id="rId9" Type="http://schemas.openxmlformats.org/officeDocument/2006/relationships/image" Target="../media/image66.svg"/></Relationships>
</file>

<file path=ppt/slides/_rels/slide1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hyperlink" Target="https://nwpgmd.nhs.uk/supportt-trainee-resources" TargetMode="External"/><Relationship Id="rId7" Type="http://schemas.openxmlformats.org/officeDocument/2006/relationships/image" Target="../media/image69.png"/><Relationship Id="rId12" Type="http://schemas.openxmlformats.org/officeDocument/2006/relationships/image" Target="../media/image74.sv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42.png"/><Relationship Id="rId11" Type="http://schemas.openxmlformats.org/officeDocument/2006/relationships/image" Target="../media/image73.png"/><Relationship Id="rId5" Type="http://schemas.openxmlformats.org/officeDocument/2006/relationships/image" Target="../media/image45.png"/><Relationship Id="rId10" Type="http://schemas.openxmlformats.org/officeDocument/2006/relationships/image" Target="../media/image72.svg"/><Relationship Id="rId4" Type="http://schemas.openxmlformats.org/officeDocument/2006/relationships/image" Target="../media/image48.png"/><Relationship Id="rId9" Type="http://schemas.openxmlformats.org/officeDocument/2006/relationships/image" Target="../media/image71.png"/></Relationships>
</file>

<file path=ppt/slides/_rels/slide1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hyperlink" Target="https://www.nwpgmd.nhs.uk/supported-return-to-training" TargetMode="External"/><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76.svg"/><Relationship Id="rId4" Type="http://schemas.openxmlformats.org/officeDocument/2006/relationships/hyperlink" Target="mailto:england.supportt.nw@nhs.net" TargetMode="External"/><Relationship Id="rId9" Type="http://schemas.openxmlformats.org/officeDocument/2006/relationships/image" Target="../media/image7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nwpgmd.nhs.uk/supportt-pre-absence"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hyperlink" Target="https://nwpgmd.nhs.uk/supportt-post-return" TargetMode="External"/><Relationship Id="rId5" Type="http://schemas.openxmlformats.org/officeDocument/2006/relationships/hyperlink" Target="https://nwpgmd.nhs.uk/supportt-enhanced-supervision" TargetMode="External"/><Relationship Id="rId4" Type="http://schemas.openxmlformats.org/officeDocument/2006/relationships/hyperlink" Target="https://nwpgmd.nhs.uk/supportt-pre-return"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nwpgmd.nhs.uk/supportt-activities" TargetMode="External"/><Relationship Id="rId7" Type="http://schemas.openxmlformats.org/officeDocument/2006/relationships/image" Target="../media/image17.sv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6.png"/><Relationship Id="rId11" Type="http://schemas.openxmlformats.org/officeDocument/2006/relationships/image" Target="../media/image19.svg"/><Relationship Id="rId5" Type="http://schemas.openxmlformats.org/officeDocument/2006/relationships/image" Target="../media/image27.svg"/><Relationship Id="rId10" Type="http://schemas.openxmlformats.org/officeDocument/2006/relationships/image" Target="../media/image18.png"/><Relationship Id="rId4" Type="http://schemas.openxmlformats.org/officeDocument/2006/relationships/image" Target="../media/image26.png"/><Relationship Id="rId9" Type="http://schemas.openxmlformats.org/officeDocument/2006/relationships/image" Target="../media/image29.svg"/></Relationships>
</file>

<file path=ppt/slides/_rels/slide9.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hyperlink" Target="https://nwpgmd.nhs.uk/supportt-activities-calendar" TargetMode="External"/><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hyperlink" Target="https://nwpgmd.nhs.uk/supportt-coach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p:txBody>
          <a:bodyPr/>
          <a:lstStyle/>
          <a:p>
            <a:r>
              <a:rPr lang="en-GB" sz="6000" dirty="0"/>
              <a:t>SuppoRTT</a:t>
            </a:r>
          </a:p>
        </p:txBody>
      </p:sp>
      <p:sp>
        <p:nvSpPr>
          <p:cNvPr id="3" name="Subtitle 2">
            <a:extLst>
              <a:ext uri="{FF2B5EF4-FFF2-40B4-BE49-F238E27FC236}">
                <a16:creationId xmlns:a16="http://schemas.microsoft.com/office/drawing/2014/main" id="{2AB96998-8BA0-CF4D-B57F-DEBCAD1141C5}"/>
              </a:ext>
            </a:extLst>
          </p:cNvPr>
          <p:cNvSpPr>
            <a:spLocks noGrp="1"/>
          </p:cNvSpPr>
          <p:nvPr>
            <p:ph type="subTitle" idx="1"/>
          </p:nvPr>
        </p:nvSpPr>
        <p:spPr/>
        <p:txBody>
          <a:bodyPr/>
          <a:lstStyle/>
          <a:p>
            <a:r>
              <a:rPr lang="en-GB" b="1" dirty="0"/>
              <a:t>Supported Return to Training </a:t>
            </a:r>
          </a:p>
          <a:p>
            <a:r>
              <a:rPr lang="en-GB" b="1" dirty="0"/>
              <a:t>in the North West</a:t>
            </a:r>
          </a:p>
        </p:txBody>
      </p:sp>
      <p:sp>
        <p:nvSpPr>
          <p:cNvPr id="9" name="Text Placeholder 8">
            <a:extLst>
              <a:ext uri="{FF2B5EF4-FFF2-40B4-BE49-F238E27FC236}">
                <a16:creationId xmlns:a16="http://schemas.microsoft.com/office/drawing/2014/main" id="{E4F63B5F-2944-6B41-9332-74DB2CCA6FCA}"/>
              </a:ext>
            </a:extLst>
          </p:cNvPr>
          <p:cNvSpPr>
            <a:spLocks noGrp="1"/>
          </p:cNvSpPr>
          <p:nvPr>
            <p:ph type="body" sz="quarter" idx="13"/>
          </p:nvPr>
        </p:nvSpPr>
        <p:spPr>
          <a:xfrm>
            <a:off x="432000" y="5760000"/>
            <a:ext cx="6259513" cy="592674"/>
          </a:xfrm>
        </p:spPr>
        <p:txBody>
          <a:bodyPr vert="horz" lIns="0" tIns="0" rIns="0" bIns="0" rtlCol="0" anchor="t">
            <a:normAutofit fontScale="77500" lnSpcReduction="20000"/>
          </a:bodyPr>
          <a:lstStyle/>
          <a:p>
            <a:pPr>
              <a:lnSpc>
                <a:spcPct val="120000"/>
              </a:lnSpc>
            </a:pPr>
            <a:r>
              <a:rPr lang="en-GB" dirty="0"/>
              <a:t>Presented by:</a:t>
            </a:r>
            <a:br>
              <a:rPr lang="en-GB" dirty="0"/>
            </a:br>
            <a:endParaRPr lang="en-GB" b="1" dirty="0">
              <a:solidFill>
                <a:srgbClr val="FF0000"/>
              </a:solidFill>
            </a:endParaRPr>
          </a:p>
        </p:txBody>
      </p:sp>
      <p:pic>
        <p:nvPicPr>
          <p:cNvPr id="5" name="Picture 4" descr="A group of people in a circle&#10;&#10;Description automatically generated">
            <a:extLst>
              <a:ext uri="{FF2B5EF4-FFF2-40B4-BE49-F238E27FC236}">
                <a16:creationId xmlns:a16="http://schemas.microsoft.com/office/drawing/2014/main" id="{0328A150-DF48-F533-803A-95BDB6EED93E}"/>
              </a:ext>
            </a:extLst>
          </p:cNvPr>
          <p:cNvPicPr>
            <a:picLocks noChangeAspect="1"/>
          </p:cNvPicPr>
          <p:nvPr/>
        </p:nvPicPr>
        <p:blipFill>
          <a:blip r:embed="rId3"/>
          <a:stretch>
            <a:fillRect/>
          </a:stretch>
        </p:blipFill>
        <p:spPr>
          <a:xfrm>
            <a:off x="377612" y="362855"/>
            <a:ext cx="1795903" cy="1770429"/>
          </a:xfrm>
          <a:prstGeom prst="rect">
            <a:avLst/>
          </a:prstGeom>
        </p:spPr>
      </p:pic>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0EC38-B4E0-133F-17D1-8261D657D0C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90E8290-EF38-F493-E2AF-62752F57A7F6}"/>
              </a:ext>
            </a:extLst>
          </p:cNvPr>
          <p:cNvSpPr>
            <a:spLocks noGrp="1"/>
          </p:cNvSpPr>
          <p:nvPr>
            <p:ph type="title"/>
          </p:nvPr>
        </p:nvSpPr>
        <p:spPr/>
        <p:txBody>
          <a:bodyPr>
            <a:normAutofit/>
          </a:bodyPr>
          <a:lstStyle/>
          <a:p>
            <a:r>
              <a:rPr lang="en-GB" dirty="0"/>
              <a:t>Return to Training Activities (RTT-A)</a:t>
            </a:r>
          </a:p>
        </p:txBody>
      </p:sp>
      <p:sp>
        <p:nvSpPr>
          <p:cNvPr id="9" name="Text Placeholder 8">
            <a:extLst>
              <a:ext uri="{FF2B5EF4-FFF2-40B4-BE49-F238E27FC236}">
                <a16:creationId xmlns:a16="http://schemas.microsoft.com/office/drawing/2014/main" id="{8842382F-2DD8-A4F2-81C8-EF1141A680C5}"/>
              </a:ext>
            </a:extLst>
          </p:cNvPr>
          <p:cNvSpPr>
            <a:spLocks noGrp="1"/>
          </p:cNvSpPr>
          <p:nvPr>
            <p:ph type="body" sz="quarter" idx="13"/>
          </p:nvPr>
        </p:nvSpPr>
        <p:spPr>
          <a:solidFill>
            <a:schemeClr val="bg2">
              <a:lumMod val="20000"/>
              <a:lumOff val="80000"/>
            </a:schemeClr>
          </a:solidFill>
        </p:spPr>
        <p:txBody>
          <a:bodyPr/>
          <a:lstStyle/>
          <a:p>
            <a:r>
              <a:rPr lang="en-GB" dirty="0">
                <a:solidFill>
                  <a:schemeClr val="tx1"/>
                </a:solidFill>
              </a:rPr>
              <a:t>A virtual day which covers:</a:t>
            </a:r>
          </a:p>
          <a:p>
            <a:pPr marL="285750" indent="-285750">
              <a:spcAft>
                <a:spcPts val="600"/>
              </a:spcAft>
              <a:buFont typeface="Arial" panose="020B0604020202020204" pitchFamily="34" charset="0"/>
              <a:buChar char="•"/>
            </a:pPr>
            <a:r>
              <a:rPr lang="en-GB" dirty="0">
                <a:solidFill>
                  <a:schemeClr val="tx1"/>
                </a:solidFill>
              </a:rPr>
              <a:t>General issues faced by returners</a:t>
            </a:r>
          </a:p>
          <a:p>
            <a:pPr marL="285750" indent="-285750">
              <a:spcAft>
                <a:spcPts val="600"/>
              </a:spcAft>
              <a:buFont typeface="Arial" panose="020B0604020202020204" pitchFamily="34" charset="0"/>
              <a:buChar char="•"/>
            </a:pPr>
            <a:r>
              <a:rPr lang="en-GB" dirty="0">
                <a:solidFill>
                  <a:schemeClr val="tx1"/>
                </a:solidFill>
              </a:rPr>
              <a:t>The SuppoRTT process</a:t>
            </a:r>
          </a:p>
          <a:p>
            <a:pPr marL="285750" indent="-285750">
              <a:spcAft>
                <a:spcPts val="600"/>
              </a:spcAft>
              <a:buFont typeface="Arial" panose="020B0604020202020204" pitchFamily="34" charset="0"/>
              <a:buChar char="•"/>
            </a:pPr>
            <a:r>
              <a:rPr lang="en-GB" dirty="0">
                <a:solidFill>
                  <a:schemeClr val="tx1"/>
                </a:solidFill>
              </a:rPr>
              <a:t>LTFT training</a:t>
            </a:r>
          </a:p>
          <a:p>
            <a:pPr marL="285750" indent="-285750">
              <a:spcAft>
                <a:spcPts val="600"/>
              </a:spcAft>
              <a:buFont typeface="Arial" panose="020B0604020202020204" pitchFamily="34" charset="0"/>
              <a:buChar char="•"/>
            </a:pPr>
            <a:r>
              <a:rPr lang="en-GB" dirty="0"/>
              <a:t>Communication Skills</a:t>
            </a:r>
          </a:p>
          <a:p>
            <a:pPr marL="285750" indent="-285750">
              <a:spcAft>
                <a:spcPts val="600"/>
              </a:spcAft>
              <a:buFont typeface="Arial" panose="020B0604020202020204" pitchFamily="34" charset="0"/>
              <a:buChar char="•"/>
            </a:pPr>
            <a:r>
              <a:rPr lang="en-GB" dirty="0">
                <a:solidFill>
                  <a:schemeClr val="tx1"/>
                </a:solidFill>
              </a:rPr>
              <a:t>Decision Making</a:t>
            </a:r>
          </a:p>
          <a:p>
            <a:pPr marL="285750" indent="-285750">
              <a:spcAft>
                <a:spcPts val="600"/>
              </a:spcAft>
              <a:buFont typeface="Arial" panose="020B0604020202020204" pitchFamily="34" charset="0"/>
              <a:buChar char="•"/>
            </a:pPr>
            <a:r>
              <a:rPr lang="en-GB" dirty="0"/>
              <a:t>Understanding Stress Responses</a:t>
            </a:r>
            <a:endParaRPr lang="en-GB" dirty="0">
              <a:solidFill>
                <a:schemeClr val="tx1"/>
              </a:solidFill>
            </a:endParaRPr>
          </a:p>
        </p:txBody>
      </p:sp>
      <p:sp>
        <p:nvSpPr>
          <p:cNvPr id="10" name="Text Placeholder 9">
            <a:extLst>
              <a:ext uri="{FF2B5EF4-FFF2-40B4-BE49-F238E27FC236}">
                <a16:creationId xmlns:a16="http://schemas.microsoft.com/office/drawing/2014/main" id="{2FE1ACEC-8CCE-F14A-14EF-08F771BC448B}"/>
              </a:ext>
            </a:extLst>
          </p:cNvPr>
          <p:cNvSpPr>
            <a:spLocks noGrp="1"/>
          </p:cNvSpPr>
          <p:nvPr>
            <p:ph type="body" sz="quarter" idx="14"/>
          </p:nvPr>
        </p:nvSpPr>
        <p:spPr>
          <a:solidFill>
            <a:schemeClr val="bg2">
              <a:lumMod val="20000"/>
              <a:lumOff val="80000"/>
            </a:schemeClr>
          </a:solidFill>
        </p:spPr>
        <p:txBody>
          <a:bodyPr/>
          <a:lstStyle/>
          <a:p>
            <a:r>
              <a:rPr lang="en-GB" dirty="0">
                <a:solidFill>
                  <a:schemeClr val="tx1"/>
                </a:solidFill>
              </a:rPr>
              <a:t>A face-to-face day at a simulation centre in either Aintree, Preston or Whiston which covers:</a:t>
            </a:r>
          </a:p>
          <a:p>
            <a:pPr marL="285750" indent="-285750">
              <a:spcAft>
                <a:spcPts val="600"/>
              </a:spcAft>
              <a:buFont typeface="Arial" panose="020B0604020202020204" pitchFamily="34" charset="0"/>
              <a:buChar char="•"/>
            </a:pPr>
            <a:r>
              <a:rPr lang="en-GB" dirty="0"/>
              <a:t>Communication Skills</a:t>
            </a:r>
          </a:p>
          <a:p>
            <a:pPr marL="285750" indent="-285750">
              <a:spcAft>
                <a:spcPts val="600"/>
              </a:spcAft>
              <a:buFont typeface="Arial" panose="020B0604020202020204" pitchFamily="34" charset="0"/>
              <a:buChar char="•"/>
            </a:pPr>
            <a:r>
              <a:rPr lang="en-GB" dirty="0">
                <a:solidFill>
                  <a:schemeClr val="tx1"/>
                </a:solidFill>
              </a:rPr>
              <a:t>Resus Skills</a:t>
            </a:r>
          </a:p>
          <a:p>
            <a:pPr marL="285750" indent="-285750">
              <a:spcAft>
                <a:spcPts val="600"/>
              </a:spcAft>
              <a:buFont typeface="Arial" panose="020B0604020202020204" pitchFamily="34" charset="0"/>
              <a:buChar char="•"/>
            </a:pPr>
            <a:r>
              <a:rPr lang="en-GB" dirty="0"/>
              <a:t>Acute medical/surgical emergencies (tailored to delegates’ situations) with facilitated debrief</a:t>
            </a:r>
            <a:endParaRPr lang="en-GB" dirty="0">
              <a:solidFill>
                <a:schemeClr val="tx1"/>
              </a:solidFill>
            </a:endParaRPr>
          </a:p>
        </p:txBody>
      </p:sp>
      <p:sp>
        <p:nvSpPr>
          <p:cNvPr id="11" name="Text Placeholder 10">
            <a:extLst>
              <a:ext uri="{FF2B5EF4-FFF2-40B4-BE49-F238E27FC236}">
                <a16:creationId xmlns:a16="http://schemas.microsoft.com/office/drawing/2014/main" id="{583306A0-FA42-EA60-7346-1574B4E92225}"/>
              </a:ext>
            </a:extLst>
          </p:cNvPr>
          <p:cNvSpPr>
            <a:spLocks noGrp="1"/>
          </p:cNvSpPr>
          <p:nvPr>
            <p:ph type="body" sz="quarter" idx="15"/>
          </p:nvPr>
        </p:nvSpPr>
        <p:spPr>
          <a:solidFill>
            <a:schemeClr val="bg2">
              <a:lumMod val="20000"/>
              <a:lumOff val="80000"/>
            </a:schemeClr>
          </a:solidFill>
        </p:spPr>
        <p:txBody>
          <a:bodyPr/>
          <a:lstStyle/>
          <a:p>
            <a:r>
              <a:rPr lang="en-GB" dirty="0"/>
              <a:t>A</a:t>
            </a:r>
            <a:r>
              <a:rPr lang="en-GB" dirty="0">
                <a:solidFill>
                  <a:schemeClr val="tx1"/>
                </a:solidFill>
              </a:rPr>
              <a:t> specialt</a:t>
            </a:r>
            <a:r>
              <a:rPr lang="en-GB" dirty="0"/>
              <a:t>y specific day designed to cover niche aspects of returning to training in that school including simulated scenarios. Not all Schools have a Day 3.</a:t>
            </a:r>
          </a:p>
          <a:p>
            <a:r>
              <a:rPr lang="en-GB" dirty="0">
                <a:solidFill>
                  <a:schemeClr val="tx1"/>
                </a:solidFill>
              </a:rPr>
              <a:t>Please visit the website for more de</a:t>
            </a:r>
            <a:r>
              <a:rPr lang="en-GB" dirty="0"/>
              <a:t>tails including dates and booking information. </a:t>
            </a:r>
          </a:p>
        </p:txBody>
      </p:sp>
      <p:sp>
        <p:nvSpPr>
          <p:cNvPr id="2" name="TextBox 1">
            <a:extLst>
              <a:ext uri="{FF2B5EF4-FFF2-40B4-BE49-F238E27FC236}">
                <a16:creationId xmlns:a16="http://schemas.microsoft.com/office/drawing/2014/main" id="{46CAA38C-3A26-CAAC-C168-7A69F73218CE}"/>
              </a:ext>
            </a:extLst>
          </p:cNvPr>
          <p:cNvSpPr txBox="1"/>
          <p:nvPr/>
        </p:nvSpPr>
        <p:spPr>
          <a:xfrm>
            <a:off x="343509" y="1102533"/>
            <a:ext cx="11479739" cy="461665"/>
          </a:xfrm>
          <a:prstGeom prst="rect">
            <a:avLst/>
          </a:prstGeom>
          <a:noFill/>
        </p:spPr>
        <p:txBody>
          <a:bodyPr wrap="square" rtlCol="0">
            <a:spAutoFit/>
          </a:bodyPr>
          <a:lstStyle/>
          <a:p>
            <a:r>
              <a:rPr lang="en-GB" sz="2400" b="1" dirty="0"/>
              <a:t>NW SuppoRTT Course </a:t>
            </a:r>
            <a:r>
              <a:rPr lang="en-GB" sz="2000" dirty="0">
                <a:hlinkClick r:id="rId3"/>
              </a:rPr>
              <a:t>https://nwpgmd.nhs.uk/nw-supportt-course</a:t>
            </a:r>
            <a:endParaRPr lang="en-GB" sz="2400" dirty="0"/>
          </a:p>
        </p:txBody>
      </p:sp>
      <p:sp>
        <p:nvSpPr>
          <p:cNvPr id="3" name="TextBox 2">
            <a:extLst>
              <a:ext uri="{FF2B5EF4-FFF2-40B4-BE49-F238E27FC236}">
                <a16:creationId xmlns:a16="http://schemas.microsoft.com/office/drawing/2014/main" id="{2525187F-5BAF-9671-BE37-B610C4C67C7C}"/>
              </a:ext>
            </a:extLst>
          </p:cNvPr>
          <p:cNvSpPr txBox="1"/>
          <p:nvPr/>
        </p:nvSpPr>
        <p:spPr>
          <a:xfrm>
            <a:off x="1223375" y="1990386"/>
            <a:ext cx="1144865" cy="523220"/>
          </a:xfrm>
          <a:prstGeom prst="rect">
            <a:avLst/>
          </a:prstGeom>
          <a:noFill/>
        </p:spPr>
        <p:txBody>
          <a:bodyPr wrap="none" rtlCol="0">
            <a:spAutoFit/>
          </a:bodyPr>
          <a:lstStyle/>
          <a:p>
            <a:r>
              <a:rPr lang="en-GB" sz="2800" b="1" dirty="0">
                <a:solidFill>
                  <a:schemeClr val="bg2"/>
                </a:solidFill>
              </a:rPr>
              <a:t>Day 1</a:t>
            </a:r>
          </a:p>
        </p:txBody>
      </p:sp>
      <p:sp>
        <p:nvSpPr>
          <p:cNvPr id="8" name="TextBox 7">
            <a:extLst>
              <a:ext uri="{FF2B5EF4-FFF2-40B4-BE49-F238E27FC236}">
                <a16:creationId xmlns:a16="http://schemas.microsoft.com/office/drawing/2014/main" id="{C8BB4D15-9305-4602-88B3-3B3AA095A6B7}"/>
              </a:ext>
            </a:extLst>
          </p:cNvPr>
          <p:cNvSpPr txBox="1"/>
          <p:nvPr/>
        </p:nvSpPr>
        <p:spPr>
          <a:xfrm>
            <a:off x="4952516" y="1990386"/>
            <a:ext cx="1144865" cy="523220"/>
          </a:xfrm>
          <a:prstGeom prst="rect">
            <a:avLst/>
          </a:prstGeom>
          <a:noFill/>
        </p:spPr>
        <p:txBody>
          <a:bodyPr wrap="none" rtlCol="0">
            <a:spAutoFit/>
          </a:bodyPr>
          <a:lstStyle/>
          <a:p>
            <a:r>
              <a:rPr lang="en-GB" sz="2800" b="1" dirty="0">
                <a:solidFill>
                  <a:schemeClr val="bg2"/>
                </a:solidFill>
              </a:rPr>
              <a:t>Day 2</a:t>
            </a:r>
          </a:p>
        </p:txBody>
      </p:sp>
      <p:sp>
        <p:nvSpPr>
          <p:cNvPr id="12" name="TextBox 11">
            <a:extLst>
              <a:ext uri="{FF2B5EF4-FFF2-40B4-BE49-F238E27FC236}">
                <a16:creationId xmlns:a16="http://schemas.microsoft.com/office/drawing/2014/main" id="{24334C49-F9B1-17E8-2749-938DE7AD2F95}"/>
              </a:ext>
            </a:extLst>
          </p:cNvPr>
          <p:cNvSpPr txBox="1"/>
          <p:nvPr/>
        </p:nvSpPr>
        <p:spPr>
          <a:xfrm>
            <a:off x="8963059" y="1990386"/>
            <a:ext cx="1144865" cy="523220"/>
          </a:xfrm>
          <a:prstGeom prst="rect">
            <a:avLst/>
          </a:prstGeom>
          <a:noFill/>
        </p:spPr>
        <p:txBody>
          <a:bodyPr wrap="none" rtlCol="0">
            <a:spAutoFit/>
          </a:bodyPr>
          <a:lstStyle/>
          <a:p>
            <a:r>
              <a:rPr lang="en-GB" sz="2800" b="1" dirty="0">
                <a:solidFill>
                  <a:schemeClr val="bg2"/>
                </a:solidFill>
              </a:rPr>
              <a:t>Day 3</a:t>
            </a:r>
          </a:p>
        </p:txBody>
      </p:sp>
      <p:pic>
        <p:nvPicPr>
          <p:cNvPr id="14" name="Graphic 13" descr="Online meeting with solid fill">
            <a:extLst>
              <a:ext uri="{FF2B5EF4-FFF2-40B4-BE49-F238E27FC236}">
                <a16:creationId xmlns:a16="http://schemas.microsoft.com/office/drawing/2014/main" id="{E1EC91D7-28A5-CAD7-6F66-AFA796944C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07219" y="1957561"/>
            <a:ext cx="720000" cy="720000"/>
          </a:xfrm>
          <a:prstGeom prst="rect">
            <a:avLst/>
          </a:prstGeom>
        </p:spPr>
      </p:pic>
      <p:pic>
        <p:nvPicPr>
          <p:cNvPr id="16" name="Graphic 15" descr="Cpr with solid fill">
            <a:extLst>
              <a:ext uri="{FF2B5EF4-FFF2-40B4-BE49-F238E27FC236}">
                <a16:creationId xmlns:a16="http://schemas.microsoft.com/office/drawing/2014/main" id="{CA9E816E-BB5D-4096-4B22-10ABD4220F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36360" y="1927996"/>
            <a:ext cx="648000" cy="648000"/>
          </a:xfrm>
          <a:prstGeom prst="rect">
            <a:avLst/>
          </a:prstGeom>
        </p:spPr>
      </p:pic>
      <p:pic>
        <p:nvPicPr>
          <p:cNvPr id="18" name="Graphic 17" descr="Users with solid fill">
            <a:extLst>
              <a:ext uri="{FF2B5EF4-FFF2-40B4-BE49-F238E27FC236}">
                <a16:creationId xmlns:a16="http://schemas.microsoft.com/office/drawing/2014/main" id="{CE60103B-8CB0-2F98-2B3B-AAC54219EBD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48625" y="1946543"/>
            <a:ext cx="720000" cy="720000"/>
          </a:xfrm>
          <a:prstGeom prst="rect">
            <a:avLst/>
          </a:prstGeom>
        </p:spPr>
      </p:pic>
    </p:spTree>
    <p:extLst>
      <p:ext uri="{BB962C8B-B14F-4D97-AF65-F5344CB8AC3E}">
        <p14:creationId xmlns:p14="http://schemas.microsoft.com/office/powerpoint/2010/main" val="128290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75DCE4-9B42-E183-DEFC-7A105F96ED07}"/>
              </a:ext>
            </a:extLst>
          </p:cNvPr>
          <p:cNvSpPr/>
          <p:nvPr/>
        </p:nvSpPr>
        <p:spPr>
          <a:xfrm>
            <a:off x="0" y="5898382"/>
            <a:ext cx="12192000"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3B033B6-D985-DAD0-8C2C-04E3764F0757}"/>
              </a:ext>
            </a:extLst>
          </p:cNvPr>
          <p:cNvSpPr>
            <a:spLocks noGrp="1"/>
          </p:cNvSpPr>
          <p:nvPr>
            <p:ph type="title"/>
          </p:nvPr>
        </p:nvSpPr>
        <p:spPr/>
        <p:txBody>
          <a:bodyPr>
            <a:normAutofit/>
          </a:bodyPr>
          <a:lstStyle/>
          <a:p>
            <a:r>
              <a:rPr lang="en-GB" dirty="0"/>
              <a:t>NW SuppoRTT Fellows</a:t>
            </a:r>
          </a:p>
        </p:txBody>
      </p:sp>
      <p:sp>
        <p:nvSpPr>
          <p:cNvPr id="3" name="Text Placeholder 2">
            <a:extLst>
              <a:ext uri="{FF2B5EF4-FFF2-40B4-BE49-F238E27FC236}">
                <a16:creationId xmlns:a16="http://schemas.microsoft.com/office/drawing/2014/main" id="{301BD875-C90F-D499-1E03-02E210ECB138}"/>
              </a:ext>
            </a:extLst>
          </p:cNvPr>
          <p:cNvSpPr>
            <a:spLocks noGrp="1"/>
          </p:cNvSpPr>
          <p:nvPr>
            <p:ph type="body" sz="quarter" idx="13"/>
          </p:nvPr>
        </p:nvSpPr>
        <p:spPr>
          <a:xfrm>
            <a:off x="412708" y="2743014"/>
            <a:ext cx="3564000" cy="3860986"/>
          </a:xfrm>
          <a:solidFill>
            <a:schemeClr val="bg2">
              <a:lumMod val="20000"/>
              <a:lumOff val="80000"/>
            </a:schemeClr>
          </a:solidFill>
        </p:spPr>
        <p:txBody>
          <a:bodyPr/>
          <a:lstStyle/>
          <a:p>
            <a:pPr marL="285750" indent="-285750">
              <a:buFont typeface="Arial" panose="020B0604020202020204" pitchFamily="34" charset="0"/>
              <a:buChar char="•"/>
            </a:pPr>
            <a:r>
              <a:rPr lang="en-GB" dirty="0"/>
              <a:t>Postgraduate Doctor, Dentist, Public Health practitioner in training</a:t>
            </a:r>
          </a:p>
          <a:p>
            <a:pPr marL="285750" indent="-285750">
              <a:buFont typeface="Arial" panose="020B0604020202020204" pitchFamily="34" charset="0"/>
              <a:buChar char="•"/>
            </a:pPr>
            <a:r>
              <a:rPr lang="en-GB" dirty="0"/>
              <a:t>Quality Improvement and Innovation</a:t>
            </a:r>
          </a:p>
          <a:p>
            <a:pPr marL="285750" indent="-285750">
              <a:buFont typeface="Arial" panose="020B0604020202020204" pitchFamily="34" charset="0"/>
              <a:buChar char="•"/>
            </a:pPr>
            <a:r>
              <a:rPr lang="en-GB" dirty="0"/>
              <a:t>Secondment for 12-18 months</a:t>
            </a:r>
          </a:p>
          <a:p>
            <a:pPr marL="285750" indent="-285750">
              <a:buFont typeface="Arial" panose="020B0604020202020204" pitchFamily="34" charset="0"/>
              <a:buChar char="•"/>
            </a:pPr>
            <a:r>
              <a:rPr lang="en-GB" dirty="0"/>
              <a:t>40% Fellowship </a:t>
            </a:r>
          </a:p>
          <a:p>
            <a:pPr marL="285750" indent="-285750">
              <a:buFont typeface="Arial" panose="020B0604020202020204" pitchFamily="34" charset="0"/>
              <a:buChar char="•"/>
            </a:pPr>
            <a:r>
              <a:rPr lang="en-GB" dirty="0"/>
              <a:t>Has experience returning to training</a:t>
            </a:r>
          </a:p>
        </p:txBody>
      </p:sp>
      <p:sp>
        <p:nvSpPr>
          <p:cNvPr id="4" name="Text Placeholder 3">
            <a:extLst>
              <a:ext uri="{FF2B5EF4-FFF2-40B4-BE49-F238E27FC236}">
                <a16:creationId xmlns:a16="http://schemas.microsoft.com/office/drawing/2014/main" id="{189C7732-2082-9D42-6BDE-4F0FC60D09C1}"/>
              </a:ext>
            </a:extLst>
          </p:cNvPr>
          <p:cNvSpPr>
            <a:spLocks noGrp="1"/>
          </p:cNvSpPr>
          <p:nvPr>
            <p:ph type="body" sz="quarter" idx="14"/>
          </p:nvPr>
        </p:nvSpPr>
        <p:spPr>
          <a:xfrm>
            <a:off x="4366871" y="2743014"/>
            <a:ext cx="3564000" cy="3860986"/>
          </a:xfrm>
          <a:solidFill>
            <a:schemeClr val="bg2">
              <a:lumMod val="20000"/>
              <a:lumOff val="80000"/>
            </a:schemeClr>
          </a:solidFill>
        </p:spPr>
        <p:txBody>
          <a:bodyPr/>
          <a:lstStyle/>
          <a:p>
            <a:pPr marL="285750" indent="-285750">
              <a:buFont typeface="Arial" panose="020B0604020202020204" pitchFamily="34" charset="0"/>
              <a:buChar char="•"/>
            </a:pPr>
            <a:r>
              <a:rPr lang="en-GB" sz="1800" dirty="0"/>
              <a:t>Collaborate with stakeholders to effect change</a:t>
            </a:r>
          </a:p>
          <a:p>
            <a:pPr marL="285750" indent="-285750">
              <a:buFont typeface="Arial" panose="020B0604020202020204" pitchFamily="34" charset="0"/>
              <a:buChar char="•"/>
            </a:pPr>
            <a:r>
              <a:rPr lang="en-GB" dirty="0"/>
              <a:t>Conduct user engagement projects</a:t>
            </a:r>
          </a:p>
          <a:p>
            <a:pPr marL="285750" indent="-285750">
              <a:buFont typeface="Arial" panose="020B0604020202020204" pitchFamily="34" charset="0"/>
              <a:buChar char="•"/>
            </a:pPr>
            <a:r>
              <a:rPr lang="en-GB" sz="1800" dirty="0"/>
              <a:t>Implement improvements to programme</a:t>
            </a:r>
          </a:p>
          <a:p>
            <a:pPr marL="285750" indent="-285750">
              <a:buFont typeface="Arial" panose="020B0604020202020204" pitchFamily="34" charset="0"/>
              <a:buChar char="•"/>
            </a:pPr>
            <a:r>
              <a:rPr lang="en-GB" dirty="0"/>
              <a:t>Manage Peer SuppoRTT Rep Network</a:t>
            </a:r>
          </a:p>
          <a:p>
            <a:pPr marL="285750" indent="-285750">
              <a:buFont typeface="Arial" panose="020B0604020202020204" pitchFamily="34" charset="0"/>
              <a:buChar char="•"/>
            </a:pPr>
            <a:r>
              <a:rPr lang="en-GB" dirty="0"/>
              <a:t>Work with other Fellows around the country</a:t>
            </a:r>
          </a:p>
          <a:p>
            <a:pPr marL="285750" indent="-285750">
              <a:buFont typeface="Arial" panose="020B0604020202020204" pitchFamily="34" charset="0"/>
              <a:buChar char="•"/>
            </a:pPr>
            <a:endParaRPr lang="en-GB" dirty="0"/>
          </a:p>
        </p:txBody>
      </p:sp>
      <p:sp>
        <p:nvSpPr>
          <p:cNvPr id="5" name="Text Placeholder 4">
            <a:extLst>
              <a:ext uri="{FF2B5EF4-FFF2-40B4-BE49-F238E27FC236}">
                <a16:creationId xmlns:a16="http://schemas.microsoft.com/office/drawing/2014/main" id="{C597BE3D-F084-9BFB-6658-651D64215366}"/>
              </a:ext>
            </a:extLst>
          </p:cNvPr>
          <p:cNvSpPr>
            <a:spLocks noGrp="1"/>
          </p:cNvSpPr>
          <p:nvPr>
            <p:ph type="body" sz="quarter" idx="15"/>
          </p:nvPr>
        </p:nvSpPr>
        <p:spPr>
          <a:xfrm>
            <a:off x="8259249" y="2743014"/>
            <a:ext cx="3564000" cy="3860986"/>
          </a:xfrm>
          <a:solidFill>
            <a:schemeClr val="bg2">
              <a:lumMod val="20000"/>
              <a:lumOff val="80000"/>
            </a:schemeClr>
          </a:solidFill>
        </p:spPr>
        <p:txBody>
          <a:bodyPr/>
          <a:lstStyle/>
          <a:p>
            <a:pPr marL="285750" indent="-285750">
              <a:buFont typeface="Arial" panose="020B0604020202020204" pitchFamily="34" charset="0"/>
              <a:buChar char="•"/>
            </a:pPr>
            <a:r>
              <a:rPr lang="en-GB" dirty="0"/>
              <a:t>The chance to develop new initiatives and leave a lasting mark on the programme</a:t>
            </a:r>
          </a:p>
          <a:p>
            <a:pPr marL="285750" indent="-285750">
              <a:buFont typeface="Arial" panose="020B0604020202020204" pitchFamily="34" charset="0"/>
              <a:buChar char="•"/>
            </a:pPr>
            <a:r>
              <a:rPr lang="en-GB" dirty="0"/>
              <a:t>Leadership opportunities</a:t>
            </a:r>
          </a:p>
          <a:p>
            <a:pPr marL="285750" indent="-285750">
              <a:buFont typeface="Arial" panose="020B0604020202020204" pitchFamily="34" charset="0"/>
              <a:buChar char="•"/>
            </a:pPr>
            <a:r>
              <a:rPr lang="en-GB" sz="1800" dirty="0"/>
              <a:t>Personal development opportunities</a:t>
            </a:r>
          </a:p>
          <a:p>
            <a:pPr marL="285750" indent="-285750">
              <a:buFont typeface="Arial" panose="020B0604020202020204" pitchFamily="34" charset="0"/>
              <a:buChar char="•"/>
            </a:pPr>
            <a:r>
              <a:rPr lang="en-GB" sz="1800" dirty="0"/>
              <a:t>1-1 Coaching</a:t>
            </a:r>
            <a:endParaRPr lang="en-GB" dirty="0"/>
          </a:p>
          <a:p>
            <a:pPr marL="285750" indent="-285750">
              <a:buFont typeface="Arial" panose="020B0604020202020204" pitchFamily="34" charset="0"/>
              <a:buChar char="•"/>
            </a:pPr>
            <a:r>
              <a:rPr lang="en-GB" dirty="0"/>
              <a:t>A  greater understanding of the other side of training </a:t>
            </a:r>
          </a:p>
          <a:p>
            <a:endParaRPr lang="en-GB" dirty="0"/>
          </a:p>
        </p:txBody>
      </p:sp>
      <p:sp>
        <p:nvSpPr>
          <p:cNvPr id="7" name="TextBox 6">
            <a:extLst>
              <a:ext uri="{FF2B5EF4-FFF2-40B4-BE49-F238E27FC236}">
                <a16:creationId xmlns:a16="http://schemas.microsoft.com/office/drawing/2014/main" id="{BBE46FE2-0944-C6CE-7A9D-5DF0428C29DB}"/>
              </a:ext>
            </a:extLst>
          </p:cNvPr>
          <p:cNvSpPr txBox="1"/>
          <p:nvPr/>
        </p:nvSpPr>
        <p:spPr>
          <a:xfrm>
            <a:off x="619908" y="1881334"/>
            <a:ext cx="3149600" cy="830997"/>
          </a:xfrm>
          <a:prstGeom prst="rect">
            <a:avLst/>
          </a:prstGeom>
          <a:noFill/>
        </p:spPr>
        <p:txBody>
          <a:bodyPr wrap="square">
            <a:spAutoFit/>
          </a:bodyPr>
          <a:lstStyle/>
          <a:p>
            <a:pPr>
              <a:lnSpc>
                <a:spcPct val="100000"/>
              </a:lnSpc>
              <a:spcAft>
                <a:spcPts val="1200"/>
              </a:spcAft>
              <a:buClr>
                <a:schemeClr val="accent6"/>
              </a:buClr>
            </a:pPr>
            <a:r>
              <a:rPr lang="en-GB" sz="2400" b="1" spc="-40" dirty="0">
                <a:solidFill>
                  <a:schemeClr val="bg2"/>
                </a:solidFill>
              </a:rPr>
              <a:t>What the Fellowship is…</a:t>
            </a:r>
            <a:endParaRPr lang="en-GB" sz="2400" b="1" dirty="0">
              <a:solidFill>
                <a:schemeClr val="bg2"/>
              </a:solidFill>
            </a:endParaRPr>
          </a:p>
        </p:txBody>
      </p:sp>
      <p:sp>
        <p:nvSpPr>
          <p:cNvPr id="9" name="Text Placeholder 5">
            <a:extLst>
              <a:ext uri="{FF2B5EF4-FFF2-40B4-BE49-F238E27FC236}">
                <a16:creationId xmlns:a16="http://schemas.microsoft.com/office/drawing/2014/main" id="{79313176-97DD-0491-3E39-FE0750DB5794}"/>
              </a:ext>
            </a:extLst>
          </p:cNvPr>
          <p:cNvSpPr txBox="1">
            <a:spLocks/>
          </p:cNvSpPr>
          <p:nvPr/>
        </p:nvSpPr>
        <p:spPr>
          <a:xfrm>
            <a:off x="4900545" y="1899867"/>
            <a:ext cx="2663753" cy="914400"/>
          </a:xfrm>
          <a:prstGeom prst="rect">
            <a:avLst/>
          </a:prstGeom>
        </p:spPr>
        <p:txBody>
          <a:bodyPr vert="horz" lIns="0" tIns="0" rIns="0" bIns="0" rtlCol="0">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2400" b="1" kern="1200">
                <a:solidFill>
                  <a:schemeClr val="tx1"/>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200"/>
              </a:spcAft>
              <a:buClr>
                <a:schemeClr val="accent6"/>
              </a:buClr>
            </a:pPr>
            <a:r>
              <a:rPr lang="en-GB" spc="-40" dirty="0">
                <a:solidFill>
                  <a:schemeClr val="bg2"/>
                </a:solidFill>
              </a:rPr>
              <a:t>What the Fellows do…</a:t>
            </a:r>
            <a:endParaRPr lang="en-GB" dirty="0">
              <a:solidFill>
                <a:schemeClr val="bg2"/>
              </a:solidFill>
            </a:endParaRPr>
          </a:p>
        </p:txBody>
      </p:sp>
      <p:sp>
        <p:nvSpPr>
          <p:cNvPr id="10" name="Text Placeholder 5">
            <a:extLst>
              <a:ext uri="{FF2B5EF4-FFF2-40B4-BE49-F238E27FC236}">
                <a16:creationId xmlns:a16="http://schemas.microsoft.com/office/drawing/2014/main" id="{8CD3546F-3F7C-365A-58FA-53EF80B53614}"/>
              </a:ext>
            </a:extLst>
          </p:cNvPr>
          <p:cNvSpPr txBox="1">
            <a:spLocks/>
          </p:cNvSpPr>
          <p:nvPr/>
        </p:nvSpPr>
        <p:spPr>
          <a:xfrm>
            <a:off x="8621722" y="1881334"/>
            <a:ext cx="2839053" cy="812464"/>
          </a:xfrm>
          <a:prstGeom prst="rect">
            <a:avLst/>
          </a:prstGeom>
        </p:spPr>
        <p:txBody>
          <a:bodyPr vert="horz" lIns="0" tIns="0" rIns="0" bIns="0" rtlCol="0">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2400" b="1" kern="1200">
                <a:solidFill>
                  <a:schemeClr val="tx1"/>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200"/>
              </a:spcAft>
              <a:buClr>
                <a:schemeClr val="accent6"/>
              </a:buClr>
            </a:pPr>
            <a:r>
              <a:rPr lang="en-GB" spc="-40" dirty="0">
                <a:solidFill>
                  <a:schemeClr val="bg2"/>
                </a:solidFill>
              </a:rPr>
              <a:t>What the Fellows get…</a:t>
            </a:r>
            <a:endParaRPr lang="en-GB" dirty="0">
              <a:solidFill>
                <a:schemeClr val="bg2"/>
              </a:solidFill>
            </a:endParaRPr>
          </a:p>
        </p:txBody>
      </p:sp>
      <p:pic>
        <p:nvPicPr>
          <p:cNvPr id="1026" name="Picture 2" descr="No photo description available.">
            <a:extLst>
              <a:ext uri="{FF2B5EF4-FFF2-40B4-BE49-F238E27FC236}">
                <a16:creationId xmlns:a16="http://schemas.microsoft.com/office/drawing/2014/main" id="{225BCB45-3B0C-72C9-7724-91B7FABE46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2422" y="254000"/>
            <a:ext cx="1080000" cy="108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81A4BDC-F77D-4A53-E29A-B2531BF84A57}"/>
              </a:ext>
            </a:extLst>
          </p:cNvPr>
          <p:cNvPicPr>
            <a:picLocks noChangeAspect="1"/>
          </p:cNvPicPr>
          <p:nvPr/>
        </p:nvPicPr>
        <p:blipFill>
          <a:blip r:embed="rId4"/>
          <a:stretch>
            <a:fillRect/>
          </a:stretch>
        </p:blipFill>
        <p:spPr>
          <a:xfrm>
            <a:off x="6940747" y="254000"/>
            <a:ext cx="1080000" cy="108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2" name="Picture 11">
            <a:extLst>
              <a:ext uri="{FF2B5EF4-FFF2-40B4-BE49-F238E27FC236}">
                <a16:creationId xmlns:a16="http://schemas.microsoft.com/office/drawing/2014/main" id="{4C02D345-1D70-ADB0-C9A7-9BC224CA5513}"/>
              </a:ext>
            </a:extLst>
          </p:cNvPr>
          <p:cNvPicPr>
            <a:picLocks/>
          </p:cNvPicPr>
          <p:nvPr/>
        </p:nvPicPr>
        <p:blipFill>
          <a:blip r:embed="rId5"/>
          <a:stretch>
            <a:fillRect/>
          </a:stretch>
        </p:blipFill>
        <p:spPr>
          <a:xfrm>
            <a:off x="8193846" y="254000"/>
            <a:ext cx="1080000" cy="1080000"/>
          </a:xfrm>
          <a:prstGeom prst="rect">
            <a:avLst/>
          </a:prstGeom>
        </p:spPr>
      </p:pic>
    </p:spTree>
    <p:extLst>
      <p:ext uri="{BB962C8B-B14F-4D97-AF65-F5344CB8AC3E}">
        <p14:creationId xmlns:p14="http://schemas.microsoft.com/office/powerpoint/2010/main" val="162334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1416D-BC4D-868F-5A32-1DD90A11578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72890A74-BDE4-D0B6-5071-DE8DE87733EF}"/>
              </a:ext>
            </a:extLst>
          </p:cNvPr>
          <p:cNvSpPr/>
          <p:nvPr/>
        </p:nvSpPr>
        <p:spPr>
          <a:xfrm>
            <a:off x="0" y="5898382"/>
            <a:ext cx="12192000"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67156275-EBDE-92D0-5E83-0FAF64101EB3}"/>
              </a:ext>
            </a:extLst>
          </p:cNvPr>
          <p:cNvSpPr>
            <a:spLocks noGrp="1"/>
          </p:cNvSpPr>
          <p:nvPr>
            <p:ph type="title"/>
          </p:nvPr>
        </p:nvSpPr>
        <p:spPr/>
        <p:txBody>
          <a:bodyPr/>
          <a:lstStyle/>
          <a:p>
            <a:r>
              <a:rPr lang="en-GB" dirty="0"/>
              <a:t>SuppoRTT Champions</a:t>
            </a:r>
          </a:p>
        </p:txBody>
      </p:sp>
      <p:sp>
        <p:nvSpPr>
          <p:cNvPr id="3" name="Text Placeholder 1">
            <a:extLst>
              <a:ext uri="{FF2B5EF4-FFF2-40B4-BE49-F238E27FC236}">
                <a16:creationId xmlns:a16="http://schemas.microsoft.com/office/drawing/2014/main" id="{90E176D1-299B-1655-29D2-0A7CB5F7C784}"/>
              </a:ext>
            </a:extLst>
          </p:cNvPr>
          <p:cNvSpPr txBox="1">
            <a:spLocks/>
          </p:cNvSpPr>
          <p:nvPr/>
        </p:nvSpPr>
        <p:spPr>
          <a:xfrm>
            <a:off x="431999" y="1220410"/>
            <a:ext cx="8476025" cy="462017"/>
          </a:xfrm>
          <a:prstGeom prst="rect">
            <a:avLst/>
          </a:prstGeom>
        </p:spPr>
        <p:txBody>
          <a:bodyPr vert="horz" lIns="0" tIns="0" rIns="0" bIns="0" numCol="2" rtlCol="0" anchor="t">
            <a:noAutofit/>
          </a:bodyPr>
          <a:lstStyle>
            <a:lvl1pPr marL="0" indent="0" algn="l" defTabSz="914400" rtl="0" eaLnBrk="1" latinLnBrk="0" hangingPunct="1">
              <a:lnSpc>
                <a:spcPct val="100000"/>
              </a:lnSpc>
              <a:spcBef>
                <a:spcPts val="0"/>
              </a:spcBef>
              <a:spcAft>
                <a:spcPts val="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dirty="0">
                <a:hlinkClick r:id="rId3"/>
              </a:rPr>
              <a:t>https://nwpgmd.nhs.uk/supportt-contacts</a:t>
            </a:r>
            <a:r>
              <a:rPr lang="en-GB" b="0" dirty="0"/>
              <a:t> </a:t>
            </a:r>
          </a:p>
        </p:txBody>
      </p:sp>
      <p:sp>
        <p:nvSpPr>
          <p:cNvPr id="12" name="Rectangle: Top Corners Rounded 11">
            <a:extLst>
              <a:ext uri="{FF2B5EF4-FFF2-40B4-BE49-F238E27FC236}">
                <a16:creationId xmlns:a16="http://schemas.microsoft.com/office/drawing/2014/main" id="{B6B770F0-A79E-A21A-4A56-B221A3567EA9}"/>
              </a:ext>
            </a:extLst>
          </p:cNvPr>
          <p:cNvSpPr/>
          <p:nvPr/>
        </p:nvSpPr>
        <p:spPr>
          <a:xfrm>
            <a:off x="431999" y="1843775"/>
            <a:ext cx="5508000" cy="864000"/>
          </a:xfrm>
          <a:prstGeom prst="round2SameRect">
            <a:avLst/>
          </a:prstGeom>
          <a:solidFill>
            <a:srgbClr val="E4EBEE"/>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2"/>
                </a:solidFill>
              </a:rPr>
              <a:t>Trust SuppoRTT Champions</a:t>
            </a:r>
          </a:p>
        </p:txBody>
      </p:sp>
      <p:sp>
        <p:nvSpPr>
          <p:cNvPr id="13" name="Rectangle: Top Corners Rounded 12">
            <a:extLst>
              <a:ext uri="{FF2B5EF4-FFF2-40B4-BE49-F238E27FC236}">
                <a16:creationId xmlns:a16="http://schemas.microsoft.com/office/drawing/2014/main" id="{6C9B69E4-BDE1-33F7-57DE-FEAD7BB44422}"/>
              </a:ext>
            </a:extLst>
          </p:cNvPr>
          <p:cNvSpPr/>
          <p:nvPr/>
        </p:nvSpPr>
        <p:spPr>
          <a:xfrm>
            <a:off x="6328158" y="1843777"/>
            <a:ext cx="5508000" cy="864000"/>
          </a:xfrm>
          <a:prstGeom prst="round2SameRect">
            <a:avLst/>
          </a:prstGeom>
          <a:solidFill>
            <a:srgbClr val="E4EBEE"/>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2"/>
                </a:solidFill>
              </a:rPr>
              <a:t>School SuppoRTT Champions</a:t>
            </a:r>
          </a:p>
        </p:txBody>
      </p:sp>
      <p:sp>
        <p:nvSpPr>
          <p:cNvPr id="14" name="Rectangle: Top Corners Rounded 13">
            <a:extLst>
              <a:ext uri="{FF2B5EF4-FFF2-40B4-BE49-F238E27FC236}">
                <a16:creationId xmlns:a16="http://schemas.microsoft.com/office/drawing/2014/main" id="{C3005FA8-A64A-AD6D-0749-950181EE17E7}"/>
              </a:ext>
            </a:extLst>
          </p:cNvPr>
          <p:cNvSpPr/>
          <p:nvPr/>
        </p:nvSpPr>
        <p:spPr>
          <a:xfrm>
            <a:off x="6328154" y="5210153"/>
            <a:ext cx="5508000" cy="864000"/>
          </a:xfrm>
          <a:prstGeom prst="round2SameRect">
            <a:avLst/>
          </a:prstGeom>
          <a:solidFill>
            <a:srgbClr val="E4EBEE"/>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2"/>
                </a:solidFill>
              </a:rPr>
              <a:t>Peer SuppoRTT Reps</a:t>
            </a:r>
          </a:p>
        </p:txBody>
      </p:sp>
      <p:sp>
        <p:nvSpPr>
          <p:cNvPr id="25" name="Rectangle 24">
            <a:extLst>
              <a:ext uri="{FF2B5EF4-FFF2-40B4-BE49-F238E27FC236}">
                <a16:creationId xmlns:a16="http://schemas.microsoft.com/office/drawing/2014/main" id="{B8C44964-6281-3BBA-77EA-52C67A6E6F13}"/>
              </a:ext>
            </a:extLst>
          </p:cNvPr>
          <p:cNvSpPr/>
          <p:nvPr/>
        </p:nvSpPr>
        <p:spPr>
          <a:xfrm>
            <a:off x="6328154" y="6074153"/>
            <a:ext cx="5508000" cy="532762"/>
          </a:xfrm>
          <a:prstGeom prst="rect">
            <a:avLst/>
          </a:prstGeom>
          <a:solidFill>
            <a:schemeClr val="bg2">
              <a:lumMod val="20000"/>
              <a:lumOff val="8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2"/>
                </a:solidFill>
              </a:rPr>
              <a:t>Peer support, advice and guidance</a:t>
            </a:r>
          </a:p>
        </p:txBody>
      </p:sp>
      <p:sp>
        <p:nvSpPr>
          <p:cNvPr id="28" name="Rectangle 27">
            <a:extLst>
              <a:ext uri="{FF2B5EF4-FFF2-40B4-BE49-F238E27FC236}">
                <a16:creationId xmlns:a16="http://schemas.microsoft.com/office/drawing/2014/main" id="{62E2FBDE-1B3F-F9E9-EB32-FB2EBB22F9B3}"/>
              </a:ext>
            </a:extLst>
          </p:cNvPr>
          <p:cNvSpPr/>
          <p:nvPr/>
        </p:nvSpPr>
        <p:spPr>
          <a:xfrm>
            <a:off x="431999" y="2695250"/>
            <a:ext cx="5508000" cy="3911665"/>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r>
              <a:rPr lang="en-GB" sz="2400" dirty="0">
                <a:solidFill>
                  <a:schemeClr val="bg2"/>
                </a:solidFill>
              </a:rPr>
              <a:t>Breastfeeding support</a:t>
            </a:r>
          </a:p>
          <a:p>
            <a:pPr algn="ctr">
              <a:lnSpc>
                <a:spcPct val="130000"/>
              </a:lnSpc>
            </a:pPr>
            <a:r>
              <a:rPr lang="en-GB" sz="2400" dirty="0">
                <a:solidFill>
                  <a:schemeClr val="bg2"/>
                </a:solidFill>
              </a:rPr>
              <a:t>Enhanced supervision</a:t>
            </a:r>
          </a:p>
          <a:p>
            <a:pPr algn="ctr">
              <a:lnSpc>
                <a:spcPct val="130000"/>
              </a:lnSpc>
            </a:pPr>
            <a:r>
              <a:rPr lang="en-GB" sz="2400" dirty="0">
                <a:solidFill>
                  <a:schemeClr val="bg2"/>
                </a:solidFill>
              </a:rPr>
              <a:t>Identifying Educational Supervisor</a:t>
            </a:r>
          </a:p>
          <a:p>
            <a:pPr algn="ctr">
              <a:lnSpc>
                <a:spcPct val="130000"/>
              </a:lnSpc>
            </a:pPr>
            <a:r>
              <a:rPr lang="en-GB" sz="2400" dirty="0">
                <a:solidFill>
                  <a:schemeClr val="bg2"/>
                </a:solidFill>
              </a:rPr>
              <a:t>Induction</a:t>
            </a:r>
          </a:p>
          <a:p>
            <a:pPr algn="ctr">
              <a:lnSpc>
                <a:spcPct val="130000"/>
              </a:lnSpc>
            </a:pPr>
            <a:r>
              <a:rPr lang="en-GB" sz="2400" dirty="0">
                <a:solidFill>
                  <a:schemeClr val="bg2"/>
                </a:solidFill>
              </a:rPr>
              <a:t>KIT/SPLT/SRTT days</a:t>
            </a:r>
          </a:p>
          <a:p>
            <a:pPr algn="ctr">
              <a:lnSpc>
                <a:spcPct val="130000"/>
              </a:lnSpc>
            </a:pPr>
            <a:r>
              <a:rPr lang="en-GB" sz="2400" dirty="0">
                <a:solidFill>
                  <a:schemeClr val="bg2"/>
                </a:solidFill>
              </a:rPr>
              <a:t>Rota support</a:t>
            </a:r>
          </a:p>
          <a:p>
            <a:pPr algn="ctr">
              <a:lnSpc>
                <a:spcPct val="130000"/>
              </a:lnSpc>
            </a:pPr>
            <a:r>
              <a:rPr lang="en-GB" sz="2400" dirty="0">
                <a:solidFill>
                  <a:schemeClr val="bg2"/>
                </a:solidFill>
              </a:rPr>
              <a:t>Signpost to local training/courses</a:t>
            </a:r>
          </a:p>
          <a:p>
            <a:pPr algn="ctr">
              <a:lnSpc>
                <a:spcPct val="130000"/>
              </a:lnSpc>
            </a:pPr>
            <a:r>
              <a:rPr lang="en-GB" sz="2400" dirty="0">
                <a:solidFill>
                  <a:schemeClr val="bg2"/>
                </a:solidFill>
              </a:rPr>
              <a:t>Workplace issues</a:t>
            </a:r>
          </a:p>
        </p:txBody>
      </p:sp>
      <p:sp>
        <p:nvSpPr>
          <p:cNvPr id="29" name="Rectangle 28">
            <a:extLst>
              <a:ext uri="{FF2B5EF4-FFF2-40B4-BE49-F238E27FC236}">
                <a16:creationId xmlns:a16="http://schemas.microsoft.com/office/drawing/2014/main" id="{0DF605A6-D8D6-D8CB-7990-F88BCF8D2536}"/>
              </a:ext>
            </a:extLst>
          </p:cNvPr>
          <p:cNvSpPr/>
          <p:nvPr/>
        </p:nvSpPr>
        <p:spPr>
          <a:xfrm>
            <a:off x="6335870" y="2707776"/>
            <a:ext cx="5508000" cy="2385086"/>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r>
              <a:rPr lang="en-GB" sz="2400" dirty="0">
                <a:solidFill>
                  <a:schemeClr val="bg2"/>
                </a:solidFill>
              </a:rPr>
              <a:t>Curriculum queries</a:t>
            </a:r>
          </a:p>
          <a:p>
            <a:pPr algn="ctr">
              <a:lnSpc>
                <a:spcPct val="130000"/>
              </a:lnSpc>
            </a:pPr>
            <a:r>
              <a:rPr lang="en-GB" sz="2400" dirty="0">
                <a:solidFill>
                  <a:schemeClr val="bg2"/>
                </a:solidFill>
              </a:rPr>
              <a:t>Day 3 of NW SuppoRTT Course</a:t>
            </a:r>
          </a:p>
          <a:p>
            <a:pPr algn="ctr">
              <a:lnSpc>
                <a:spcPct val="130000"/>
              </a:lnSpc>
            </a:pPr>
            <a:r>
              <a:rPr lang="en-GB" sz="2400" dirty="0">
                <a:solidFill>
                  <a:schemeClr val="bg2"/>
                </a:solidFill>
              </a:rPr>
              <a:t>Finding a mentor</a:t>
            </a:r>
          </a:p>
          <a:p>
            <a:pPr algn="ctr">
              <a:lnSpc>
                <a:spcPct val="130000"/>
              </a:lnSpc>
            </a:pPr>
            <a:r>
              <a:rPr lang="en-GB" sz="2400" dirty="0">
                <a:solidFill>
                  <a:schemeClr val="bg2"/>
                </a:solidFill>
              </a:rPr>
              <a:t>RTT Activities</a:t>
            </a:r>
          </a:p>
          <a:p>
            <a:pPr algn="ctr">
              <a:lnSpc>
                <a:spcPct val="130000"/>
              </a:lnSpc>
            </a:pPr>
            <a:r>
              <a:rPr lang="en-GB" sz="2400" dirty="0">
                <a:solidFill>
                  <a:schemeClr val="bg2"/>
                </a:solidFill>
              </a:rPr>
              <a:t>Specialty specific issues</a:t>
            </a:r>
          </a:p>
        </p:txBody>
      </p:sp>
    </p:spTree>
    <p:extLst>
      <p:ext uri="{BB962C8B-B14F-4D97-AF65-F5344CB8AC3E}">
        <p14:creationId xmlns:p14="http://schemas.microsoft.com/office/powerpoint/2010/main" val="236510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6CAE7-D9F3-D6F7-3851-ADF10B071A47}"/>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30FEFB20-F5CE-7E78-7158-265FD3C54477}"/>
              </a:ext>
            </a:extLst>
          </p:cNvPr>
          <p:cNvSpPr>
            <a:spLocks noGrp="1"/>
          </p:cNvSpPr>
          <p:nvPr>
            <p:ph type="title"/>
          </p:nvPr>
        </p:nvSpPr>
        <p:spPr/>
        <p:txBody>
          <a:bodyPr/>
          <a:lstStyle/>
          <a:p>
            <a:r>
              <a:rPr lang="en-GB" dirty="0"/>
              <a:t>Resources</a:t>
            </a:r>
            <a:endParaRPr lang="en-GB" spc="-40" dirty="0"/>
          </a:p>
        </p:txBody>
      </p:sp>
      <p:pic>
        <p:nvPicPr>
          <p:cNvPr id="1039" name="Picture 103" descr="A group of people in a circle&#10;&#10;AI-generated content may be incorrect.">
            <a:extLst>
              <a:ext uri="{FF2B5EF4-FFF2-40B4-BE49-F238E27FC236}">
                <a16:creationId xmlns:a16="http://schemas.microsoft.com/office/drawing/2014/main" id="{C1AB3CB7-714E-5064-62F5-C7DBBC9EE5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00" y="1242729"/>
            <a:ext cx="2475633"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05" descr="A black and blue sign with white text&#10;&#10;AI-generated content may be incorrect.">
            <a:extLst>
              <a:ext uri="{FF2B5EF4-FFF2-40B4-BE49-F238E27FC236}">
                <a16:creationId xmlns:a16="http://schemas.microsoft.com/office/drawing/2014/main" id="{62329647-4CD1-5AE4-788D-CC31FE2568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3576" y="3007031"/>
            <a:ext cx="2475633"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06" descr="A screen shot of a computer&#10;&#10;AI-generated content may be incorrect.">
            <a:extLst>
              <a:ext uri="{FF2B5EF4-FFF2-40B4-BE49-F238E27FC236}">
                <a16:creationId xmlns:a16="http://schemas.microsoft.com/office/drawing/2014/main" id="{132901EF-F52A-9F31-0C63-EFFA67E5F4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4365" y="1237070"/>
            <a:ext cx="2475633"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8" descr="A stethoscope and a heart on a white surface&#10;&#10;AI-generated content may be incorrect.">
            <a:extLst>
              <a:ext uri="{FF2B5EF4-FFF2-40B4-BE49-F238E27FC236}">
                <a16:creationId xmlns:a16="http://schemas.microsoft.com/office/drawing/2014/main" id="{BC707EA9-24B8-0220-4F13-E2E81458AF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2788" y="3009135"/>
            <a:ext cx="2475633"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109" descr="A pile of wooden tiles with letters on them&#10;&#10;AI-generated content may be incorrect.">
            <a:extLst>
              <a:ext uri="{FF2B5EF4-FFF2-40B4-BE49-F238E27FC236}">
                <a16:creationId xmlns:a16="http://schemas.microsoft.com/office/drawing/2014/main" id="{F7D08072-FE49-3E62-1F01-DD34E0958B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4364" y="2989698"/>
            <a:ext cx="2475633"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110" descr="A group of people in a circle&#10;&#10;AI-generated content may be incorrect.">
            <a:extLst>
              <a:ext uri="{FF2B5EF4-FFF2-40B4-BE49-F238E27FC236}">
                <a16:creationId xmlns:a16="http://schemas.microsoft.com/office/drawing/2014/main" id="{2702EEEF-92FA-CF1B-43D4-418C503A9A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000" y="4742326"/>
            <a:ext cx="2475633"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111" descr="A black and white image of a person holding a baby&#10;&#10;AI-generated content may be incorrect.">
            <a:extLst>
              <a:ext uri="{FF2B5EF4-FFF2-40B4-BE49-F238E27FC236}">
                <a16:creationId xmlns:a16="http://schemas.microsoft.com/office/drawing/2014/main" id="{DBB9CE63-C0DE-23E6-DD16-250AB43ED88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2000" y="2992528"/>
            <a:ext cx="2475633"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112" descr="A screenshot of a medical information&#10;&#10;AI-generated content may be incorrect.">
            <a:extLst>
              <a:ext uri="{FF2B5EF4-FFF2-40B4-BE49-F238E27FC236}">
                <a16:creationId xmlns:a16="http://schemas.microsoft.com/office/drawing/2014/main" id="{6EE870CE-70D6-7145-E124-6E972278F97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33576" y="1246365"/>
            <a:ext cx="2475633"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114" descr="A close-up of a document&#10;&#10;AI-generated content may be incorrect.">
            <a:extLst>
              <a:ext uri="{FF2B5EF4-FFF2-40B4-BE49-F238E27FC236}">
                <a16:creationId xmlns:a16="http://schemas.microsoft.com/office/drawing/2014/main" id="{A128E70E-2361-2404-4884-2B848B92C08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82788" y="1250571"/>
            <a:ext cx="2475633"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15" descr="A doctor talking to a young child in a hospital bed&#10;&#10;AI-generated content may be incorrect.">
            <a:extLst>
              <a:ext uri="{FF2B5EF4-FFF2-40B4-BE49-F238E27FC236}">
                <a16:creationId xmlns:a16="http://schemas.microsoft.com/office/drawing/2014/main" id="{CDACB823-57A3-9F56-EA2C-D2E7878EE8E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82787" y="4742326"/>
            <a:ext cx="2475633"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116" descr="A blue circle with white text&#10;&#10;AI-generated content may be incorrect.">
            <a:extLst>
              <a:ext uri="{FF2B5EF4-FFF2-40B4-BE49-F238E27FC236}">
                <a16:creationId xmlns:a16="http://schemas.microsoft.com/office/drawing/2014/main" id="{445799AD-3BAF-8BC8-A278-42C619ABE66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44203" y="4742326"/>
            <a:ext cx="2475633" cy="162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6">
            <a:extLst>
              <a:ext uri="{FF2B5EF4-FFF2-40B4-BE49-F238E27FC236}">
                <a16:creationId xmlns:a16="http://schemas.microsoft.com/office/drawing/2014/main" id="{990DC9F4-4E1C-6699-2B2A-7F4963FE128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18">
            <a:extLst>
              <a:ext uri="{FF2B5EF4-FFF2-40B4-BE49-F238E27FC236}">
                <a16:creationId xmlns:a16="http://schemas.microsoft.com/office/drawing/2014/main" id="{3DF4D052-EAEE-C302-8844-B3800562DE8B}"/>
              </a:ext>
            </a:extLst>
          </p:cNvPr>
          <p:cNvSpPr>
            <a:spLocks noChangeArrowheads="1"/>
          </p:cNvSpPr>
          <p:nvPr/>
        </p:nvSpPr>
        <p:spPr bwMode="auto">
          <a:xfrm>
            <a:off x="0" y="7670800"/>
            <a:ext cx="12192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19">
            <a:extLst>
              <a:ext uri="{FF2B5EF4-FFF2-40B4-BE49-F238E27FC236}">
                <a16:creationId xmlns:a16="http://schemas.microsoft.com/office/drawing/2014/main" id="{6C58F3C0-7EBE-A2B9-C30B-C43637A8A6B8}"/>
              </a:ext>
            </a:extLst>
          </p:cNvPr>
          <p:cNvSpPr>
            <a:spLocks noChangeArrowheads="1"/>
          </p:cNvSpPr>
          <p:nvPr/>
        </p:nvSpPr>
        <p:spPr bwMode="auto">
          <a:xfrm>
            <a:off x="0" y="11277600"/>
            <a:ext cx="12192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20">
            <a:extLst>
              <a:ext uri="{FF2B5EF4-FFF2-40B4-BE49-F238E27FC236}">
                <a16:creationId xmlns:a16="http://schemas.microsoft.com/office/drawing/2014/main" id="{0F85DBD3-3E75-8AA6-D873-F21018D5A9C6}"/>
              </a:ext>
            </a:extLst>
          </p:cNvPr>
          <p:cNvSpPr>
            <a:spLocks noChangeArrowheads="1"/>
          </p:cNvSpPr>
          <p:nvPr/>
        </p:nvSpPr>
        <p:spPr bwMode="auto">
          <a:xfrm>
            <a:off x="0" y="13081000"/>
            <a:ext cx="12192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21">
            <a:extLst>
              <a:ext uri="{FF2B5EF4-FFF2-40B4-BE49-F238E27FC236}">
                <a16:creationId xmlns:a16="http://schemas.microsoft.com/office/drawing/2014/main" id="{712B1A08-1F48-8EA0-6D13-974D13866CC2}"/>
              </a:ext>
            </a:extLst>
          </p:cNvPr>
          <p:cNvSpPr>
            <a:spLocks noChangeArrowheads="1"/>
          </p:cNvSpPr>
          <p:nvPr/>
        </p:nvSpPr>
        <p:spPr bwMode="auto">
          <a:xfrm>
            <a:off x="0" y="13982700"/>
            <a:ext cx="12192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4" name="Picture 13" descr="A few nurses looking at a computer screen&#10;&#10;AI-generated content may be incorrect.">
            <a:extLst>
              <a:ext uri="{FF2B5EF4-FFF2-40B4-BE49-F238E27FC236}">
                <a16:creationId xmlns:a16="http://schemas.microsoft.com/office/drawing/2014/main" id="{CD7D4ADA-D29D-768D-EC10-BEE9D8EA7DDC}"/>
              </a:ext>
            </a:extLst>
          </p:cNvPr>
          <p:cNvPicPr>
            <a:picLocks noChangeAspect="1"/>
          </p:cNvPicPr>
          <p:nvPr/>
        </p:nvPicPr>
        <p:blipFill>
          <a:blip r:embed="rId14"/>
          <a:stretch>
            <a:fillRect/>
          </a:stretch>
        </p:blipFill>
        <p:spPr>
          <a:xfrm>
            <a:off x="9305619" y="4742326"/>
            <a:ext cx="2483788" cy="1620000"/>
          </a:xfrm>
          <a:prstGeom prst="rect">
            <a:avLst/>
          </a:prstGeom>
        </p:spPr>
      </p:pic>
    </p:spTree>
    <p:extLst>
      <p:ext uri="{BB962C8B-B14F-4D97-AF65-F5344CB8AC3E}">
        <p14:creationId xmlns:p14="http://schemas.microsoft.com/office/powerpoint/2010/main" val="252056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C5BF9-DA3A-D60A-9D77-E5C8533394D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CBAEF54-CCD0-1E28-BAA6-EE94CCF88EDF}"/>
              </a:ext>
            </a:extLst>
          </p:cNvPr>
          <p:cNvSpPr>
            <a:spLocks noGrp="1"/>
          </p:cNvSpPr>
          <p:nvPr>
            <p:ph type="title"/>
          </p:nvPr>
        </p:nvSpPr>
        <p:spPr/>
        <p:txBody>
          <a:bodyPr/>
          <a:lstStyle/>
          <a:p>
            <a:r>
              <a:rPr lang="en-GB" dirty="0"/>
              <a:t>Peer Support</a:t>
            </a:r>
          </a:p>
        </p:txBody>
      </p:sp>
      <p:sp>
        <p:nvSpPr>
          <p:cNvPr id="2" name="Text Placeholder 1">
            <a:extLst>
              <a:ext uri="{FF2B5EF4-FFF2-40B4-BE49-F238E27FC236}">
                <a16:creationId xmlns:a16="http://schemas.microsoft.com/office/drawing/2014/main" id="{ACF1FBF4-AFDA-CF39-5849-7DB6EA726682}"/>
              </a:ext>
            </a:extLst>
          </p:cNvPr>
          <p:cNvSpPr>
            <a:spLocks noGrp="1"/>
          </p:cNvSpPr>
          <p:nvPr>
            <p:ph type="body" sz="quarter" idx="14"/>
          </p:nvPr>
        </p:nvSpPr>
        <p:spPr>
          <a:xfrm>
            <a:off x="2370978" y="1981462"/>
            <a:ext cx="3564000" cy="1512000"/>
          </a:xfrm>
          <a:solidFill>
            <a:schemeClr val="bg2">
              <a:lumMod val="20000"/>
              <a:lumOff val="80000"/>
            </a:schemeClr>
          </a:solidFill>
        </p:spPr>
        <p:txBody>
          <a:bodyPr anchor="ctr"/>
          <a:lstStyle/>
          <a:p>
            <a:r>
              <a:rPr lang="en-GB" dirty="0">
                <a:solidFill>
                  <a:schemeClr val="tx1"/>
                </a:solidFill>
              </a:rPr>
              <a:t>Virtual </a:t>
            </a:r>
            <a:r>
              <a:rPr lang="en-GB" b="1" dirty="0">
                <a:solidFill>
                  <a:schemeClr val="bg2"/>
                </a:solidFill>
              </a:rPr>
              <a:t>Coffee Catch Ups </a:t>
            </a:r>
            <a:r>
              <a:rPr lang="en-GB" dirty="0">
                <a:solidFill>
                  <a:schemeClr val="tx1"/>
                </a:solidFill>
              </a:rPr>
              <a:t>with our NW SuppoRTT Fellows every fortnight</a:t>
            </a:r>
            <a:r>
              <a:rPr lang="en-GB" b="1" dirty="0">
                <a:solidFill>
                  <a:schemeClr val="tx1"/>
                </a:solidFill>
              </a:rPr>
              <a:t> </a:t>
            </a:r>
          </a:p>
        </p:txBody>
      </p:sp>
      <p:sp>
        <p:nvSpPr>
          <p:cNvPr id="3" name="Text Placeholder 2">
            <a:extLst>
              <a:ext uri="{FF2B5EF4-FFF2-40B4-BE49-F238E27FC236}">
                <a16:creationId xmlns:a16="http://schemas.microsoft.com/office/drawing/2014/main" id="{208DF411-36F2-A877-AEAA-25CA3617703D}"/>
              </a:ext>
            </a:extLst>
          </p:cNvPr>
          <p:cNvSpPr>
            <a:spLocks noGrp="1"/>
          </p:cNvSpPr>
          <p:nvPr>
            <p:ph type="body" sz="quarter" idx="15"/>
          </p:nvPr>
        </p:nvSpPr>
        <p:spPr>
          <a:solidFill>
            <a:schemeClr val="bg2">
              <a:lumMod val="20000"/>
              <a:lumOff val="80000"/>
            </a:schemeClr>
          </a:solidFill>
        </p:spPr>
        <p:txBody>
          <a:bodyPr anchor="ctr"/>
          <a:lstStyle/>
          <a:p>
            <a:r>
              <a:rPr lang="en-GB" sz="1800" b="1" dirty="0">
                <a:solidFill>
                  <a:schemeClr val="bg2"/>
                </a:solidFill>
              </a:rPr>
              <a:t>RTT Social </a:t>
            </a:r>
            <a:r>
              <a:rPr lang="en-GB" sz="1800" dirty="0">
                <a:solidFill>
                  <a:schemeClr val="tx1"/>
                </a:solidFill>
              </a:rPr>
              <a:t>each quarter with our Fellows/Peer SuppoRTT Reps around the region</a:t>
            </a:r>
          </a:p>
        </p:txBody>
      </p:sp>
      <p:sp>
        <p:nvSpPr>
          <p:cNvPr id="4" name="Text Placeholder 3">
            <a:extLst>
              <a:ext uri="{FF2B5EF4-FFF2-40B4-BE49-F238E27FC236}">
                <a16:creationId xmlns:a16="http://schemas.microsoft.com/office/drawing/2014/main" id="{E2F77AC5-D3FC-0B31-0F41-0BE1FAC70211}"/>
              </a:ext>
            </a:extLst>
          </p:cNvPr>
          <p:cNvSpPr>
            <a:spLocks noGrp="1"/>
          </p:cNvSpPr>
          <p:nvPr>
            <p:ph type="body" sz="quarter" idx="16"/>
          </p:nvPr>
        </p:nvSpPr>
        <p:spPr>
          <a:solidFill>
            <a:schemeClr val="bg2">
              <a:lumMod val="20000"/>
              <a:lumOff val="80000"/>
            </a:schemeClr>
          </a:solidFill>
        </p:spPr>
        <p:txBody>
          <a:bodyPr anchor="ctr"/>
          <a:lstStyle/>
          <a:p>
            <a:r>
              <a:rPr lang="en-GB" dirty="0">
                <a:solidFill>
                  <a:schemeClr val="tx1"/>
                </a:solidFill>
              </a:rPr>
              <a:t>NW SuppoRTT </a:t>
            </a:r>
            <a:r>
              <a:rPr lang="en-GB" b="1" dirty="0">
                <a:solidFill>
                  <a:schemeClr val="bg2"/>
                </a:solidFill>
              </a:rPr>
              <a:t>WhatsApp Group</a:t>
            </a:r>
          </a:p>
        </p:txBody>
      </p:sp>
      <p:sp>
        <p:nvSpPr>
          <p:cNvPr id="6" name="Text Placeholder 5">
            <a:extLst>
              <a:ext uri="{FF2B5EF4-FFF2-40B4-BE49-F238E27FC236}">
                <a16:creationId xmlns:a16="http://schemas.microsoft.com/office/drawing/2014/main" id="{C92BC1A3-6462-8876-0353-36457C7BCEE4}"/>
              </a:ext>
            </a:extLst>
          </p:cNvPr>
          <p:cNvSpPr>
            <a:spLocks noGrp="1"/>
          </p:cNvSpPr>
          <p:nvPr>
            <p:ph type="body" sz="quarter" idx="17"/>
          </p:nvPr>
        </p:nvSpPr>
        <p:spPr>
          <a:solidFill>
            <a:schemeClr val="bg2">
              <a:lumMod val="20000"/>
              <a:lumOff val="80000"/>
            </a:schemeClr>
          </a:solidFill>
        </p:spPr>
        <p:txBody>
          <a:bodyPr anchor="ctr"/>
          <a:lstStyle/>
          <a:p>
            <a:r>
              <a:rPr lang="en-GB" dirty="0">
                <a:solidFill>
                  <a:schemeClr val="tx1"/>
                </a:solidFill>
              </a:rPr>
              <a:t>National SuppoRTT </a:t>
            </a:r>
            <a:r>
              <a:rPr lang="en-GB" b="1" dirty="0">
                <a:solidFill>
                  <a:schemeClr val="bg2"/>
                </a:solidFill>
              </a:rPr>
              <a:t>Facebook Group</a:t>
            </a:r>
          </a:p>
        </p:txBody>
      </p:sp>
      <p:sp>
        <p:nvSpPr>
          <p:cNvPr id="7" name="Text Placeholder 6">
            <a:extLst>
              <a:ext uri="{FF2B5EF4-FFF2-40B4-BE49-F238E27FC236}">
                <a16:creationId xmlns:a16="http://schemas.microsoft.com/office/drawing/2014/main" id="{F981FA44-9430-8384-EEA2-23C678292C03}"/>
              </a:ext>
            </a:extLst>
          </p:cNvPr>
          <p:cNvSpPr>
            <a:spLocks noGrp="1"/>
          </p:cNvSpPr>
          <p:nvPr>
            <p:ph type="body" sz="quarter" idx="18"/>
          </p:nvPr>
        </p:nvSpPr>
        <p:spPr>
          <a:solidFill>
            <a:schemeClr val="bg2">
              <a:lumMod val="20000"/>
              <a:lumOff val="80000"/>
            </a:schemeClr>
          </a:solidFill>
        </p:spPr>
        <p:txBody>
          <a:bodyPr anchor="ctr"/>
          <a:lstStyle/>
          <a:p>
            <a:r>
              <a:rPr lang="en-GB" b="1" dirty="0">
                <a:solidFill>
                  <a:schemeClr val="bg2"/>
                </a:solidFill>
              </a:rPr>
              <a:t>Peer SuppoRTT Reps </a:t>
            </a:r>
            <a:r>
              <a:rPr lang="en-GB" dirty="0"/>
              <a:t>in each School</a:t>
            </a:r>
            <a:endParaRPr lang="en-GB" b="1" dirty="0">
              <a:solidFill>
                <a:schemeClr val="bg2"/>
              </a:solidFill>
            </a:endParaRPr>
          </a:p>
        </p:txBody>
      </p:sp>
      <p:pic>
        <p:nvPicPr>
          <p:cNvPr id="13" name="Graphic 12" descr="Coffee with solid fill">
            <a:extLst>
              <a:ext uri="{FF2B5EF4-FFF2-40B4-BE49-F238E27FC236}">
                <a16:creationId xmlns:a16="http://schemas.microsoft.com/office/drawing/2014/main" id="{2D6F7012-264E-E4CC-BCCF-D7F77705C5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95778" y="1049119"/>
            <a:ext cx="914400" cy="914400"/>
          </a:xfrm>
          <a:prstGeom prst="rect">
            <a:avLst/>
          </a:prstGeom>
        </p:spPr>
      </p:pic>
      <p:pic>
        <p:nvPicPr>
          <p:cNvPr id="17" name="Picture 16" descr="A blue circle with a white letter f in it&#10;&#10;AI-generated content may be incorrect.">
            <a:extLst>
              <a:ext uri="{FF2B5EF4-FFF2-40B4-BE49-F238E27FC236}">
                <a16:creationId xmlns:a16="http://schemas.microsoft.com/office/drawing/2014/main" id="{501CDEFB-C645-790A-6B64-08B7C09BE8E3}"/>
              </a:ext>
            </a:extLst>
          </p:cNvPr>
          <p:cNvPicPr>
            <a:picLocks noChangeAspect="1"/>
          </p:cNvPicPr>
          <p:nvPr/>
        </p:nvPicPr>
        <p:blipFill>
          <a:blip r:embed="rId5"/>
          <a:stretch>
            <a:fillRect/>
          </a:stretch>
        </p:blipFill>
        <p:spPr>
          <a:xfrm>
            <a:off x="5772000" y="3912122"/>
            <a:ext cx="648000" cy="648000"/>
          </a:xfrm>
          <a:prstGeom prst="rect">
            <a:avLst/>
          </a:prstGeom>
        </p:spPr>
      </p:pic>
      <p:pic>
        <p:nvPicPr>
          <p:cNvPr id="20" name="Graphic 19" descr="Group with solid fill">
            <a:extLst>
              <a:ext uri="{FF2B5EF4-FFF2-40B4-BE49-F238E27FC236}">
                <a16:creationId xmlns:a16="http://schemas.microsoft.com/office/drawing/2014/main" id="{66D331C2-704C-C75F-ABE4-25837DA0F1C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21639" y="3778922"/>
            <a:ext cx="914400" cy="914400"/>
          </a:xfrm>
          <a:prstGeom prst="rect">
            <a:avLst/>
          </a:prstGeom>
        </p:spPr>
      </p:pic>
      <p:pic>
        <p:nvPicPr>
          <p:cNvPr id="1026" name="Picture 2" descr="Free High-Quality Blue Whatsapp Logo Circle for Creative Design">
            <a:extLst>
              <a:ext uri="{FF2B5EF4-FFF2-40B4-BE49-F238E27FC236}">
                <a16:creationId xmlns:a16="http://schemas.microsoft.com/office/drawing/2014/main" id="{1B102445-FBF6-F45A-BE47-DAC2046480B0}"/>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49200" y1="33200" x2="47200" y2="62200"/>
                        <a14:foregroundMark x1="41500" y1="41500" x2="59700" y2="55800"/>
                        <a14:foregroundMark x1="43100" y1="39400" x2="45600" y2="51800"/>
                        <a14:foregroundMark x1="45600" y1="51800" x2="51300" y2="56000"/>
                        <a14:foregroundMark x1="51300" y1="56000" x2="61200" y2="56100"/>
                        <a14:foregroundMark x1="61200" y1="56100" x2="61700" y2="55600"/>
                        <a14:foregroundMark x1="38500" y1="29900" x2="30300" y2="42800"/>
                        <a14:foregroundMark x1="30300" y1="42800" x2="30600" y2="68300"/>
                        <a14:foregroundMark x1="30600" y1="68300" x2="39700" y2="69000"/>
                        <a14:foregroundMark x1="39700" y1="69000" x2="40000" y2="68900"/>
                        <a14:foregroundMark x1="41800" y1="27500" x2="55100" y2="26000"/>
                        <a14:foregroundMark x1="55100" y1="26000" x2="62300" y2="29600"/>
                        <a14:foregroundMark x1="62300" y1="29600" x2="69300" y2="37200"/>
                        <a14:foregroundMark x1="69300" y1="37200" x2="73300" y2="45400"/>
                        <a14:foregroundMark x1="73300" y1="45400" x2="73000" y2="54100"/>
                        <a14:foregroundMark x1="73000" y1="54100" x2="70300" y2="61000"/>
                        <a14:foregroundMark x1="70300" y1="61000" x2="63900" y2="66300"/>
                        <a14:foregroundMark x1="63900" y1="66300" x2="44600" y2="71300"/>
                        <a14:foregroundMark x1="44600" y1="71300" x2="38600" y2="67400"/>
                        <a14:foregroundMark x1="38600" y1="67400" x2="38600" y2="67400"/>
                      </a14:backgroundRemoval>
                    </a14:imgEffect>
                  </a14:imgLayer>
                </a14:imgProps>
              </a:ext>
              <a:ext uri="{28A0092B-C50C-407E-A947-70E740481C1C}">
                <a14:useLocalDpi xmlns:a14="http://schemas.microsoft.com/office/drawing/2010/main" val="0"/>
              </a:ext>
            </a:extLst>
          </a:blip>
          <a:srcRect/>
          <a:stretch>
            <a:fillRect/>
          </a:stretch>
        </p:blipFill>
        <p:spPr bwMode="auto">
          <a:xfrm>
            <a:off x="1780708" y="3809239"/>
            <a:ext cx="828000" cy="828000"/>
          </a:xfrm>
          <a:prstGeom prst="rect">
            <a:avLst/>
          </a:prstGeom>
          <a:noFill/>
          <a:extLst>
            <a:ext uri="{909E8E84-426E-40DD-AFC4-6F175D3DCCD1}">
              <a14:hiddenFill xmlns:a14="http://schemas.microsoft.com/office/drawing/2010/main">
                <a:solidFill>
                  <a:srgbClr val="FFFFFF"/>
                </a:solidFill>
              </a14:hiddenFill>
            </a:ext>
          </a:extLst>
        </p:spPr>
      </p:pic>
      <p:pic>
        <p:nvPicPr>
          <p:cNvPr id="22" name="Graphic 21" descr="Cheers with solid fill">
            <a:extLst>
              <a:ext uri="{FF2B5EF4-FFF2-40B4-BE49-F238E27FC236}">
                <a16:creationId xmlns:a16="http://schemas.microsoft.com/office/drawing/2014/main" id="{65B42FB4-89E8-3DF7-D820-4F08420186F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679024" y="1185623"/>
            <a:ext cx="720000" cy="720000"/>
          </a:xfrm>
          <a:prstGeom prst="rect">
            <a:avLst/>
          </a:prstGeom>
        </p:spPr>
      </p:pic>
    </p:spTree>
    <p:extLst>
      <p:ext uri="{BB962C8B-B14F-4D97-AF65-F5344CB8AC3E}">
        <p14:creationId xmlns:p14="http://schemas.microsoft.com/office/powerpoint/2010/main" val="145477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CB27F-6947-6B43-2451-870B5F8ECC3C}"/>
            </a:ext>
          </a:extLst>
        </p:cNvPr>
        <p:cNvGrpSpPr/>
        <p:nvPr/>
      </p:nvGrpSpPr>
      <p:grpSpPr>
        <a:xfrm>
          <a:off x="0" y="0"/>
          <a:ext cx="0" cy="0"/>
          <a:chOff x="0" y="0"/>
          <a:chExt cx="0" cy="0"/>
        </a:xfrm>
      </p:grpSpPr>
      <p:sp>
        <p:nvSpPr>
          <p:cNvPr id="30" name="Rectangle 29">
            <a:extLst>
              <a:ext uri="{FF2B5EF4-FFF2-40B4-BE49-F238E27FC236}">
                <a16:creationId xmlns:a16="http://schemas.microsoft.com/office/drawing/2014/main" id="{78840D68-720C-16EF-193A-17D0F9E5C757}"/>
              </a:ext>
            </a:extLst>
          </p:cNvPr>
          <p:cNvSpPr/>
          <p:nvPr/>
        </p:nvSpPr>
        <p:spPr>
          <a:xfrm>
            <a:off x="0" y="5898382"/>
            <a:ext cx="12192000"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5">
            <a:extLst>
              <a:ext uri="{FF2B5EF4-FFF2-40B4-BE49-F238E27FC236}">
                <a16:creationId xmlns:a16="http://schemas.microsoft.com/office/drawing/2014/main" id="{1139A0E8-73B7-8102-2494-F8B414F39128}"/>
              </a:ext>
            </a:extLst>
          </p:cNvPr>
          <p:cNvSpPr>
            <a:spLocks noGrp="1"/>
          </p:cNvSpPr>
          <p:nvPr>
            <p:ph type="body" sz="quarter" idx="13"/>
          </p:nvPr>
        </p:nvSpPr>
        <p:spPr>
          <a:xfrm>
            <a:off x="432001" y="1331065"/>
            <a:ext cx="11012644" cy="577927"/>
          </a:xfrm>
        </p:spPr>
        <p:txBody>
          <a:bodyPr/>
          <a:lstStyle/>
          <a:p>
            <a:pPr>
              <a:lnSpc>
                <a:spcPct val="100000"/>
              </a:lnSpc>
              <a:spcAft>
                <a:spcPts val="1200"/>
              </a:spcAft>
              <a:buClr>
                <a:schemeClr val="accent6"/>
              </a:buClr>
            </a:pPr>
            <a:r>
              <a:rPr lang="en-GB" spc="-40" dirty="0"/>
              <a:t>International Medical Graduates</a:t>
            </a:r>
            <a:endParaRPr lang="en-GB" sz="2400" dirty="0">
              <a:solidFill>
                <a:schemeClr val="tx1"/>
              </a:solidFill>
            </a:endParaRPr>
          </a:p>
        </p:txBody>
      </p:sp>
      <p:sp>
        <p:nvSpPr>
          <p:cNvPr id="17" name="Title 4">
            <a:extLst>
              <a:ext uri="{FF2B5EF4-FFF2-40B4-BE49-F238E27FC236}">
                <a16:creationId xmlns:a16="http://schemas.microsoft.com/office/drawing/2014/main" id="{666D84C6-0C35-AE86-22E7-BB49FF94E674}"/>
              </a:ext>
            </a:extLst>
          </p:cNvPr>
          <p:cNvSpPr>
            <a:spLocks noGrp="1"/>
          </p:cNvSpPr>
          <p:nvPr>
            <p:ph type="title"/>
          </p:nvPr>
        </p:nvSpPr>
        <p:spPr/>
        <p:txBody>
          <a:bodyPr/>
          <a:lstStyle/>
          <a:p>
            <a:r>
              <a:rPr lang="en-GB" spc="-40" dirty="0"/>
              <a:t>Discretionary Offer of SuppoRTT</a:t>
            </a:r>
          </a:p>
        </p:txBody>
      </p:sp>
      <p:grpSp>
        <p:nvGrpSpPr>
          <p:cNvPr id="39" name="Group 38">
            <a:extLst>
              <a:ext uri="{FF2B5EF4-FFF2-40B4-BE49-F238E27FC236}">
                <a16:creationId xmlns:a16="http://schemas.microsoft.com/office/drawing/2014/main" id="{5972C33D-3B18-4354-AD9C-E4214B4C01F0}"/>
              </a:ext>
            </a:extLst>
          </p:cNvPr>
          <p:cNvGrpSpPr/>
          <p:nvPr/>
        </p:nvGrpSpPr>
        <p:grpSpPr>
          <a:xfrm>
            <a:off x="432000" y="1933346"/>
            <a:ext cx="3564000" cy="2232000"/>
            <a:chOff x="432000" y="1933346"/>
            <a:chExt cx="3564000" cy="2232000"/>
          </a:xfrm>
        </p:grpSpPr>
        <p:grpSp>
          <p:nvGrpSpPr>
            <p:cNvPr id="35" name="Group 34">
              <a:extLst>
                <a:ext uri="{FF2B5EF4-FFF2-40B4-BE49-F238E27FC236}">
                  <a16:creationId xmlns:a16="http://schemas.microsoft.com/office/drawing/2014/main" id="{F4996C30-401D-8483-652B-A4DB134305B2}"/>
                </a:ext>
              </a:extLst>
            </p:cNvPr>
            <p:cNvGrpSpPr/>
            <p:nvPr/>
          </p:nvGrpSpPr>
          <p:grpSpPr>
            <a:xfrm>
              <a:off x="432000" y="1933346"/>
              <a:ext cx="3564000" cy="2232000"/>
              <a:chOff x="432000" y="1933346"/>
              <a:chExt cx="3564000" cy="2232000"/>
            </a:xfrm>
          </p:grpSpPr>
          <p:sp>
            <p:nvSpPr>
              <p:cNvPr id="19" name="Rectangle: Top Corners Rounded 18">
                <a:extLst>
                  <a:ext uri="{FF2B5EF4-FFF2-40B4-BE49-F238E27FC236}">
                    <a16:creationId xmlns:a16="http://schemas.microsoft.com/office/drawing/2014/main" id="{237F1A9A-45BE-5423-9517-46E3CB02EBA1}"/>
                  </a:ext>
                </a:extLst>
              </p:cNvPr>
              <p:cNvSpPr/>
              <p:nvPr/>
            </p:nvSpPr>
            <p:spPr>
              <a:xfrm>
                <a:off x="432000" y="1933346"/>
                <a:ext cx="3564000" cy="720000"/>
              </a:xfrm>
              <a:prstGeom prst="round2SameRect">
                <a:avLst/>
              </a:prstGeom>
              <a:solidFill>
                <a:srgbClr val="E4EB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 Placeholder 1">
                <a:extLst>
                  <a:ext uri="{FF2B5EF4-FFF2-40B4-BE49-F238E27FC236}">
                    <a16:creationId xmlns:a16="http://schemas.microsoft.com/office/drawing/2014/main" id="{DE1465D9-0210-D6F3-BDEE-F4C8A78DB8EB}"/>
                  </a:ext>
                </a:extLst>
              </p:cNvPr>
              <p:cNvSpPr txBox="1">
                <a:spLocks/>
              </p:cNvSpPr>
              <p:nvPr/>
            </p:nvSpPr>
            <p:spPr>
              <a:xfrm>
                <a:off x="432000" y="2653346"/>
                <a:ext cx="3564000" cy="1512000"/>
              </a:xfrm>
              <a:prstGeom prst="rect">
                <a:avLst/>
              </a:prstGeom>
              <a:solidFill>
                <a:schemeClr val="bg2">
                  <a:lumMod val="20000"/>
                  <a:lumOff val="80000"/>
                </a:schemeClr>
              </a:solidFill>
            </p:spPr>
            <p:txBody>
              <a:bodyPr vert="horz" lIns="0" tIns="0" rIns="0" bIns="0" rtlCol="0" anchor="ctr">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2400" b="1" kern="1200">
                    <a:solidFill>
                      <a:schemeClr val="tx1"/>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a:tabLst>
                    <a:tab pos="0" algn="l"/>
                    <a:tab pos="3495675" algn="l"/>
                  </a:tabLst>
                </a:pPr>
                <a:r>
                  <a:rPr lang="en-GB" sz="1800" b="0" dirty="0"/>
                  <a:t>Any IMG with an NTN starting their </a:t>
                </a:r>
                <a:r>
                  <a:rPr lang="en-GB" sz="1800" dirty="0">
                    <a:solidFill>
                      <a:schemeClr val="bg2"/>
                    </a:solidFill>
                  </a:rPr>
                  <a:t>first training post in the NHS</a:t>
                </a:r>
                <a:r>
                  <a:rPr lang="en-GB" sz="1800" b="0" dirty="0"/>
                  <a:t>, or who has started in the past 6 months</a:t>
                </a:r>
              </a:p>
            </p:txBody>
          </p:sp>
        </p:grpSp>
        <p:pic>
          <p:nvPicPr>
            <p:cNvPr id="21" name="Graphic 20" descr="Stethoscope with solid fill">
              <a:extLst>
                <a:ext uri="{FF2B5EF4-FFF2-40B4-BE49-F238E27FC236}">
                  <a16:creationId xmlns:a16="http://schemas.microsoft.com/office/drawing/2014/main" id="{FFEFA483-350D-0E03-D025-96AB792DC2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54000" y="2030717"/>
              <a:ext cx="540000" cy="540000"/>
            </a:xfrm>
            <a:prstGeom prst="rect">
              <a:avLst/>
            </a:prstGeom>
          </p:spPr>
        </p:pic>
      </p:grpSp>
      <p:grpSp>
        <p:nvGrpSpPr>
          <p:cNvPr id="40" name="Group 39">
            <a:extLst>
              <a:ext uri="{FF2B5EF4-FFF2-40B4-BE49-F238E27FC236}">
                <a16:creationId xmlns:a16="http://schemas.microsoft.com/office/drawing/2014/main" id="{6CA95465-2F59-51C6-0554-9ABEE0B5D322}"/>
              </a:ext>
            </a:extLst>
          </p:cNvPr>
          <p:cNvGrpSpPr/>
          <p:nvPr/>
        </p:nvGrpSpPr>
        <p:grpSpPr>
          <a:xfrm>
            <a:off x="432000" y="4303276"/>
            <a:ext cx="3564000" cy="2459474"/>
            <a:chOff x="432000" y="4303276"/>
            <a:chExt cx="3564000" cy="2459474"/>
          </a:xfrm>
        </p:grpSpPr>
        <p:grpSp>
          <p:nvGrpSpPr>
            <p:cNvPr id="36" name="Group 35">
              <a:extLst>
                <a:ext uri="{FF2B5EF4-FFF2-40B4-BE49-F238E27FC236}">
                  <a16:creationId xmlns:a16="http://schemas.microsoft.com/office/drawing/2014/main" id="{1361ABCE-34F4-CD4E-F8D1-D9029A87C699}"/>
                </a:ext>
              </a:extLst>
            </p:cNvPr>
            <p:cNvGrpSpPr/>
            <p:nvPr/>
          </p:nvGrpSpPr>
          <p:grpSpPr>
            <a:xfrm>
              <a:off x="432000" y="4303276"/>
              <a:ext cx="3564000" cy="2459474"/>
              <a:chOff x="432000" y="4303276"/>
              <a:chExt cx="3564000" cy="2459474"/>
            </a:xfrm>
          </p:grpSpPr>
          <p:sp>
            <p:nvSpPr>
              <p:cNvPr id="18" name="Rectangle: Top Corners Rounded 17">
                <a:extLst>
                  <a:ext uri="{FF2B5EF4-FFF2-40B4-BE49-F238E27FC236}">
                    <a16:creationId xmlns:a16="http://schemas.microsoft.com/office/drawing/2014/main" id="{2CE29DC6-05D1-4D84-5609-10CC8C09B8FE}"/>
                  </a:ext>
                </a:extLst>
              </p:cNvPr>
              <p:cNvSpPr/>
              <p:nvPr/>
            </p:nvSpPr>
            <p:spPr>
              <a:xfrm>
                <a:off x="432000" y="4303276"/>
                <a:ext cx="3564000" cy="720000"/>
              </a:xfrm>
              <a:prstGeom prst="round2SameRect">
                <a:avLst/>
              </a:prstGeom>
              <a:solidFill>
                <a:srgbClr val="E4EB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
                <a:extLst>
                  <a:ext uri="{FF2B5EF4-FFF2-40B4-BE49-F238E27FC236}">
                    <a16:creationId xmlns:a16="http://schemas.microsoft.com/office/drawing/2014/main" id="{13DBD785-13E7-47F1-8BE7-C75DBFDE1C33}"/>
                  </a:ext>
                </a:extLst>
              </p:cNvPr>
              <p:cNvSpPr txBox="1">
                <a:spLocks/>
              </p:cNvSpPr>
              <p:nvPr/>
            </p:nvSpPr>
            <p:spPr>
              <a:xfrm>
                <a:off x="432000" y="5023276"/>
                <a:ext cx="3564000" cy="1739474"/>
              </a:xfrm>
              <a:prstGeom prst="rect">
                <a:avLst/>
              </a:prstGeom>
              <a:solidFill>
                <a:schemeClr val="bg2">
                  <a:lumMod val="20000"/>
                  <a:lumOff val="80000"/>
                </a:schemeClr>
              </a:solidFill>
            </p:spPr>
            <p:txBody>
              <a:bodyPr vert="horz" lIns="0" tIns="0" rIns="0" bIns="0" rtlCol="0" anchor="ctr">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2400" b="1" kern="1200">
                    <a:solidFill>
                      <a:schemeClr val="tx1"/>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a:r>
                  <a:rPr lang="en-GB" sz="1800" b="0" dirty="0">
                    <a:solidFill>
                      <a:schemeClr val="tx1"/>
                    </a:solidFill>
                  </a:rPr>
                  <a:t>IMGs in </a:t>
                </a:r>
                <a:r>
                  <a:rPr lang="en-GB" sz="1800" dirty="0">
                    <a:solidFill>
                      <a:schemeClr val="bg2"/>
                    </a:solidFill>
                  </a:rPr>
                  <a:t>GP training programmes </a:t>
                </a:r>
                <a:r>
                  <a:rPr lang="en-GB" sz="1800" b="0" dirty="0">
                    <a:solidFill>
                      <a:schemeClr val="tx1"/>
                    </a:solidFill>
                  </a:rPr>
                  <a:t>who do their first 6-12 months in a GP practice can access SuppoRTT for their first hospital training post</a:t>
                </a:r>
                <a:endParaRPr lang="en-GB" sz="1800" b="0" dirty="0"/>
              </a:p>
            </p:txBody>
          </p:sp>
        </p:grpSp>
        <p:pic>
          <p:nvPicPr>
            <p:cNvPr id="22" name="Graphic 21" descr="Inpatient with solid fill">
              <a:extLst>
                <a:ext uri="{FF2B5EF4-FFF2-40B4-BE49-F238E27FC236}">
                  <a16:creationId xmlns:a16="http://schemas.microsoft.com/office/drawing/2014/main" id="{B65CBE2A-7C2D-3240-F629-1CFBE2491A9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54000" y="4393276"/>
              <a:ext cx="540000" cy="540000"/>
            </a:xfrm>
            <a:prstGeom prst="rect">
              <a:avLst/>
            </a:prstGeom>
          </p:spPr>
        </p:pic>
      </p:grpSp>
      <p:grpSp>
        <p:nvGrpSpPr>
          <p:cNvPr id="37" name="Group 36">
            <a:extLst>
              <a:ext uri="{FF2B5EF4-FFF2-40B4-BE49-F238E27FC236}">
                <a16:creationId xmlns:a16="http://schemas.microsoft.com/office/drawing/2014/main" id="{0118DE9E-BDA5-BD9A-D1D0-A8A0034131B8}"/>
              </a:ext>
            </a:extLst>
          </p:cNvPr>
          <p:cNvGrpSpPr/>
          <p:nvPr/>
        </p:nvGrpSpPr>
        <p:grpSpPr>
          <a:xfrm>
            <a:off x="4403925" y="1933346"/>
            <a:ext cx="3564000" cy="4829404"/>
            <a:chOff x="4403925" y="1933346"/>
            <a:chExt cx="3564000" cy="4829404"/>
          </a:xfrm>
        </p:grpSpPr>
        <p:grpSp>
          <p:nvGrpSpPr>
            <p:cNvPr id="33" name="Group 32">
              <a:extLst>
                <a:ext uri="{FF2B5EF4-FFF2-40B4-BE49-F238E27FC236}">
                  <a16:creationId xmlns:a16="http://schemas.microsoft.com/office/drawing/2014/main" id="{CC7C9C27-96E9-1387-79CB-07FB906C0542}"/>
                </a:ext>
              </a:extLst>
            </p:cNvPr>
            <p:cNvGrpSpPr/>
            <p:nvPr/>
          </p:nvGrpSpPr>
          <p:grpSpPr>
            <a:xfrm>
              <a:off x="4403925" y="1933346"/>
              <a:ext cx="3564000" cy="4829404"/>
              <a:chOff x="4403925" y="1933346"/>
              <a:chExt cx="3564000" cy="4829404"/>
            </a:xfrm>
          </p:grpSpPr>
          <p:sp>
            <p:nvSpPr>
              <p:cNvPr id="23" name="Rectangle: Top Corners Rounded 22">
                <a:extLst>
                  <a:ext uri="{FF2B5EF4-FFF2-40B4-BE49-F238E27FC236}">
                    <a16:creationId xmlns:a16="http://schemas.microsoft.com/office/drawing/2014/main" id="{1B323B36-EA44-6BF9-28D0-051B3A73D0F9}"/>
                  </a:ext>
                </a:extLst>
              </p:cNvPr>
              <p:cNvSpPr/>
              <p:nvPr/>
            </p:nvSpPr>
            <p:spPr>
              <a:xfrm>
                <a:off x="4403925" y="1933346"/>
                <a:ext cx="3564000" cy="720000"/>
              </a:xfrm>
              <a:prstGeom prst="round2SameRect">
                <a:avLst/>
              </a:prstGeom>
              <a:solidFill>
                <a:srgbClr val="E4EB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 Placeholder 1">
                <a:extLst>
                  <a:ext uri="{FF2B5EF4-FFF2-40B4-BE49-F238E27FC236}">
                    <a16:creationId xmlns:a16="http://schemas.microsoft.com/office/drawing/2014/main" id="{453BD3B4-2B8C-C69C-6A6B-CA4A97259F8A}"/>
                  </a:ext>
                </a:extLst>
              </p:cNvPr>
              <p:cNvSpPr txBox="1">
                <a:spLocks/>
              </p:cNvSpPr>
              <p:nvPr/>
            </p:nvSpPr>
            <p:spPr>
              <a:xfrm>
                <a:off x="4403925" y="2653346"/>
                <a:ext cx="3564000" cy="4109404"/>
              </a:xfrm>
              <a:prstGeom prst="rect">
                <a:avLst/>
              </a:prstGeom>
              <a:solidFill>
                <a:schemeClr val="bg2">
                  <a:lumMod val="20000"/>
                  <a:lumOff val="80000"/>
                </a:schemeClr>
              </a:solidFill>
            </p:spPr>
            <p:txBody>
              <a:bodyPr vert="horz" lIns="0" tIns="0" rIns="0" bIns="0" rtlCol="0" anchor="ctr">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2400" b="1" kern="1200">
                    <a:solidFill>
                      <a:schemeClr val="tx1"/>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lvl="0">
                  <a:spcAft>
                    <a:spcPts val="600"/>
                  </a:spcAft>
                  <a:buSzPts val="1000"/>
                  <a:tabLst>
                    <a:tab pos="457200" algn="l"/>
                  </a:tabLst>
                </a:pPr>
                <a:r>
                  <a:rPr lang="en-GB" sz="1800" b="0" dirty="0">
                    <a:ea typeface="Times New Roman" panose="02020603050405020304" pitchFamily="18" charset="0"/>
                    <a:cs typeface="Aptos" panose="020B0004020202020204" pitchFamily="34" charset="0"/>
                  </a:rPr>
                  <a:t>What’</a:t>
                </a:r>
                <a:r>
                  <a:rPr lang="en-GB" sz="1800" b="0" dirty="0">
                    <a:effectLst/>
                    <a:ea typeface="Times New Roman" panose="02020603050405020304" pitchFamily="18" charset="0"/>
                    <a:cs typeface="Aptos" panose="020B0004020202020204" pitchFamily="34" charset="0"/>
                  </a:rPr>
                  <a:t>s </a:t>
                </a:r>
                <a:r>
                  <a:rPr lang="en-GB" sz="1800" dirty="0">
                    <a:solidFill>
                      <a:schemeClr val="bg2"/>
                    </a:solidFill>
                    <a:effectLst/>
                    <a:ea typeface="Times New Roman" panose="02020603050405020304" pitchFamily="18" charset="0"/>
                    <a:cs typeface="Aptos" panose="020B0004020202020204" pitchFamily="34" charset="0"/>
                  </a:rPr>
                  <a:t>included</a:t>
                </a:r>
                <a:r>
                  <a:rPr lang="en-GB" sz="1800" b="0" dirty="0">
                    <a:effectLst/>
                    <a:ea typeface="Times New Roman" panose="02020603050405020304" pitchFamily="18" charset="0"/>
                    <a:cs typeface="Aptos" panose="020B0004020202020204" pitchFamily="34" charset="0"/>
                  </a:rPr>
                  <a:t> in the offer: </a:t>
                </a:r>
              </a:p>
              <a:p>
                <a:pPr marL="361950" lvl="0" indent="-180975">
                  <a:spcAft>
                    <a:spcPts val="600"/>
                  </a:spcAft>
                  <a:buSzPts val="1000"/>
                  <a:buBlip>
                    <a:blip r:embed="rId7"/>
                  </a:buBlip>
                  <a:tabLst>
                    <a:tab pos="457200" algn="l"/>
                  </a:tabLst>
                </a:pPr>
                <a:r>
                  <a:rPr lang="en-GB" sz="1800" b="0" dirty="0">
                    <a:effectLst/>
                    <a:ea typeface="Times New Roman" panose="02020603050405020304" pitchFamily="18" charset="0"/>
                    <a:cs typeface="Aptos" panose="020B0004020202020204" pitchFamily="34" charset="0"/>
                  </a:rPr>
                  <a:t>Enhanced supervision period</a:t>
                </a:r>
                <a:endParaRPr lang="en-GB" sz="1800" b="0" dirty="0">
                  <a:effectLst/>
                  <a:ea typeface="Aptos" panose="020B0004020202020204" pitchFamily="34" charset="0"/>
                  <a:cs typeface="Aptos" panose="020B0004020202020204" pitchFamily="34" charset="0"/>
                </a:endParaRPr>
              </a:p>
              <a:p>
                <a:pPr marL="361950" lvl="0" indent="-180975">
                  <a:spcAft>
                    <a:spcPts val="600"/>
                  </a:spcAft>
                  <a:buSzPts val="1000"/>
                  <a:buBlip>
                    <a:blip r:embed="rId7"/>
                  </a:buBlip>
                  <a:tabLst>
                    <a:tab pos="457200" algn="l"/>
                  </a:tabLst>
                </a:pPr>
                <a:r>
                  <a:rPr lang="en-GB" sz="1800" b="0" dirty="0">
                    <a:effectLst/>
                    <a:ea typeface="Times New Roman" panose="02020603050405020304" pitchFamily="18" charset="0"/>
                    <a:cs typeface="Aptos" panose="020B0004020202020204" pitchFamily="34" charset="0"/>
                  </a:rPr>
                  <a:t>NW SuppoRTT Course</a:t>
                </a:r>
                <a:endParaRPr lang="en-GB" sz="1800" b="0" dirty="0">
                  <a:effectLst/>
                  <a:ea typeface="Aptos" panose="020B0004020202020204" pitchFamily="34" charset="0"/>
                  <a:cs typeface="Aptos" panose="020B0004020202020204" pitchFamily="34" charset="0"/>
                </a:endParaRPr>
              </a:p>
              <a:p>
                <a:pPr marL="361950" lvl="0" indent="-180975">
                  <a:spcAft>
                    <a:spcPts val="600"/>
                  </a:spcAft>
                  <a:buSzPts val="1000"/>
                  <a:buBlip>
                    <a:blip r:embed="rId7"/>
                  </a:buBlip>
                  <a:tabLst>
                    <a:tab pos="457200" algn="l"/>
                  </a:tabLst>
                </a:pPr>
                <a:r>
                  <a:rPr lang="en-GB" sz="1800" b="0" dirty="0">
                    <a:effectLst/>
                    <a:ea typeface="Times New Roman" panose="02020603050405020304" pitchFamily="18" charset="0"/>
                    <a:cs typeface="Aptos" panose="020B0004020202020204" pitchFamily="34" charset="0"/>
                  </a:rPr>
                  <a:t>SuppoRTT Champions </a:t>
                </a:r>
                <a:endParaRPr lang="en-GB" sz="1800" b="0" dirty="0">
                  <a:effectLst/>
                  <a:ea typeface="Aptos" panose="020B0004020202020204" pitchFamily="34" charset="0"/>
                  <a:cs typeface="Aptos" panose="020B0004020202020204" pitchFamily="34" charset="0"/>
                </a:endParaRPr>
              </a:p>
              <a:p>
                <a:pPr marL="361950" lvl="0" indent="-180975">
                  <a:spcAft>
                    <a:spcPts val="600"/>
                  </a:spcAft>
                  <a:buSzPts val="1000"/>
                  <a:buBlip>
                    <a:blip r:embed="rId7"/>
                  </a:buBlip>
                  <a:tabLst>
                    <a:tab pos="457200" algn="l"/>
                  </a:tabLst>
                </a:pPr>
                <a:r>
                  <a:rPr lang="en-GB" sz="1800" b="0" dirty="0">
                    <a:effectLst/>
                    <a:ea typeface="Times New Roman" panose="02020603050405020304" pitchFamily="18" charset="0"/>
                    <a:cs typeface="Aptos" panose="020B0004020202020204" pitchFamily="34" charset="0"/>
                  </a:rPr>
                  <a:t>Peer Support</a:t>
                </a:r>
                <a:endParaRPr lang="en-GB" sz="1800" b="0" dirty="0">
                  <a:effectLst/>
                  <a:ea typeface="Aptos" panose="020B0004020202020204" pitchFamily="34" charset="0"/>
                  <a:cs typeface="Aptos" panose="020B0004020202020204" pitchFamily="34" charset="0"/>
                </a:endParaRPr>
              </a:p>
              <a:p>
                <a:pPr marL="361950" lvl="0" indent="-180975">
                  <a:spcAft>
                    <a:spcPts val="600"/>
                  </a:spcAft>
                  <a:buSzPts val="1000"/>
                  <a:buBlip>
                    <a:blip r:embed="rId7"/>
                  </a:buBlip>
                  <a:tabLst>
                    <a:tab pos="457200" algn="l"/>
                  </a:tabLst>
                </a:pPr>
                <a:r>
                  <a:rPr lang="en-GB" sz="1800" b="0" dirty="0">
                    <a:effectLst/>
                    <a:ea typeface="Times New Roman" panose="02020603050405020304" pitchFamily="18" charset="0"/>
                    <a:cs typeface="Aptos" panose="020B0004020202020204" pitchFamily="34" charset="0"/>
                  </a:rPr>
                  <a:t>Overcoming Imposter Feelings interactive webinar</a:t>
                </a:r>
              </a:p>
              <a:p>
                <a:pPr marL="361950" lvl="0" indent="-180975">
                  <a:spcAft>
                    <a:spcPts val="600"/>
                  </a:spcAft>
                  <a:buSzPts val="1000"/>
                  <a:buBlip>
                    <a:blip r:embed="rId7"/>
                  </a:buBlip>
                  <a:tabLst>
                    <a:tab pos="457200" algn="l"/>
                  </a:tabLst>
                </a:pPr>
                <a:r>
                  <a:rPr lang="en-GB" sz="1800" b="0" dirty="0">
                    <a:effectLst/>
                    <a:ea typeface="Times New Roman" panose="02020603050405020304" pitchFamily="18" charset="0"/>
                    <a:cs typeface="Aptos" panose="020B0004020202020204" pitchFamily="34" charset="0"/>
                  </a:rPr>
                  <a:t>Shapes Toolkit online course</a:t>
                </a:r>
                <a:endParaRPr lang="en-GB" sz="1800" b="0" dirty="0">
                  <a:effectLst/>
                  <a:ea typeface="Aptos" panose="020B0004020202020204" pitchFamily="34" charset="0"/>
                  <a:cs typeface="Aptos" panose="020B0004020202020204" pitchFamily="34" charset="0"/>
                </a:endParaRPr>
              </a:p>
              <a:p>
                <a:pPr marL="361950" lvl="0" indent="-180975">
                  <a:spcAft>
                    <a:spcPts val="600"/>
                  </a:spcAft>
                  <a:buSzPts val="1000"/>
                  <a:buBlip>
                    <a:blip r:embed="rId7"/>
                  </a:buBlip>
                  <a:tabLst>
                    <a:tab pos="457200" algn="l"/>
                  </a:tabLst>
                </a:pPr>
                <a:r>
                  <a:rPr lang="en-GB" sz="1800" b="0" dirty="0">
                    <a:effectLst/>
                    <a:ea typeface="Times New Roman" panose="02020603050405020304" pitchFamily="18" charset="0"/>
                    <a:cs typeface="Aptos" panose="020B0004020202020204" pitchFamily="34" charset="0"/>
                  </a:rPr>
                  <a:t>Coaching</a:t>
                </a:r>
                <a:endParaRPr lang="en-GB" sz="1800" b="0" dirty="0">
                  <a:effectLst/>
                  <a:ea typeface="Aptos" panose="020B0004020202020204" pitchFamily="34" charset="0"/>
                  <a:cs typeface="Aptos" panose="020B0004020202020204" pitchFamily="34" charset="0"/>
                </a:endParaRPr>
              </a:p>
              <a:p>
                <a:pPr marL="361950" lvl="0" indent="-180975">
                  <a:spcAft>
                    <a:spcPts val="600"/>
                  </a:spcAft>
                  <a:buSzPts val="1000"/>
                  <a:buBlip>
                    <a:blip r:embed="rId7"/>
                  </a:buBlip>
                  <a:tabLst>
                    <a:tab pos="457200" algn="l"/>
                  </a:tabLst>
                </a:pPr>
                <a:r>
                  <a:rPr lang="en-GB" sz="1800" b="0" dirty="0">
                    <a:effectLst/>
                    <a:ea typeface="Times New Roman" panose="02020603050405020304" pitchFamily="18" charset="0"/>
                    <a:cs typeface="Aptos" panose="020B0004020202020204" pitchFamily="34" charset="0"/>
                  </a:rPr>
                  <a:t>Resources on NW SuppoRTT website</a:t>
                </a:r>
                <a:endParaRPr lang="en-GB" sz="1800" b="0" dirty="0">
                  <a:effectLst/>
                  <a:ea typeface="Aptos" panose="020B0004020202020204" pitchFamily="34" charset="0"/>
                  <a:cs typeface="Aptos" panose="020B0004020202020204" pitchFamily="34" charset="0"/>
                </a:endParaRPr>
              </a:p>
            </p:txBody>
          </p:sp>
        </p:grpSp>
        <p:pic>
          <p:nvPicPr>
            <p:cNvPr id="29" name="Graphic 28" descr="Checkbox Ticked with solid fill">
              <a:extLst>
                <a:ext uri="{FF2B5EF4-FFF2-40B4-BE49-F238E27FC236}">
                  <a16:creationId xmlns:a16="http://schemas.microsoft.com/office/drawing/2014/main" id="{C99340D3-255C-9717-5DE6-45435BE6BA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36000" y="1933346"/>
              <a:ext cx="720000" cy="720000"/>
            </a:xfrm>
            <a:prstGeom prst="rect">
              <a:avLst/>
            </a:prstGeom>
          </p:spPr>
        </p:pic>
      </p:grpSp>
      <p:grpSp>
        <p:nvGrpSpPr>
          <p:cNvPr id="38" name="Group 37">
            <a:extLst>
              <a:ext uri="{FF2B5EF4-FFF2-40B4-BE49-F238E27FC236}">
                <a16:creationId xmlns:a16="http://schemas.microsoft.com/office/drawing/2014/main" id="{13A423F5-8E31-672E-D477-270237494E77}"/>
              </a:ext>
            </a:extLst>
          </p:cNvPr>
          <p:cNvGrpSpPr/>
          <p:nvPr/>
        </p:nvGrpSpPr>
        <p:grpSpPr>
          <a:xfrm>
            <a:off x="8375850" y="1933346"/>
            <a:ext cx="3564000" cy="2232000"/>
            <a:chOff x="8375850" y="1933346"/>
            <a:chExt cx="3564000" cy="2232000"/>
          </a:xfrm>
        </p:grpSpPr>
        <p:grpSp>
          <p:nvGrpSpPr>
            <p:cNvPr id="34" name="Group 33">
              <a:extLst>
                <a:ext uri="{FF2B5EF4-FFF2-40B4-BE49-F238E27FC236}">
                  <a16:creationId xmlns:a16="http://schemas.microsoft.com/office/drawing/2014/main" id="{B86A3FFD-78C5-13D2-D432-95F4EBD879FD}"/>
                </a:ext>
              </a:extLst>
            </p:cNvPr>
            <p:cNvGrpSpPr/>
            <p:nvPr/>
          </p:nvGrpSpPr>
          <p:grpSpPr>
            <a:xfrm>
              <a:off x="8375850" y="1933346"/>
              <a:ext cx="3564000" cy="2232000"/>
              <a:chOff x="8375850" y="1933346"/>
              <a:chExt cx="3564000" cy="2232000"/>
            </a:xfrm>
          </p:grpSpPr>
          <p:sp>
            <p:nvSpPr>
              <p:cNvPr id="26" name="Rectangle: Top Corners Rounded 25">
                <a:extLst>
                  <a:ext uri="{FF2B5EF4-FFF2-40B4-BE49-F238E27FC236}">
                    <a16:creationId xmlns:a16="http://schemas.microsoft.com/office/drawing/2014/main" id="{4CACFF09-3F45-A031-D6DF-0F0AD8584B10}"/>
                  </a:ext>
                </a:extLst>
              </p:cNvPr>
              <p:cNvSpPr/>
              <p:nvPr/>
            </p:nvSpPr>
            <p:spPr>
              <a:xfrm>
                <a:off x="8375850" y="1933346"/>
                <a:ext cx="3564000" cy="720000"/>
              </a:xfrm>
              <a:prstGeom prst="round2SameRect">
                <a:avLst/>
              </a:prstGeom>
              <a:solidFill>
                <a:srgbClr val="E4EB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 Placeholder 1">
                <a:extLst>
                  <a:ext uri="{FF2B5EF4-FFF2-40B4-BE49-F238E27FC236}">
                    <a16:creationId xmlns:a16="http://schemas.microsoft.com/office/drawing/2014/main" id="{283DE105-A13A-E403-DF03-5C8F2B16D54C}"/>
                  </a:ext>
                </a:extLst>
              </p:cNvPr>
              <p:cNvSpPr txBox="1">
                <a:spLocks/>
              </p:cNvSpPr>
              <p:nvPr/>
            </p:nvSpPr>
            <p:spPr>
              <a:xfrm>
                <a:off x="8375850" y="2653346"/>
                <a:ext cx="3564000" cy="1512000"/>
              </a:xfrm>
              <a:prstGeom prst="rect">
                <a:avLst/>
              </a:prstGeom>
              <a:solidFill>
                <a:schemeClr val="bg2">
                  <a:lumMod val="20000"/>
                  <a:lumOff val="80000"/>
                </a:schemeClr>
              </a:solidFill>
            </p:spPr>
            <p:txBody>
              <a:bodyPr vert="horz" lIns="0" tIns="0" rIns="0" bIns="0" rtlCol="0" anchor="ctr">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2400" b="1" kern="1200">
                    <a:solidFill>
                      <a:schemeClr val="tx1"/>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lvl="0">
                  <a:spcAft>
                    <a:spcPts val="600"/>
                  </a:spcAft>
                  <a:buSzPts val="1000"/>
                  <a:tabLst>
                    <a:tab pos="457200" algn="l"/>
                  </a:tabLst>
                </a:pPr>
                <a:r>
                  <a:rPr lang="en-GB" sz="1800" b="0" dirty="0">
                    <a:ea typeface="Times New Roman" panose="02020603050405020304" pitchFamily="18" charset="0"/>
                    <a:cs typeface="Aptos" panose="020B0004020202020204" pitchFamily="34" charset="0"/>
                  </a:rPr>
                  <a:t>What’</a:t>
                </a:r>
                <a:r>
                  <a:rPr lang="en-GB" sz="1800" b="0" dirty="0">
                    <a:effectLst/>
                    <a:ea typeface="Times New Roman" panose="02020603050405020304" pitchFamily="18" charset="0"/>
                    <a:cs typeface="Aptos" panose="020B0004020202020204" pitchFamily="34" charset="0"/>
                  </a:rPr>
                  <a:t>s </a:t>
                </a:r>
                <a:r>
                  <a:rPr lang="en-GB" sz="1800" dirty="0">
                    <a:solidFill>
                      <a:schemeClr val="bg2"/>
                    </a:solidFill>
                    <a:effectLst/>
                    <a:ea typeface="Times New Roman" panose="02020603050405020304" pitchFamily="18" charset="0"/>
                    <a:cs typeface="Aptos" panose="020B0004020202020204" pitchFamily="34" charset="0"/>
                  </a:rPr>
                  <a:t>not included </a:t>
                </a:r>
                <a:r>
                  <a:rPr lang="en-GB" sz="1800" b="0" dirty="0">
                    <a:effectLst/>
                    <a:ea typeface="Times New Roman" panose="02020603050405020304" pitchFamily="18" charset="0"/>
                    <a:cs typeface="Aptos" panose="020B0004020202020204" pitchFamily="34" charset="0"/>
                  </a:rPr>
                  <a:t>in the offer:</a:t>
                </a:r>
              </a:p>
              <a:p>
                <a:pPr marL="361950" lvl="0" indent="-180975">
                  <a:spcAft>
                    <a:spcPts val="600"/>
                  </a:spcAft>
                  <a:buSzPts val="1000"/>
                  <a:buBlip>
                    <a:blip r:embed="rId7"/>
                  </a:buBlip>
                  <a:tabLst>
                    <a:tab pos="457200" algn="l"/>
                  </a:tabLst>
                </a:pPr>
                <a:r>
                  <a:rPr lang="en-GB" sz="1800" b="0" dirty="0">
                    <a:effectLst/>
                    <a:ea typeface="Times New Roman" panose="02020603050405020304" pitchFamily="18" charset="0"/>
                    <a:cs typeface="Aptos" panose="020B0004020202020204" pitchFamily="34" charset="0"/>
                  </a:rPr>
                  <a:t>RTT-A Funding</a:t>
                </a:r>
                <a:endParaRPr lang="en-GB" sz="1800" b="0" dirty="0">
                  <a:effectLst/>
                  <a:ea typeface="Aptos" panose="020B0004020202020204" pitchFamily="34" charset="0"/>
                  <a:cs typeface="Aptos" panose="020B0004020202020204" pitchFamily="34" charset="0"/>
                </a:endParaRPr>
              </a:p>
            </p:txBody>
          </p:sp>
        </p:grpSp>
        <p:pic>
          <p:nvPicPr>
            <p:cNvPr id="32" name="Graphic 31" descr="Checkbox Crossed with solid fill">
              <a:extLst>
                <a:ext uri="{FF2B5EF4-FFF2-40B4-BE49-F238E27FC236}">
                  <a16:creationId xmlns:a16="http://schemas.microsoft.com/office/drawing/2014/main" id="{39FBFB90-9498-4180-AF21-70B49836303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797850" y="1940717"/>
              <a:ext cx="720000" cy="720000"/>
            </a:xfrm>
            <a:prstGeom prst="rect">
              <a:avLst/>
            </a:prstGeom>
          </p:spPr>
        </p:pic>
      </p:grpSp>
      <p:grpSp>
        <p:nvGrpSpPr>
          <p:cNvPr id="42" name="Group 41">
            <a:extLst>
              <a:ext uri="{FF2B5EF4-FFF2-40B4-BE49-F238E27FC236}">
                <a16:creationId xmlns:a16="http://schemas.microsoft.com/office/drawing/2014/main" id="{2888E3BC-879F-9368-9C04-961D4FEBA828}"/>
              </a:ext>
            </a:extLst>
          </p:cNvPr>
          <p:cNvGrpSpPr/>
          <p:nvPr/>
        </p:nvGrpSpPr>
        <p:grpSpPr>
          <a:xfrm>
            <a:off x="8375850" y="4530750"/>
            <a:ext cx="3564000" cy="2232000"/>
            <a:chOff x="432000" y="1933346"/>
            <a:chExt cx="3564000" cy="2232000"/>
          </a:xfrm>
        </p:grpSpPr>
        <p:sp>
          <p:nvSpPr>
            <p:cNvPr id="44" name="Rectangle: Top Corners Rounded 43">
              <a:extLst>
                <a:ext uri="{FF2B5EF4-FFF2-40B4-BE49-F238E27FC236}">
                  <a16:creationId xmlns:a16="http://schemas.microsoft.com/office/drawing/2014/main" id="{523B6D98-DBAE-1C13-765B-DA2E666B1BA0}"/>
                </a:ext>
              </a:extLst>
            </p:cNvPr>
            <p:cNvSpPr/>
            <p:nvPr/>
          </p:nvSpPr>
          <p:spPr>
            <a:xfrm>
              <a:off x="432000" y="1933346"/>
              <a:ext cx="3564000" cy="720000"/>
            </a:xfrm>
            <a:prstGeom prst="round2SameRect">
              <a:avLst/>
            </a:prstGeom>
            <a:solidFill>
              <a:srgbClr val="E4EB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Text Placeholder 1">
              <a:extLst>
                <a:ext uri="{FF2B5EF4-FFF2-40B4-BE49-F238E27FC236}">
                  <a16:creationId xmlns:a16="http://schemas.microsoft.com/office/drawing/2014/main" id="{CB74DEC1-A714-3F0E-50D0-27BA25D0985A}"/>
                </a:ext>
              </a:extLst>
            </p:cNvPr>
            <p:cNvSpPr txBox="1">
              <a:spLocks/>
            </p:cNvSpPr>
            <p:nvPr/>
          </p:nvSpPr>
          <p:spPr>
            <a:xfrm>
              <a:off x="432000" y="2653346"/>
              <a:ext cx="3564000" cy="1512000"/>
            </a:xfrm>
            <a:prstGeom prst="rect">
              <a:avLst/>
            </a:prstGeom>
            <a:solidFill>
              <a:schemeClr val="bg2">
                <a:lumMod val="20000"/>
                <a:lumOff val="80000"/>
              </a:schemeClr>
            </a:solidFill>
          </p:spPr>
          <p:txBody>
            <a:bodyPr vert="horz" lIns="0" tIns="0" rIns="0" bIns="0" rtlCol="0" anchor="ctr">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2400" b="1" kern="1200">
                  <a:solidFill>
                    <a:schemeClr val="tx1"/>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a:tabLst>
                  <a:tab pos="0" algn="l"/>
                  <a:tab pos="3495675" algn="l"/>
                </a:tabLst>
              </a:pPr>
              <a:r>
                <a:rPr lang="en-GB" sz="1800" b="0" dirty="0"/>
                <a:t>Complete the </a:t>
              </a:r>
              <a:r>
                <a:rPr lang="en-GB" sz="1800" dirty="0">
                  <a:solidFill>
                    <a:schemeClr val="bg2"/>
                  </a:solidFill>
                </a:rPr>
                <a:t>pre-return form  </a:t>
              </a:r>
              <a:r>
                <a:rPr lang="en-GB" sz="1800" b="0" dirty="0"/>
                <a:t>to register with the programme and access the resources</a:t>
              </a:r>
            </a:p>
          </p:txBody>
        </p:sp>
      </p:grpSp>
      <p:pic>
        <p:nvPicPr>
          <p:cNvPr id="46" name="Graphic 45" descr="Document with solid fill">
            <a:extLst>
              <a:ext uri="{FF2B5EF4-FFF2-40B4-BE49-F238E27FC236}">
                <a16:creationId xmlns:a16="http://schemas.microsoft.com/office/drawing/2014/main" id="{6E685D58-CE44-2366-314B-25A9226C104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887850" y="4620750"/>
            <a:ext cx="540000" cy="540000"/>
          </a:xfrm>
          <a:prstGeom prst="rect">
            <a:avLst/>
          </a:prstGeom>
        </p:spPr>
      </p:pic>
    </p:spTree>
    <p:extLst>
      <p:ext uri="{BB962C8B-B14F-4D97-AF65-F5344CB8AC3E}">
        <p14:creationId xmlns:p14="http://schemas.microsoft.com/office/powerpoint/2010/main" val="368408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B0256-313C-F88B-8542-9FFD189F057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7660888-C1A8-6B9A-510C-214562E1D7EB}"/>
              </a:ext>
            </a:extLst>
          </p:cNvPr>
          <p:cNvSpPr>
            <a:spLocks noGrp="1"/>
          </p:cNvSpPr>
          <p:nvPr>
            <p:ph idx="1"/>
          </p:nvPr>
        </p:nvSpPr>
        <p:spPr>
          <a:xfrm>
            <a:off x="432000" y="1416610"/>
            <a:ext cx="11088000" cy="1535613"/>
          </a:xfrm>
        </p:spPr>
        <p:txBody>
          <a:bodyPr>
            <a:normAutofit lnSpcReduction="10000"/>
          </a:bodyPr>
          <a:lstStyle/>
          <a:p>
            <a:pPr marL="342900" indent="-342900">
              <a:lnSpc>
                <a:spcPct val="100000"/>
              </a:lnSpc>
              <a:spcAft>
                <a:spcPts val="1200"/>
              </a:spcAft>
              <a:buClr>
                <a:schemeClr val="accent6"/>
              </a:buClr>
              <a:buFont typeface="Arial" panose="020B0604020202020204" pitchFamily="34" charset="0"/>
              <a:buChar char="•"/>
            </a:pPr>
            <a:r>
              <a:rPr lang="en-GB" sz="2400" dirty="0">
                <a:solidFill>
                  <a:schemeClr val="tx1"/>
                </a:solidFill>
              </a:rPr>
              <a:t>Occupational Health recommendations for RTW take precedence</a:t>
            </a:r>
          </a:p>
          <a:p>
            <a:pPr marL="342900" indent="-342900">
              <a:lnSpc>
                <a:spcPct val="100000"/>
              </a:lnSpc>
              <a:spcAft>
                <a:spcPts val="1200"/>
              </a:spcAft>
              <a:buClr>
                <a:schemeClr val="accent6"/>
              </a:buClr>
              <a:buFont typeface="Arial" panose="020B0604020202020204" pitchFamily="34" charset="0"/>
              <a:buChar char="•"/>
            </a:pPr>
            <a:r>
              <a:rPr lang="en-GB" sz="2400" dirty="0"/>
              <a:t>Enhanced supervision period following phased return for RTT</a:t>
            </a:r>
          </a:p>
          <a:p>
            <a:pPr marL="342900" indent="-342900">
              <a:lnSpc>
                <a:spcPct val="100000"/>
              </a:lnSpc>
              <a:spcAft>
                <a:spcPts val="1200"/>
              </a:spcAft>
              <a:buClr>
                <a:schemeClr val="accent6"/>
              </a:buClr>
              <a:buFont typeface="Arial" panose="020B0604020202020204" pitchFamily="34" charset="0"/>
              <a:buChar char="•"/>
            </a:pPr>
            <a:r>
              <a:rPr lang="en-GB" sz="2400" dirty="0">
                <a:solidFill>
                  <a:schemeClr val="tx1"/>
                </a:solidFill>
              </a:rPr>
              <a:t>NW SuppoRTT Course can be done to prepare for return</a:t>
            </a:r>
          </a:p>
          <a:p>
            <a:pPr>
              <a:lnSpc>
                <a:spcPct val="100000"/>
              </a:lnSpc>
              <a:spcAft>
                <a:spcPts val="1200"/>
              </a:spcAft>
              <a:buClr>
                <a:schemeClr val="accent6"/>
              </a:buClr>
            </a:pPr>
            <a:endParaRPr lang="en-GB" sz="2400" dirty="0">
              <a:solidFill>
                <a:schemeClr val="tx1"/>
              </a:solidFill>
            </a:endParaRPr>
          </a:p>
          <a:p>
            <a:pPr>
              <a:lnSpc>
                <a:spcPct val="100000"/>
              </a:lnSpc>
              <a:spcAft>
                <a:spcPts val="1200"/>
              </a:spcAft>
              <a:buClr>
                <a:schemeClr val="accent6"/>
              </a:buClr>
            </a:pPr>
            <a:endParaRPr lang="en-GB" sz="2400" dirty="0"/>
          </a:p>
        </p:txBody>
      </p:sp>
      <p:sp>
        <p:nvSpPr>
          <p:cNvPr id="17" name="Title 4">
            <a:extLst>
              <a:ext uri="{FF2B5EF4-FFF2-40B4-BE49-F238E27FC236}">
                <a16:creationId xmlns:a16="http://schemas.microsoft.com/office/drawing/2014/main" id="{B39A2A7E-3621-908D-1EA9-0C492DF7B401}"/>
              </a:ext>
            </a:extLst>
          </p:cNvPr>
          <p:cNvSpPr>
            <a:spLocks noGrp="1"/>
          </p:cNvSpPr>
          <p:nvPr>
            <p:ph type="title"/>
          </p:nvPr>
        </p:nvSpPr>
        <p:spPr/>
        <p:txBody>
          <a:bodyPr/>
          <a:lstStyle/>
          <a:p>
            <a:r>
              <a:rPr lang="en-GB" dirty="0"/>
              <a:t>Returning from sickness</a:t>
            </a:r>
            <a:endParaRPr lang="en-GB" spc="-40" dirty="0"/>
          </a:p>
        </p:txBody>
      </p:sp>
      <p:graphicFrame>
        <p:nvGraphicFramePr>
          <p:cNvPr id="4" name="Table 3">
            <a:extLst>
              <a:ext uri="{FF2B5EF4-FFF2-40B4-BE49-F238E27FC236}">
                <a16:creationId xmlns:a16="http://schemas.microsoft.com/office/drawing/2014/main" id="{0B075457-5365-49BF-CFDA-57881CAB1640}"/>
              </a:ext>
            </a:extLst>
          </p:cNvPr>
          <p:cNvGraphicFramePr>
            <a:graphicFrameLocks noGrp="1"/>
          </p:cNvGraphicFramePr>
          <p:nvPr>
            <p:extLst>
              <p:ext uri="{D42A27DB-BD31-4B8C-83A1-F6EECF244321}">
                <p14:modId xmlns:p14="http://schemas.microsoft.com/office/powerpoint/2010/main" val="3077255540"/>
              </p:ext>
            </p:extLst>
          </p:nvPr>
        </p:nvGraphicFramePr>
        <p:xfrm>
          <a:off x="431999" y="3135664"/>
          <a:ext cx="11328000" cy="468000"/>
        </p:xfrm>
        <a:graphic>
          <a:graphicData uri="http://schemas.openxmlformats.org/drawingml/2006/table">
            <a:tbl>
              <a:tblPr firstRow="1" bandRow="1">
                <a:tableStyleId>{5940675A-B579-460E-94D1-54222C63F5DA}</a:tableStyleId>
              </a:tblPr>
              <a:tblGrid>
                <a:gridCol w="1824238">
                  <a:extLst>
                    <a:ext uri="{9D8B030D-6E8A-4147-A177-3AD203B41FA5}">
                      <a16:colId xmlns:a16="http://schemas.microsoft.com/office/drawing/2014/main" val="582448829"/>
                    </a:ext>
                  </a:extLst>
                </a:gridCol>
                <a:gridCol w="9503762">
                  <a:extLst>
                    <a:ext uri="{9D8B030D-6E8A-4147-A177-3AD203B41FA5}">
                      <a16:colId xmlns:a16="http://schemas.microsoft.com/office/drawing/2014/main" val="3360152440"/>
                    </a:ext>
                  </a:extLst>
                </a:gridCol>
              </a:tblGrid>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bg2"/>
                          </a:solidFill>
                        </a:rPr>
                        <a:t>Resources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hlinkClick r:id="rId3"/>
                        </a:rPr>
                        <a:t>https://nwpgmd.nhs.uk/supportt-trainee-resources</a:t>
                      </a:r>
                      <a:r>
                        <a:rPr lang="en-GB" sz="1800" dirty="0">
                          <a:solidFill>
                            <a:schemeClr val="tx1"/>
                          </a:solidFill>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7558602"/>
                  </a:ext>
                </a:extLst>
              </a:tr>
            </a:tbl>
          </a:graphicData>
        </a:graphic>
      </p:graphicFrame>
      <p:grpSp>
        <p:nvGrpSpPr>
          <p:cNvPr id="26" name="Group 25">
            <a:extLst>
              <a:ext uri="{FF2B5EF4-FFF2-40B4-BE49-F238E27FC236}">
                <a16:creationId xmlns:a16="http://schemas.microsoft.com/office/drawing/2014/main" id="{1B2F8D05-F6A5-ABC1-489A-AB6718AB3E48}"/>
              </a:ext>
            </a:extLst>
          </p:cNvPr>
          <p:cNvGrpSpPr/>
          <p:nvPr/>
        </p:nvGrpSpPr>
        <p:grpSpPr>
          <a:xfrm>
            <a:off x="432000" y="3763050"/>
            <a:ext cx="3564000" cy="2426400"/>
            <a:chOff x="9403800" y="743625"/>
            <a:chExt cx="3564000" cy="2426400"/>
          </a:xfrm>
        </p:grpSpPr>
        <p:grpSp>
          <p:nvGrpSpPr>
            <p:cNvPr id="18" name="Group 17">
              <a:extLst>
                <a:ext uri="{FF2B5EF4-FFF2-40B4-BE49-F238E27FC236}">
                  <a16:creationId xmlns:a16="http://schemas.microsoft.com/office/drawing/2014/main" id="{299F4591-62AF-68F6-3BFB-96B4BFE404C5}"/>
                </a:ext>
              </a:extLst>
            </p:cNvPr>
            <p:cNvGrpSpPr/>
            <p:nvPr/>
          </p:nvGrpSpPr>
          <p:grpSpPr>
            <a:xfrm>
              <a:off x="9403800" y="743625"/>
              <a:ext cx="3564000" cy="2426400"/>
              <a:chOff x="7956000" y="3143925"/>
              <a:chExt cx="3564000" cy="2426400"/>
            </a:xfrm>
          </p:grpSpPr>
          <p:sp>
            <p:nvSpPr>
              <p:cNvPr id="23" name="Rectangle: Top Corners Rounded 22">
                <a:extLst>
                  <a:ext uri="{FF2B5EF4-FFF2-40B4-BE49-F238E27FC236}">
                    <a16:creationId xmlns:a16="http://schemas.microsoft.com/office/drawing/2014/main" id="{0D19C148-8496-F34D-02EF-B73CC2BD3250}"/>
                  </a:ext>
                </a:extLst>
              </p:cNvPr>
              <p:cNvSpPr/>
              <p:nvPr/>
            </p:nvSpPr>
            <p:spPr>
              <a:xfrm>
                <a:off x="7956000" y="3143925"/>
                <a:ext cx="3564000" cy="914400"/>
              </a:xfrm>
              <a:prstGeom prst="round2SameRect">
                <a:avLst/>
              </a:prstGeom>
              <a:solidFill>
                <a:srgbClr val="E4EB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
                <a:extLst>
                  <a:ext uri="{FF2B5EF4-FFF2-40B4-BE49-F238E27FC236}">
                    <a16:creationId xmlns:a16="http://schemas.microsoft.com/office/drawing/2014/main" id="{4D260355-3C67-6935-77F0-83C04F8E1099}"/>
                  </a:ext>
                </a:extLst>
              </p:cNvPr>
              <p:cNvSpPr txBox="1">
                <a:spLocks/>
              </p:cNvSpPr>
              <p:nvPr/>
            </p:nvSpPr>
            <p:spPr>
              <a:xfrm>
                <a:off x="7956000" y="4058325"/>
                <a:ext cx="3564000" cy="1512000"/>
              </a:xfrm>
              <a:prstGeom prst="rect">
                <a:avLst/>
              </a:prstGeom>
              <a:solidFill>
                <a:schemeClr val="bg2">
                  <a:lumMod val="20000"/>
                  <a:lumOff val="80000"/>
                </a:schemeClr>
              </a:solidFill>
            </p:spPr>
            <p:txBody>
              <a:bodyPr vert="horz" lIns="0" tIns="0" rIns="0" bIns="0" rtlCol="0" anchor="ctr">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2400" b="1" kern="1200">
                    <a:solidFill>
                      <a:schemeClr val="tx1"/>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marR="0" lvl="0" defTabSz="914400" rtl="0" eaLnBrk="1" fontAlgn="auto" latinLnBrk="0" hangingPunct="1">
                  <a:lnSpc>
                    <a:spcPct val="100000"/>
                  </a:lnSpc>
                  <a:spcBef>
                    <a:spcPts val="0"/>
                  </a:spcBef>
                  <a:spcAft>
                    <a:spcPts val="0"/>
                  </a:spcAft>
                  <a:buClrTx/>
                  <a:buSzTx/>
                  <a:buFontTx/>
                  <a:buNone/>
                  <a:tabLst/>
                  <a:defRPr/>
                </a:pPr>
                <a:r>
                  <a:rPr lang="en-GB" sz="1800" b="0" dirty="0">
                    <a:solidFill>
                      <a:schemeClr val="bg2"/>
                    </a:solidFill>
                  </a:rPr>
                  <a:t>Time out for </a:t>
                </a:r>
              </a:p>
              <a:p>
                <a:pPr marL="180975" marR="0" lvl="0" defTabSz="914400" rtl="0" eaLnBrk="1" fontAlgn="auto" latinLnBrk="0" hangingPunct="1">
                  <a:lnSpc>
                    <a:spcPct val="100000"/>
                  </a:lnSpc>
                  <a:spcBef>
                    <a:spcPts val="0"/>
                  </a:spcBef>
                  <a:spcAft>
                    <a:spcPts val="0"/>
                  </a:spcAft>
                  <a:buClrTx/>
                  <a:buSzTx/>
                  <a:buFontTx/>
                  <a:buNone/>
                  <a:tabLst/>
                  <a:defRPr/>
                </a:pPr>
                <a:r>
                  <a:rPr lang="en-GB" sz="1800" b="0" dirty="0">
                    <a:solidFill>
                      <a:schemeClr val="bg2"/>
                    </a:solidFill>
                  </a:rPr>
                  <a:t>health reasons </a:t>
                </a:r>
              </a:p>
              <a:p>
                <a:pPr marL="180975" marR="0" lvl="0" defTabSz="914400" rtl="0" eaLnBrk="1" fontAlgn="auto" latinLnBrk="0" hangingPunct="1">
                  <a:lnSpc>
                    <a:spcPct val="100000"/>
                  </a:lnSpc>
                  <a:spcBef>
                    <a:spcPts val="0"/>
                  </a:spcBef>
                  <a:spcAft>
                    <a:spcPts val="0"/>
                  </a:spcAft>
                  <a:buClrTx/>
                  <a:buSzTx/>
                  <a:buFontTx/>
                  <a:buNone/>
                  <a:tabLst/>
                  <a:defRPr/>
                </a:pPr>
                <a:r>
                  <a:rPr lang="en-GB" sz="1800" b="0" dirty="0">
                    <a:solidFill>
                      <a:schemeClr val="bg2"/>
                    </a:solidFill>
                  </a:rPr>
                  <a:t>Infographic</a:t>
                </a:r>
              </a:p>
            </p:txBody>
          </p:sp>
        </p:grpSp>
        <p:pic>
          <p:nvPicPr>
            <p:cNvPr id="7" name="Picture 112" descr="A screenshot of a medical information&#10;&#10;AI-generated content may be incorrect.">
              <a:extLst>
                <a:ext uri="{FF2B5EF4-FFF2-40B4-BE49-F238E27FC236}">
                  <a16:creationId xmlns:a16="http://schemas.microsoft.com/office/drawing/2014/main" id="{8A31E86E-A9BA-0144-B8A4-631952BDB2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336" t="3136" r="11870" b="25242"/>
            <a:stretch/>
          </p:blipFill>
          <p:spPr bwMode="auto">
            <a:xfrm>
              <a:off x="11292933" y="2054496"/>
              <a:ext cx="1222578" cy="8093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a:extLst>
              <a:ext uri="{FF2B5EF4-FFF2-40B4-BE49-F238E27FC236}">
                <a16:creationId xmlns:a16="http://schemas.microsoft.com/office/drawing/2014/main" id="{E9875041-205C-7DD6-8C58-14329D0FE174}"/>
              </a:ext>
            </a:extLst>
          </p:cNvPr>
          <p:cNvGrpSpPr/>
          <p:nvPr/>
        </p:nvGrpSpPr>
        <p:grpSpPr>
          <a:xfrm>
            <a:off x="4314000" y="3763050"/>
            <a:ext cx="3564000" cy="2426400"/>
            <a:chOff x="8108400" y="3296325"/>
            <a:chExt cx="3564000" cy="2426400"/>
          </a:xfrm>
        </p:grpSpPr>
        <p:grpSp>
          <p:nvGrpSpPr>
            <p:cNvPr id="22" name="Group 21">
              <a:extLst>
                <a:ext uri="{FF2B5EF4-FFF2-40B4-BE49-F238E27FC236}">
                  <a16:creationId xmlns:a16="http://schemas.microsoft.com/office/drawing/2014/main" id="{1494F623-3DF2-502E-DB59-1D79357A1A7F}"/>
                </a:ext>
              </a:extLst>
            </p:cNvPr>
            <p:cNvGrpSpPr/>
            <p:nvPr/>
          </p:nvGrpSpPr>
          <p:grpSpPr>
            <a:xfrm>
              <a:off x="8108400" y="3296325"/>
              <a:ext cx="3564000" cy="2426400"/>
              <a:chOff x="7956000" y="3143925"/>
              <a:chExt cx="3564000" cy="2426400"/>
            </a:xfrm>
          </p:grpSpPr>
          <p:sp>
            <p:nvSpPr>
              <p:cNvPr id="24" name="Rectangle: Top Corners Rounded 23">
                <a:extLst>
                  <a:ext uri="{FF2B5EF4-FFF2-40B4-BE49-F238E27FC236}">
                    <a16:creationId xmlns:a16="http://schemas.microsoft.com/office/drawing/2014/main" id="{A37C9374-19C8-B85C-E4C6-96B290F3F24A}"/>
                  </a:ext>
                </a:extLst>
              </p:cNvPr>
              <p:cNvSpPr/>
              <p:nvPr/>
            </p:nvSpPr>
            <p:spPr>
              <a:xfrm>
                <a:off x="7956000" y="3143925"/>
                <a:ext cx="3564000" cy="914400"/>
              </a:xfrm>
              <a:prstGeom prst="round2SameRect">
                <a:avLst/>
              </a:prstGeom>
              <a:solidFill>
                <a:srgbClr val="E4EB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 Placeholder 1">
                <a:extLst>
                  <a:ext uri="{FF2B5EF4-FFF2-40B4-BE49-F238E27FC236}">
                    <a16:creationId xmlns:a16="http://schemas.microsoft.com/office/drawing/2014/main" id="{0E4B4F1C-A43D-D56F-6978-76DE687BB256}"/>
                  </a:ext>
                </a:extLst>
              </p:cNvPr>
              <p:cNvSpPr txBox="1">
                <a:spLocks/>
              </p:cNvSpPr>
              <p:nvPr/>
            </p:nvSpPr>
            <p:spPr>
              <a:xfrm>
                <a:off x="7956000" y="4058325"/>
                <a:ext cx="3564000" cy="1512000"/>
              </a:xfrm>
              <a:prstGeom prst="rect">
                <a:avLst/>
              </a:prstGeom>
              <a:solidFill>
                <a:schemeClr val="bg2">
                  <a:lumMod val="20000"/>
                  <a:lumOff val="80000"/>
                </a:schemeClr>
              </a:solidFill>
            </p:spPr>
            <p:txBody>
              <a:bodyPr vert="horz" lIns="0" tIns="0" rIns="0" bIns="0" rtlCol="0" anchor="ctr">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2400" b="1" kern="1200">
                    <a:solidFill>
                      <a:schemeClr val="tx1"/>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marR="0" lvl="0" defTabSz="914400" rtl="0" eaLnBrk="1" fontAlgn="auto" latinLnBrk="0" hangingPunct="1">
                  <a:lnSpc>
                    <a:spcPct val="100000"/>
                  </a:lnSpc>
                  <a:spcBef>
                    <a:spcPts val="0"/>
                  </a:spcBef>
                  <a:spcAft>
                    <a:spcPts val="0"/>
                  </a:spcAft>
                  <a:buClrTx/>
                  <a:buSzTx/>
                  <a:buFontTx/>
                  <a:buNone/>
                  <a:tabLst/>
                  <a:defRPr/>
                </a:pPr>
                <a:r>
                  <a:rPr lang="en-GB" sz="1800" b="0" dirty="0">
                    <a:solidFill>
                      <a:schemeClr val="bg2"/>
                    </a:solidFill>
                  </a:rPr>
                  <a:t>Mental Health </a:t>
                </a:r>
              </a:p>
              <a:p>
                <a:pPr marL="180975" marR="0" lvl="0" defTabSz="914400" rtl="0" eaLnBrk="1" fontAlgn="auto" latinLnBrk="0" hangingPunct="1">
                  <a:lnSpc>
                    <a:spcPct val="100000"/>
                  </a:lnSpc>
                  <a:spcBef>
                    <a:spcPts val="0"/>
                  </a:spcBef>
                  <a:spcAft>
                    <a:spcPts val="0"/>
                  </a:spcAft>
                  <a:buClrTx/>
                  <a:buSzTx/>
                  <a:buFontTx/>
                  <a:buNone/>
                  <a:tabLst/>
                  <a:defRPr/>
                </a:pPr>
                <a:r>
                  <a:rPr lang="en-GB" sz="1800" b="0" dirty="0">
                    <a:solidFill>
                      <a:schemeClr val="bg2"/>
                    </a:solidFill>
                  </a:rPr>
                  <a:t>Toolkit</a:t>
                </a:r>
              </a:p>
            </p:txBody>
          </p:sp>
        </p:grpSp>
        <p:pic>
          <p:nvPicPr>
            <p:cNvPr id="8" name="Picture 109" descr="A pile of wooden tiles with letters on them&#10;&#10;AI-generated content may be incorrect.">
              <a:extLst>
                <a:ext uri="{FF2B5EF4-FFF2-40B4-BE49-F238E27FC236}">
                  <a16:creationId xmlns:a16="http://schemas.microsoft.com/office/drawing/2014/main" id="{C7CC2375-B687-1D44-1120-4A2DCBD4AD4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902" t="8710" r="21631" b="36278"/>
            <a:stretch/>
          </p:blipFill>
          <p:spPr bwMode="auto">
            <a:xfrm>
              <a:off x="10193520" y="4646610"/>
              <a:ext cx="1105318" cy="7305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a:extLst>
              <a:ext uri="{FF2B5EF4-FFF2-40B4-BE49-F238E27FC236}">
                <a16:creationId xmlns:a16="http://schemas.microsoft.com/office/drawing/2014/main" id="{CC704DAF-CD6E-0688-2087-BB8DC57B72D5}"/>
              </a:ext>
            </a:extLst>
          </p:cNvPr>
          <p:cNvGrpSpPr/>
          <p:nvPr/>
        </p:nvGrpSpPr>
        <p:grpSpPr>
          <a:xfrm>
            <a:off x="8196000" y="3763050"/>
            <a:ext cx="3564000" cy="2426400"/>
            <a:chOff x="3450675" y="3418605"/>
            <a:chExt cx="3564000" cy="2426400"/>
          </a:xfrm>
        </p:grpSpPr>
        <p:grpSp>
          <p:nvGrpSpPr>
            <p:cNvPr id="19" name="Group 18">
              <a:extLst>
                <a:ext uri="{FF2B5EF4-FFF2-40B4-BE49-F238E27FC236}">
                  <a16:creationId xmlns:a16="http://schemas.microsoft.com/office/drawing/2014/main" id="{E1D26AEB-8F7C-4DD9-3069-64137510FD36}"/>
                </a:ext>
              </a:extLst>
            </p:cNvPr>
            <p:cNvGrpSpPr/>
            <p:nvPr/>
          </p:nvGrpSpPr>
          <p:grpSpPr>
            <a:xfrm>
              <a:off x="3450675" y="3418605"/>
              <a:ext cx="3564000" cy="2426400"/>
              <a:chOff x="7956000" y="3143925"/>
              <a:chExt cx="3564000" cy="2426400"/>
            </a:xfrm>
          </p:grpSpPr>
          <p:sp>
            <p:nvSpPr>
              <p:cNvPr id="20" name="Rectangle: Top Corners Rounded 19">
                <a:extLst>
                  <a:ext uri="{FF2B5EF4-FFF2-40B4-BE49-F238E27FC236}">
                    <a16:creationId xmlns:a16="http://schemas.microsoft.com/office/drawing/2014/main" id="{E0B4E7F3-2785-4A11-EC56-CDF6EFE51C1D}"/>
                  </a:ext>
                </a:extLst>
              </p:cNvPr>
              <p:cNvSpPr/>
              <p:nvPr/>
            </p:nvSpPr>
            <p:spPr>
              <a:xfrm>
                <a:off x="7956000" y="3143925"/>
                <a:ext cx="3564000" cy="914400"/>
              </a:xfrm>
              <a:prstGeom prst="round2SameRect">
                <a:avLst/>
              </a:prstGeom>
              <a:solidFill>
                <a:srgbClr val="E4EB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1">
                <a:extLst>
                  <a:ext uri="{FF2B5EF4-FFF2-40B4-BE49-F238E27FC236}">
                    <a16:creationId xmlns:a16="http://schemas.microsoft.com/office/drawing/2014/main" id="{2C61137E-10E9-0BF2-1BDA-5FD47E019471}"/>
                  </a:ext>
                </a:extLst>
              </p:cNvPr>
              <p:cNvSpPr txBox="1">
                <a:spLocks/>
              </p:cNvSpPr>
              <p:nvPr/>
            </p:nvSpPr>
            <p:spPr>
              <a:xfrm>
                <a:off x="7956000" y="4058325"/>
                <a:ext cx="3564000" cy="1512000"/>
              </a:xfrm>
              <a:prstGeom prst="rect">
                <a:avLst/>
              </a:prstGeom>
              <a:solidFill>
                <a:schemeClr val="bg2">
                  <a:lumMod val="20000"/>
                  <a:lumOff val="80000"/>
                </a:schemeClr>
              </a:solidFill>
            </p:spPr>
            <p:txBody>
              <a:bodyPr vert="horz" lIns="0" tIns="0" rIns="0" bIns="0" rtlCol="0" anchor="ctr">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2400" b="1" kern="1200">
                    <a:solidFill>
                      <a:schemeClr val="tx1"/>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marR="0" lvl="0" defTabSz="914400" rtl="0" eaLnBrk="1" fontAlgn="auto" latinLnBrk="0" hangingPunct="1">
                  <a:lnSpc>
                    <a:spcPct val="100000"/>
                  </a:lnSpc>
                  <a:spcBef>
                    <a:spcPts val="0"/>
                  </a:spcBef>
                  <a:spcAft>
                    <a:spcPts val="0"/>
                  </a:spcAft>
                  <a:buClrTx/>
                  <a:buSzTx/>
                  <a:buFontTx/>
                  <a:buNone/>
                  <a:tabLst/>
                  <a:defRPr/>
                </a:pPr>
                <a:r>
                  <a:rPr lang="en-GB" sz="1800" b="0" dirty="0">
                    <a:solidFill>
                      <a:schemeClr val="bg2"/>
                    </a:solidFill>
                  </a:rPr>
                  <a:t>Immersive </a:t>
                </a:r>
              </a:p>
              <a:p>
                <a:pPr marL="180975" marR="0" lvl="0" defTabSz="914400" rtl="0" eaLnBrk="1" fontAlgn="auto" latinLnBrk="0" hangingPunct="1">
                  <a:lnSpc>
                    <a:spcPct val="100000"/>
                  </a:lnSpc>
                  <a:spcBef>
                    <a:spcPts val="0"/>
                  </a:spcBef>
                  <a:spcAft>
                    <a:spcPts val="0"/>
                  </a:spcAft>
                  <a:buClrTx/>
                  <a:buSzTx/>
                  <a:buFontTx/>
                  <a:buNone/>
                  <a:tabLst/>
                  <a:defRPr/>
                </a:pPr>
                <a:r>
                  <a:rPr lang="en-GB" sz="1800" b="0" dirty="0">
                    <a:solidFill>
                      <a:schemeClr val="bg2"/>
                    </a:solidFill>
                  </a:rPr>
                  <a:t>Tech </a:t>
                </a:r>
              </a:p>
              <a:p>
                <a:pPr marL="180975" marR="0" lvl="0" defTabSz="914400" rtl="0" eaLnBrk="1" fontAlgn="auto" latinLnBrk="0" hangingPunct="1">
                  <a:lnSpc>
                    <a:spcPct val="100000"/>
                  </a:lnSpc>
                  <a:spcBef>
                    <a:spcPts val="0"/>
                  </a:spcBef>
                  <a:spcAft>
                    <a:spcPts val="0"/>
                  </a:spcAft>
                  <a:buClrTx/>
                  <a:buSzTx/>
                  <a:buFontTx/>
                  <a:buNone/>
                  <a:tabLst/>
                  <a:defRPr/>
                </a:pPr>
                <a:r>
                  <a:rPr lang="en-GB" sz="1800" b="0" dirty="0">
                    <a:solidFill>
                      <a:schemeClr val="bg2"/>
                    </a:solidFill>
                  </a:rPr>
                  <a:t>Resources</a:t>
                </a:r>
              </a:p>
            </p:txBody>
          </p:sp>
        </p:grpSp>
        <p:pic>
          <p:nvPicPr>
            <p:cNvPr id="9" name="Picture 105" descr="A black and blue sign with white text&#10;&#10;AI-generated content may be incorrect.">
              <a:extLst>
                <a:ext uri="{FF2B5EF4-FFF2-40B4-BE49-F238E27FC236}">
                  <a16:creationId xmlns:a16="http://schemas.microsoft.com/office/drawing/2014/main" id="{4486553E-73F9-87C2-EB8C-05754433097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16" t="3705" r="3405" b="23938"/>
            <a:stretch/>
          </p:blipFill>
          <p:spPr bwMode="auto">
            <a:xfrm>
              <a:off x="5350475" y="4734709"/>
              <a:ext cx="1424200" cy="718310"/>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Graphic 2" descr="Virtual Reality headset with solid fill">
            <a:extLst>
              <a:ext uri="{FF2B5EF4-FFF2-40B4-BE49-F238E27FC236}">
                <a16:creationId xmlns:a16="http://schemas.microsoft.com/office/drawing/2014/main" id="{2109981E-DA11-EDA6-2348-CBD03BD81E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20800" y="3798295"/>
            <a:ext cx="914400" cy="914400"/>
          </a:xfrm>
          <a:prstGeom prst="rect">
            <a:avLst/>
          </a:prstGeom>
        </p:spPr>
      </p:pic>
      <p:pic>
        <p:nvPicPr>
          <p:cNvPr id="10" name="Graphic 9" descr="Mining tools with solid fill">
            <a:extLst>
              <a:ext uri="{FF2B5EF4-FFF2-40B4-BE49-F238E27FC236}">
                <a16:creationId xmlns:a16="http://schemas.microsoft.com/office/drawing/2014/main" id="{5F263CC7-611B-3FA4-4874-1BD36BF8B16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71999" y="3896250"/>
            <a:ext cx="648000" cy="648000"/>
          </a:xfrm>
          <a:prstGeom prst="rect">
            <a:avLst/>
          </a:prstGeom>
        </p:spPr>
      </p:pic>
      <p:pic>
        <p:nvPicPr>
          <p:cNvPr id="12" name="Graphic 11" descr="Business Growth with solid fill">
            <a:extLst>
              <a:ext uri="{FF2B5EF4-FFF2-40B4-BE49-F238E27FC236}">
                <a16:creationId xmlns:a16="http://schemas.microsoft.com/office/drawing/2014/main" id="{7F2EAF39-1774-0890-E5A4-A5610BE7E6A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854000" y="3860250"/>
            <a:ext cx="720000" cy="720000"/>
          </a:xfrm>
          <a:prstGeom prst="rect">
            <a:avLst/>
          </a:prstGeom>
        </p:spPr>
      </p:pic>
    </p:spTree>
    <p:extLst>
      <p:ext uri="{BB962C8B-B14F-4D97-AF65-F5344CB8AC3E}">
        <p14:creationId xmlns:p14="http://schemas.microsoft.com/office/powerpoint/2010/main" val="145535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E5808-D256-B92A-C803-0E60ACCE55D5}"/>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12969455-BCC5-BB49-6729-9193E0EA42B0}"/>
              </a:ext>
            </a:extLst>
          </p:cNvPr>
          <p:cNvSpPr>
            <a:spLocks noGrp="1"/>
          </p:cNvSpPr>
          <p:nvPr>
            <p:ph type="title"/>
          </p:nvPr>
        </p:nvSpPr>
        <p:spPr/>
        <p:txBody>
          <a:bodyPr/>
          <a:lstStyle/>
          <a:p>
            <a:r>
              <a:rPr lang="en-GB" dirty="0"/>
              <a:t>Contacts</a:t>
            </a:r>
            <a:endParaRPr lang="en-GB" spc="-40" dirty="0"/>
          </a:p>
        </p:txBody>
      </p:sp>
      <p:graphicFrame>
        <p:nvGraphicFramePr>
          <p:cNvPr id="4" name="Table 3">
            <a:extLst>
              <a:ext uri="{FF2B5EF4-FFF2-40B4-BE49-F238E27FC236}">
                <a16:creationId xmlns:a16="http://schemas.microsoft.com/office/drawing/2014/main" id="{4254F64F-4FCA-4C16-C985-F6E17239DBC7}"/>
              </a:ext>
            </a:extLst>
          </p:cNvPr>
          <p:cNvGraphicFramePr>
            <a:graphicFrameLocks noGrp="1"/>
          </p:cNvGraphicFramePr>
          <p:nvPr>
            <p:extLst>
              <p:ext uri="{D42A27DB-BD31-4B8C-83A1-F6EECF244321}">
                <p14:modId xmlns:p14="http://schemas.microsoft.com/office/powerpoint/2010/main" val="446744284"/>
              </p:ext>
            </p:extLst>
          </p:nvPr>
        </p:nvGraphicFramePr>
        <p:xfrm>
          <a:off x="527050" y="1712676"/>
          <a:ext cx="11088000" cy="4114800"/>
        </p:xfrm>
        <a:graphic>
          <a:graphicData uri="http://schemas.openxmlformats.org/drawingml/2006/table">
            <a:tbl>
              <a:tblPr firstRow="1" bandRow="1">
                <a:tableStyleId>{073A0DAA-6AF3-43AB-8588-CEC1D06C72B9}</a:tableStyleId>
              </a:tblPr>
              <a:tblGrid>
                <a:gridCol w="1814794">
                  <a:extLst>
                    <a:ext uri="{9D8B030D-6E8A-4147-A177-3AD203B41FA5}">
                      <a16:colId xmlns:a16="http://schemas.microsoft.com/office/drawing/2014/main" val="690034322"/>
                    </a:ext>
                  </a:extLst>
                </a:gridCol>
                <a:gridCol w="9273206">
                  <a:extLst>
                    <a:ext uri="{9D8B030D-6E8A-4147-A177-3AD203B41FA5}">
                      <a16:colId xmlns:a16="http://schemas.microsoft.com/office/drawing/2014/main" val="1869676797"/>
                    </a:ext>
                  </a:extLst>
                </a:gridCol>
              </a:tblGrid>
              <a:tr h="1371600">
                <a:tc>
                  <a:txBody>
                    <a:bodyPr/>
                    <a:lstStyle/>
                    <a:p>
                      <a:pPr algn="ctr"/>
                      <a:endParaRPr lang="en-GB" dirty="0"/>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2800" b="1" dirty="0">
                          <a:solidFill>
                            <a:schemeClr val="tx1"/>
                          </a:solidFill>
                        </a:rPr>
                        <a:t>NW SuppoRTT Website</a:t>
                      </a:r>
                    </a:p>
                    <a:p>
                      <a:pPr algn="l"/>
                      <a:r>
                        <a:rPr lang="en-GB" sz="2800" b="0" dirty="0">
                          <a:solidFill>
                            <a:schemeClr val="tx1"/>
                          </a:solidFill>
                          <a:hlinkClick r:id="rId3"/>
                        </a:rPr>
                        <a:t>https://www.nwpgmd.nhs.uk/supported-return-to-training</a:t>
                      </a:r>
                      <a:r>
                        <a:rPr lang="en-GB" sz="2800" b="0" dirty="0">
                          <a:solidFill>
                            <a:schemeClr val="tx1"/>
                          </a:solidFill>
                        </a:rPr>
                        <a:t>  </a:t>
                      </a:r>
                    </a:p>
                  </a:txBody>
                  <a:tcPr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1073010"/>
                  </a:ext>
                </a:extLst>
              </a:tr>
              <a:tr h="1371600">
                <a:tc>
                  <a:txBody>
                    <a:bodyPr/>
                    <a:lstStyle/>
                    <a:p>
                      <a:pPr algn="ctr"/>
                      <a:endParaRPr lang="en-GB" dirty="0"/>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2800" b="1" dirty="0">
                          <a:solidFill>
                            <a:schemeClr val="tx1"/>
                          </a:solidFill>
                        </a:rPr>
                        <a:t>NW SuppoRTT Team</a:t>
                      </a:r>
                    </a:p>
                    <a:p>
                      <a:pPr algn="l"/>
                      <a:r>
                        <a:rPr lang="en-GB" sz="2800" dirty="0">
                          <a:solidFill>
                            <a:schemeClr val="tx1"/>
                          </a:solidFill>
                          <a:hlinkClick r:id="rId4"/>
                        </a:rPr>
                        <a:t>england.supportt.nw@nhs.net</a:t>
                      </a:r>
                      <a:r>
                        <a:rPr lang="en-GB" sz="2800" dirty="0">
                          <a:solidFill>
                            <a:schemeClr val="tx1"/>
                          </a:solidFill>
                        </a:rPr>
                        <a:t>   </a:t>
                      </a:r>
                    </a:p>
                  </a:txBody>
                  <a:tcPr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4084934"/>
                  </a:ext>
                </a:extLst>
              </a:tr>
              <a:tr h="1371600">
                <a:tc>
                  <a:txBody>
                    <a:bodyPr/>
                    <a:lstStyle/>
                    <a:p>
                      <a:pPr algn="ctr"/>
                      <a:endParaRPr lang="en-GB" dirty="0"/>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FF0000"/>
                          </a:solidFill>
                        </a:rPr>
                        <a:t>Your Name</a:t>
                      </a:r>
                    </a:p>
                    <a:p>
                      <a:pPr algn="l"/>
                      <a:r>
                        <a:rPr lang="en-GB" sz="2800" dirty="0">
                          <a:solidFill>
                            <a:srgbClr val="FF0000"/>
                          </a:solidFill>
                        </a:rPr>
                        <a:t>Email Address</a:t>
                      </a:r>
                    </a:p>
                  </a:txBody>
                  <a:tcPr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930369"/>
                  </a:ext>
                </a:extLst>
              </a:tr>
            </a:tbl>
          </a:graphicData>
        </a:graphic>
      </p:graphicFrame>
      <p:pic>
        <p:nvPicPr>
          <p:cNvPr id="9" name="Graphic 8" descr="Email with solid fill">
            <a:extLst>
              <a:ext uri="{FF2B5EF4-FFF2-40B4-BE49-F238E27FC236}">
                <a16:creationId xmlns:a16="http://schemas.microsoft.com/office/drawing/2014/main" id="{464B18D3-FBC6-AD40-5DE7-1178BA6527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1444" y="3230076"/>
            <a:ext cx="1080000" cy="1080000"/>
          </a:xfrm>
          <a:prstGeom prst="rect">
            <a:avLst/>
          </a:prstGeom>
        </p:spPr>
      </p:pic>
      <p:pic>
        <p:nvPicPr>
          <p:cNvPr id="10" name="Graphic 9" descr="Internet with solid fill">
            <a:extLst>
              <a:ext uri="{FF2B5EF4-FFF2-40B4-BE49-F238E27FC236}">
                <a16:creationId xmlns:a16="http://schemas.microsoft.com/office/drawing/2014/main" id="{72A990DF-E43F-5295-973E-9DEF3B1175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1444" y="1893276"/>
            <a:ext cx="1080000" cy="1080000"/>
          </a:xfrm>
          <a:prstGeom prst="rect">
            <a:avLst/>
          </a:prstGeom>
        </p:spPr>
      </p:pic>
      <p:pic>
        <p:nvPicPr>
          <p:cNvPr id="12" name="Graphic 11" descr="Employee badge with solid fill">
            <a:extLst>
              <a:ext uri="{FF2B5EF4-FFF2-40B4-BE49-F238E27FC236}">
                <a16:creationId xmlns:a16="http://schemas.microsoft.com/office/drawing/2014/main" id="{25D4B78A-84AD-9AAA-1AC3-13C828C49B1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1444" y="4585926"/>
            <a:ext cx="1080000" cy="1080000"/>
          </a:xfrm>
          <a:prstGeom prst="rect">
            <a:avLst/>
          </a:prstGeom>
        </p:spPr>
      </p:pic>
    </p:spTree>
    <p:extLst>
      <p:ext uri="{BB962C8B-B14F-4D97-AF65-F5344CB8AC3E}">
        <p14:creationId xmlns:p14="http://schemas.microsoft.com/office/powerpoint/2010/main" val="194623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56E7-901A-E911-055C-25A84B999CE5}"/>
              </a:ext>
            </a:extLst>
          </p:cNvPr>
          <p:cNvSpPr>
            <a:spLocks noGrp="1"/>
          </p:cNvSpPr>
          <p:nvPr>
            <p:ph type="title" idx="4294967295"/>
          </p:nvPr>
        </p:nvSpPr>
        <p:spPr>
          <a:xfrm>
            <a:off x="0" y="-1325563"/>
            <a:ext cx="10515600" cy="1325563"/>
          </a:xfrm>
        </p:spPr>
        <p:txBody>
          <a:bodyPr vert="horz" lIns="91440" tIns="45720" rIns="91440" bIns="45720" rtlCol="0" anchor="b">
            <a:normAutofit/>
          </a:bodyPr>
          <a:lstStyle/>
          <a:p>
            <a:r>
              <a:rPr lang="en-GB" dirty="0"/>
              <a:t>End slide</a:t>
            </a:r>
          </a:p>
        </p:txBody>
      </p:sp>
    </p:spTree>
    <p:extLst>
      <p:ext uri="{BB962C8B-B14F-4D97-AF65-F5344CB8AC3E}">
        <p14:creationId xmlns:p14="http://schemas.microsoft.com/office/powerpoint/2010/main" val="36468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C03F4-B2DD-B91C-4DA4-4D62E6C5BFF7}"/>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2C756F7E-334A-D2FF-D5C9-E8AF25E283C9}"/>
              </a:ext>
            </a:extLst>
          </p:cNvPr>
          <p:cNvSpPr>
            <a:spLocks noGrp="1"/>
          </p:cNvSpPr>
          <p:nvPr>
            <p:ph type="title"/>
          </p:nvPr>
        </p:nvSpPr>
        <p:spPr/>
        <p:txBody>
          <a:bodyPr/>
          <a:lstStyle/>
          <a:p>
            <a:r>
              <a:rPr lang="en-GB" dirty="0"/>
              <a:t>Background</a:t>
            </a:r>
            <a:endParaRPr lang="en-GB" spc="-40" dirty="0"/>
          </a:p>
        </p:txBody>
      </p:sp>
      <p:graphicFrame>
        <p:nvGraphicFramePr>
          <p:cNvPr id="16" name="Table 15">
            <a:extLst>
              <a:ext uri="{FF2B5EF4-FFF2-40B4-BE49-F238E27FC236}">
                <a16:creationId xmlns:a16="http://schemas.microsoft.com/office/drawing/2014/main" id="{78994863-196D-2DC4-D59E-F353AD759674}"/>
              </a:ext>
            </a:extLst>
          </p:cNvPr>
          <p:cNvGraphicFramePr>
            <a:graphicFrameLocks noGrp="1"/>
          </p:cNvGraphicFramePr>
          <p:nvPr>
            <p:extLst>
              <p:ext uri="{D42A27DB-BD31-4B8C-83A1-F6EECF244321}">
                <p14:modId xmlns:p14="http://schemas.microsoft.com/office/powerpoint/2010/main" val="665772743"/>
              </p:ext>
            </p:extLst>
          </p:nvPr>
        </p:nvGraphicFramePr>
        <p:xfrm>
          <a:off x="442048" y="1980468"/>
          <a:ext cx="11492777" cy="4297680"/>
        </p:xfrm>
        <a:graphic>
          <a:graphicData uri="http://schemas.openxmlformats.org/drawingml/2006/table">
            <a:tbl>
              <a:tblPr firstRow="1" bandRow="1">
                <a:tableStyleId>{5C22544A-7EE6-4342-B048-85BDC9FD1C3A}</a:tableStyleId>
              </a:tblPr>
              <a:tblGrid>
                <a:gridCol w="1687607">
                  <a:extLst>
                    <a:ext uri="{9D8B030D-6E8A-4147-A177-3AD203B41FA5}">
                      <a16:colId xmlns:a16="http://schemas.microsoft.com/office/drawing/2014/main" val="522990920"/>
                    </a:ext>
                  </a:extLst>
                </a:gridCol>
                <a:gridCol w="9805170">
                  <a:extLst>
                    <a:ext uri="{9D8B030D-6E8A-4147-A177-3AD203B41FA5}">
                      <a16:colId xmlns:a16="http://schemas.microsoft.com/office/drawing/2014/main" val="2659564712"/>
                    </a:ext>
                  </a:extLst>
                </a:gridCol>
              </a:tblGrid>
              <a:tr h="1432560">
                <a:tc>
                  <a:txBody>
                    <a:bodyPr/>
                    <a:lstStyle/>
                    <a:p>
                      <a:pPr algn="ctr"/>
                      <a:r>
                        <a:rPr lang="en-GB" sz="2200" b="1" dirty="0"/>
                        <a:t>2016</a:t>
                      </a:r>
                    </a:p>
                  </a:txBody>
                  <a:tcPr anchor="ctr">
                    <a:lnL w="12700" cmpd="sng">
                      <a:noFill/>
                    </a:lnL>
                    <a:lnR w="381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DFFF">
                        <a:alpha val="6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0" dirty="0">
                          <a:solidFill>
                            <a:schemeClr val="tx1"/>
                          </a:solidFill>
                        </a:rPr>
                        <a:t>The 2016 ACAS junior doctors’ contract agreement committed NHS England (formerly HEE) to develop innovative, evidence-based initiatives to “remove as far as possible the disadvantage of those who take time out.</a:t>
                      </a:r>
                    </a:p>
                  </a:txBody>
                  <a:tcPr anchor="ctr">
                    <a:lnL w="38100" cap="flat" cmpd="sng" algn="ctr">
                      <a:solidFill>
                        <a:schemeClr val="bg1"/>
                      </a:solidFill>
                      <a:prstDash val="solid"/>
                      <a:round/>
                      <a:headEnd type="none" w="med" len="med"/>
                      <a:tailEnd type="none" w="med" len="med"/>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8827869"/>
                  </a:ext>
                </a:extLst>
              </a:tr>
              <a:tr h="1432560">
                <a:tc>
                  <a:txBody>
                    <a:bodyPr/>
                    <a:lstStyle/>
                    <a:p>
                      <a:pPr algn="ctr"/>
                      <a:r>
                        <a:rPr lang="en-GB" sz="2200" b="1" dirty="0">
                          <a:solidFill>
                            <a:schemeClr val="tx1"/>
                          </a:solidFill>
                        </a:rPr>
                        <a:t>2017</a:t>
                      </a:r>
                    </a:p>
                  </a:txBody>
                  <a:tcPr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solidFill>
                            <a:schemeClr val="tx1"/>
                          </a:solidFill>
                        </a:rPr>
                        <a:t>National SuppoRTT Strategy &amp; Investment Plan published</a:t>
                      </a:r>
                      <a:endParaRPr lang="en-GB" sz="2200" dirty="0"/>
                    </a:p>
                  </a:txBody>
                  <a:tcPr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5514629"/>
                  </a:ext>
                </a:extLst>
              </a:tr>
              <a:tr h="1432560">
                <a:tc>
                  <a:txBody>
                    <a:bodyPr/>
                    <a:lstStyle/>
                    <a:p>
                      <a:pPr algn="ctr"/>
                      <a:r>
                        <a:rPr lang="en-GB" sz="2200" b="1" dirty="0">
                          <a:solidFill>
                            <a:schemeClr val="tx1"/>
                          </a:solidFill>
                        </a:rPr>
                        <a:t>2018</a:t>
                      </a:r>
                    </a:p>
                  </a:txBody>
                  <a:tcPr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solidFill>
                            <a:schemeClr val="tx1"/>
                          </a:solidFill>
                        </a:rPr>
                        <a:t>NW SuppoRTT Programme began</a:t>
                      </a:r>
                    </a:p>
                  </a:txBody>
                  <a:tcPr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7244372"/>
                  </a:ext>
                </a:extLst>
              </a:tr>
            </a:tbl>
          </a:graphicData>
        </a:graphic>
      </p:graphicFrame>
      <p:sp>
        <p:nvSpPr>
          <p:cNvPr id="3" name="TextBox 2">
            <a:extLst>
              <a:ext uri="{FF2B5EF4-FFF2-40B4-BE49-F238E27FC236}">
                <a16:creationId xmlns:a16="http://schemas.microsoft.com/office/drawing/2014/main" id="{FE6C596C-B32D-88A5-049A-C1818537E51D}"/>
              </a:ext>
            </a:extLst>
          </p:cNvPr>
          <p:cNvSpPr txBox="1"/>
          <p:nvPr/>
        </p:nvSpPr>
        <p:spPr>
          <a:xfrm>
            <a:off x="371712" y="1297951"/>
            <a:ext cx="6628738" cy="400110"/>
          </a:xfrm>
          <a:prstGeom prst="rect">
            <a:avLst/>
          </a:prstGeom>
          <a:noFill/>
        </p:spPr>
        <p:txBody>
          <a:bodyPr wrap="none" rtlCol="0">
            <a:spAutoFit/>
          </a:bodyPr>
          <a:lstStyle/>
          <a:p>
            <a:r>
              <a:rPr lang="en-GB" sz="2000" b="1" dirty="0">
                <a:solidFill>
                  <a:schemeClr val="bg2"/>
                </a:solidFill>
              </a:rPr>
              <a:t>At least 10% of people are out of training at any time </a:t>
            </a:r>
          </a:p>
        </p:txBody>
      </p:sp>
    </p:spTree>
    <p:extLst>
      <p:ext uri="{BB962C8B-B14F-4D97-AF65-F5344CB8AC3E}">
        <p14:creationId xmlns:p14="http://schemas.microsoft.com/office/powerpoint/2010/main" val="229911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8BF32-14FF-6444-091E-7B87E1B019A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AA00EBC-FED6-54A5-B2FB-00D57F98C510}"/>
              </a:ext>
            </a:extLst>
          </p:cNvPr>
          <p:cNvSpPr>
            <a:spLocks noGrp="1"/>
          </p:cNvSpPr>
          <p:nvPr>
            <p:ph idx="1"/>
          </p:nvPr>
        </p:nvSpPr>
        <p:spPr>
          <a:xfrm>
            <a:off x="432000" y="1395513"/>
            <a:ext cx="11088000" cy="1668460"/>
          </a:xfrm>
        </p:spPr>
        <p:txBody>
          <a:bodyPr>
            <a:normAutofit fontScale="92500" lnSpcReduction="10000"/>
          </a:bodyPr>
          <a:lstStyle/>
          <a:p>
            <a:pPr>
              <a:lnSpc>
                <a:spcPct val="100000"/>
              </a:lnSpc>
              <a:spcAft>
                <a:spcPts val="1200"/>
              </a:spcAft>
              <a:buClr>
                <a:schemeClr val="accent6"/>
              </a:buClr>
            </a:pPr>
            <a:r>
              <a:rPr lang="en-GB" sz="2400" dirty="0">
                <a:solidFill>
                  <a:schemeClr val="tx1"/>
                </a:solidFill>
              </a:rPr>
              <a:t>All </a:t>
            </a:r>
            <a:r>
              <a:rPr lang="en-GB" sz="2400" dirty="0"/>
              <a:t>D</a:t>
            </a:r>
            <a:r>
              <a:rPr lang="en-GB" sz="2400" dirty="0">
                <a:solidFill>
                  <a:schemeClr val="tx1"/>
                </a:solidFill>
              </a:rPr>
              <a:t>octors, Dentists and Public Health practitioners in training with an NTN who have a break in training of 3 months or more. </a:t>
            </a:r>
          </a:p>
          <a:p>
            <a:pPr marL="717550" lvl="1" indent="-363538">
              <a:lnSpc>
                <a:spcPct val="100000"/>
              </a:lnSpc>
              <a:spcAft>
                <a:spcPts val="1200"/>
              </a:spcAft>
              <a:buClr>
                <a:schemeClr val="accent6"/>
              </a:buClr>
            </a:pPr>
            <a:r>
              <a:rPr lang="en-GB" sz="2400" dirty="0"/>
              <a:t>Those with a shorter break can also access SuppoRTT if they feel it will benefit them</a:t>
            </a:r>
            <a:endParaRPr lang="en-GB" sz="2400" dirty="0">
              <a:solidFill>
                <a:schemeClr val="tx1"/>
              </a:solidFill>
            </a:endParaRPr>
          </a:p>
          <a:p>
            <a:pPr>
              <a:lnSpc>
                <a:spcPct val="100000"/>
              </a:lnSpc>
              <a:spcAft>
                <a:spcPts val="1200"/>
              </a:spcAft>
              <a:buClr>
                <a:schemeClr val="accent6"/>
              </a:buClr>
            </a:pPr>
            <a:endParaRPr lang="en-GB" sz="2400" dirty="0"/>
          </a:p>
        </p:txBody>
      </p:sp>
      <p:sp>
        <p:nvSpPr>
          <p:cNvPr id="17" name="Title 4">
            <a:extLst>
              <a:ext uri="{FF2B5EF4-FFF2-40B4-BE49-F238E27FC236}">
                <a16:creationId xmlns:a16="http://schemas.microsoft.com/office/drawing/2014/main" id="{147A0D77-45F5-967E-68C1-319C817198D8}"/>
              </a:ext>
            </a:extLst>
          </p:cNvPr>
          <p:cNvSpPr>
            <a:spLocks noGrp="1"/>
          </p:cNvSpPr>
          <p:nvPr>
            <p:ph type="title"/>
          </p:nvPr>
        </p:nvSpPr>
        <p:spPr/>
        <p:txBody>
          <a:bodyPr/>
          <a:lstStyle/>
          <a:p>
            <a:r>
              <a:rPr lang="en-GB" dirty="0"/>
              <a:t>Eligibility</a:t>
            </a:r>
            <a:endParaRPr lang="en-GB" spc="-40" dirty="0"/>
          </a:p>
        </p:txBody>
      </p:sp>
      <p:sp>
        <p:nvSpPr>
          <p:cNvPr id="4" name="Rectangle: Diagonal Corners Rounded 3">
            <a:extLst>
              <a:ext uri="{FF2B5EF4-FFF2-40B4-BE49-F238E27FC236}">
                <a16:creationId xmlns:a16="http://schemas.microsoft.com/office/drawing/2014/main" id="{60AA5829-9F37-958D-3B50-8C2A87488124}"/>
              </a:ext>
            </a:extLst>
          </p:cNvPr>
          <p:cNvSpPr/>
          <p:nvPr/>
        </p:nvSpPr>
        <p:spPr>
          <a:xfrm>
            <a:off x="431995" y="2974308"/>
            <a:ext cx="2739825" cy="1514475"/>
          </a:xfrm>
          <a:prstGeom prst="round2DiagRect">
            <a:avLst/>
          </a:prstGeom>
          <a:solidFill>
            <a:schemeClr val="bg2">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spcAft>
                <a:spcPts val="1200"/>
              </a:spcAft>
              <a:buClr>
                <a:schemeClr val="accent6"/>
              </a:buClr>
            </a:pPr>
            <a:r>
              <a:rPr lang="en-GB" sz="1800" b="1" dirty="0">
                <a:solidFill>
                  <a:schemeClr val="tx1"/>
                </a:solidFill>
              </a:rPr>
              <a:t>Parental Leave</a:t>
            </a:r>
          </a:p>
          <a:p>
            <a:pPr algn="ctr">
              <a:lnSpc>
                <a:spcPct val="100000"/>
              </a:lnSpc>
              <a:spcAft>
                <a:spcPts val="1200"/>
              </a:spcAft>
              <a:buClr>
                <a:schemeClr val="accent6"/>
              </a:buClr>
            </a:pPr>
            <a:r>
              <a:rPr lang="en-GB" sz="1800" dirty="0">
                <a:solidFill>
                  <a:schemeClr val="tx1"/>
                </a:solidFill>
              </a:rPr>
              <a:t> (adoption, maternity, shared parental leave)</a:t>
            </a:r>
          </a:p>
        </p:txBody>
      </p:sp>
      <p:sp>
        <p:nvSpPr>
          <p:cNvPr id="7" name="Rectangle: Diagonal Corners Rounded 6">
            <a:extLst>
              <a:ext uri="{FF2B5EF4-FFF2-40B4-BE49-F238E27FC236}">
                <a16:creationId xmlns:a16="http://schemas.microsoft.com/office/drawing/2014/main" id="{4E26870E-C4E1-433D-3BBD-92EA6D2DEB1C}"/>
              </a:ext>
            </a:extLst>
          </p:cNvPr>
          <p:cNvSpPr/>
          <p:nvPr/>
        </p:nvSpPr>
        <p:spPr>
          <a:xfrm>
            <a:off x="6216445" y="2974310"/>
            <a:ext cx="2739825" cy="1514475"/>
          </a:xfrm>
          <a:prstGeom prst="round2DiagRect">
            <a:avLst/>
          </a:prstGeom>
          <a:solidFill>
            <a:schemeClr val="bg2">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spcAft>
                <a:spcPts val="1200"/>
              </a:spcAft>
              <a:buClr>
                <a:schemeClr val="accent6"/>
              </a:buClr>
            </a:pPr>
            <a:r>
              <a:rPr lang="en-GB" sz="1800" b="1" dirty="0"/>
              <a:t>Long-term s</a:t>
            </a:r>
            <a:r>
              <a:rPr lang="en-GB" sz="1800" b="1" dirty="0">
                <a:solidFill>
                  <a:schemeClr val="tx1"/>
                </a:solidFill>
              </a:rPr>
              <a:t>ickness </a:t>
            </a:r>
          </a:p>
          <a:p>
            <a:pPr algn="ctr">
              <a:lnSpc>
                <a:spcPct val="100000"/>
              </a:lnSpc>
              <a:spcAft>
                <a:spcPts val="1200"/>
              </a:spcAft>
              <a:buClr>
                <a:schemeClr val="accent6"/>
              </a:buClr>
            </a:pPr>
            <a:r>
              <a:rPr lang="en-GB" sz="1800" dirty="0">
                <a:solidFill>
                  <a:schemeClr val="tx1"/>
                </a:solidFill>
              </a:rPr>
              <a:t>(planned and unplanned)</a:t>
            </a:r>
          </a:p>
        </p:txBody>
      </p:sp>
      <p:sp>
        <p:nvSpPr>
          <p:cNvPr id="8" name="Rectangle: Diagonal Corners Rounded 7">
            <a:extLst>
              <a:ext uri="{FF2B5EF4-FFF2-40B4-BE49-F238E27FC236}">
                <a16:creationId xmlns:a16="http://schemas.microsoft.com/office/drawing/2014/main" id="{0319EB34-D799-CE8E-B03F-5BD2ECF46878}"/>
              </a:ext>
            </a:extLst>
          </p:cNvPr>
          <p:cNvSpPr/>
          <p:nvPr/>
        </p:nvSpPr>
        <p:spPr>
          <a:xfrm>
            <a:off x="3324219" y="2974309"/>
            <a:ext cx="2739825" cy="1514475"/>
          </a:xfrm>
          <a:prstGeom prst="round2DiagRect">
            <a:avLst/>
          </a:prstGeom>
          <a:solidFill>
            <a:schemeClr val="accent4">
              <a:lumMod val="60000"/>
              <a:lumOff val="4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spcAft>
                <a:spcPts val="1200"/>
              </a:spcAft>
              <a:buClr>
                <a:schemeClr val="accent6"/>
              </a:buClr>
            </a:pPr>
            <a:r>
              <a:rPr lang="en-GB" sz="1800" b="1" dirty="0"/>
              <a:t>OOP</a:t>
            </a:r>
          </a:p>
          <a:p>
            <a:pPr algn="ctr">
              <a:lnSpc>
                <a:spcPct val="100000"/>
              </a:lnSpc>
              <a:spcAft>
                <a:spcPts val="1200"/>
              </a:spcAft>
              <a:buClr>
                <a:schemeClr val="accent6"/>
              </a:buClr>
            </a:pPr>
            <a:r>
              <a:rPr lang="en-GB" sz="1800" dirty="0"/>
              <a:t>( C</a:t>
            </a:r>
            <a:r>
              <a:rPr lang="en-GB" dirty="0"/>
              <a:t> / E / P / R / T )</a:t>
            </a:r>
            <a:endParaRPr lang="en-GB" sz="1800" dirty="0"/>
          </a:p>
        </p:txBody>
      </p:sp>
      <p:sp>
        <p:nvSpPr>
          <p:cNvPr id="9" name="Rectangle: Diagonal Corners Rounded 8">
            <a:extLst>
              <a:ext uri="{FF2B5EF4-FFF2-40B4-BE49-F238E27FC236}">
                <a16:creationId xmlns:a16="http://schemas.microsoft.com/office/drawing/2014/main" id="{A82925E9-CFA2-2454-D0E0-E4FB2C375144}"/>
              </a:ext>
            </a:extLst>
          </p:cNvPr>
          <p:cNvSpPr/>
          <p:nvPr/>
        </p:nvSpPr>
        <p:spPr>
          <a:xfrm>
            <a:off x="9108671" y="2974308"/>
            <a:ext cx="2739825" cy="3178842"/>
          </a:xfrm>
          <a:prstGeom prst="round2DiagRect">
            <a:avLst/>
          </a:prstGeom>
          <a:solidFill>
            <a:schemeClr val="bg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lumMod val="20000"/>
                    <a:lumOff val="80000"/>
                  </a:schemeClr>
                </a:solidFill>
              </a:rPr>
              <a:t>D</a:t>
            </a:r>
            <a:r>
              <a:rPr lang="en-GB" sz="1800" b="1" dirty="0">
                <a:solidFill>
                  <a:schemeClr val="accent4">
                    <a:lumMod val="20000"/>
                    <a:lumOff val="80000"/>
                  </a:schemeClr>
                </a:solidFill>
              </a:rPr>
              <a:t>iscretionary </a:t>
            </a:r>
            <a:r>
              <a:rPr lang="en-GB" b="1" dirty="0">
                <a:solidFill>
                  <a:schemeClr val="accent4">
                    <a:lumMod val="20000"/>
                    <a:lumOff val="80000"/>
                  </a:schemeClr>
                </a:solidFill>
              </a:rPr>
              <a:t>O</a:t>
            </a:r>
            <a:r>
              <a:rPr lang="en-GB" sz="1800" b="1" dirty="0">
                <a:solidFill>
                  <a:schemeClr val="accent4">
                    <a:lumMod val="20000"/>
                    <a:lumOff val="80000"/>
                  </a:schemeClr>
                </a:solidFill>
              </a:rPr>
              <a:t>ffer</a:t>
            </a:r>
          </a:p>
          <a:p>
            <a:pPr algn="ctr"/>
            <a:endParaRPr lang="en-GB" dirty="0">
              <a:solidFill>
                <a:schemeClr val="accent4">
                  <a:lumMod val="20000"/>
                  <a:lumOff val="80000"/>
                </a:schemeClr>
              </a:solidFill>
            </a:endParaRPr>
          </a:p>
          <a:p>
            <a:pPr algn="ctr"/>
            <a:r>
              <a:rPr lang="en-GB" sz="1800" dirty="0">
                <a:solidFill>
                  <a:schemeClr val="accent4">
                    <a:lumMod val="20000"/>
                    <a:lumOff val="80000"/>
                  </a:schemeClr>
                </a:solidFill>
              </a:rPr>
              <a:t>International Medical Graduates new to the NHS starting 1</a:t>
            </a:r>
            <a:r>
              <a:rPr lang="en-GB" sz="1800" baseline="30000" dirty="0">
                <a:solidFill>
                  <a:schemeClr val="accent4">
                    <a:lumMod val="20000"/>
                    <a:lumOff val="80000"/>
                  </a:schemeClr>
                </a:solidFill>
              </a:rPr>
              <a:t>st</a:t>
            </a:r>
            <a:r>
              <a:rPr lang="en-GB" sz="1800" dirty="0">
                <a:solidFill>
                  <a:schemeClr val="accent4">
                    <a:lumMod val="20000"/>
                    <a:lumOff val="80000"/>
                  </a:schemeClr>
                </a:solidFill>
              </a:rPr>
              <a:t> training post/started in last 6 months*</a:t>
            </a:r>
          </a:p>
          <a:p>
            <a:pPr algn="ctr"/>
            <a:endParaRPr lang="en-GB" dirty="0">
              <a:solidFill>
                <a:schemeClr val="accent4">
                  <a:lumMod val="20000"/>
                  <a:lumOff val="80000"/>
                </a:schemeClr>
              </a:solidFill>
            </a:endParaRPr>
          </a:p>
        </p:txBody>
      </p:sp>
      <p:sp>
        <p:nvSpPr>
          <p:cNvPr id="10" name="Rectangle: Diagonal Corners Rounded 9">
            <a:extLst>
              <a:ext uri="{FF2B5EF4-FFF2-40B4-BE49-F238E27FC236}">
                <a16:creationId xmlns:a16="http://schemas.microsoft.com/office/drawing/2014/main" id="{035949DA-EB9B-4A7B-5DA6-53B5DC3B0F86}"/>
              </a:ext>
            </a:extLst>
          </p:cNvPr>
          <p:cNvSpPr/>
          <p:nvPr/>
        </p:nvSpPr>
        <p:spPr>
          <a:xfrm>
            <a:off x="431996" y="4658733"/>
            <a:ext cx="2739825" cy="1514475"/>
          </a:xfrm>
          <a:prstGeom prst="round2DiagRect">
            <a:avLst/>
          </a:prstGeom>
          <a:solidFill>
            <a:schemeClr val="accent4">
              <a:lumMod val="60000"/>
              <a:lumOff val="4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buClr>
                <a:schemeClr val="accent6"/>
              </a:buClr>
            </a:pPr>
            <a:r>
              <a:rPr lang="en-GB" sz="1800" b="1" dirty="0">
                <a:solidFill>
                  <a:schemeClr val="tx1"/>
                </a:solidFill>
              </a:rPr>
              <a:t>Career break prior to starting new programme </a:t>
            </a:r>
          </a:p>
          <a:p>
            <a:pPr algn="ctr">
              <a:spcAft>
                <a:spcPts val="1200"/>
              </a:spcAft>
              <a:buClr>
                <a:schemeClr val="accent6"/>
              </a:buClr>
            </a:pPr>
            <a:r>
              <a:rPr lang="en-GB" sz="1800" dirty="0">
                <a:solidFill>
                  <a:schemeClr val="tx1"/>
                </a:solidFill>
              </a:rPr>
              <a:t>(i.e. F3 year)</a:t>
            </a:r>
          </a:p>
        </p:txBody>
      </p:sp>
      <p:sp>
        <p:nvSpPr>
          <p:cNvPr id="11" name="Rectangle: Diagonal Corners Rounded 10">
            <a:extLst>
              <a:ext uri="{FF2B5EF4-FFF2-40B4-BE49-F238E27FC236}">
                <a16:creationId xmlns:a16="http://schemas.microsoft.com/office/drawing/2014/main" id="{4BDB8AAF-9034-1528-0957-A036DD34C668}"/>
              </a:ext>
            </a:extLst>
          </p:cNvPr>
          <p:cNvSpPr/>
          <p:nvPr/>
        </p:nvSpPr>
        <p:spPr>
          <a:xfrm>
            <a:off x="3324221" y="4658734"/>
            <a:ext cx="2739825" cy="1514475"/>
          </a:xfrm>
          <a:prstGeom prst="round2DiagRect">
            <a:avLst/>
          </a:prstGeom>
          <a:solidFill>
            <a:schemeClr val="bg2">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spcAft>
                <a:spcPts val="1200"/>
              </a:spcAft>
              <a:buClr>
                <a:schemeClr val="accent6"/>
              </a:buClr>
            </a:pPr>
            <a:r>
              <a:rPr lang="en-GB" sz="1800" b="1" dirty="0"/>
              <a:t>Bereavement, Carers Leave</a:t>
            </a:r>
          </a:p>
        </p:txBody>
      </p:sp>
      <p:sp>
        <p:nvSpPr>
          <p:cNvPr id="12" name="Rectangle: Diagonal Corners Rounded 11">
            <a:extLst>
              <a:ext uri="{FF2B5EF4-FFF2-40B4-BE49-F238E27FC236}">
                <a16:creationId xmlns:a16="http://schemas.microsoft.com/office/drawing/2014/main" id="{C9EFBDB9-A813-93D8-3134-B407B174F7F3}"/>
              </a:ext>
            </a:extLst>
          </p:cNvPr>
          <p:cNvSpPr/>
          <p:nvPr/>
        </p:nvSpPr>
        <p:spPr>
          <a:xfrm>
            <a:off x="6216446" y="4638675"/>
            <a:ext cx="2739825" cy="1514475"/>
          </a:xfrm>
          <a:prstGeom prst="round2DiagRect">
            <a:avLst/>
          </a:prstGeom>
          <a:solidFill>
            <a:schemeClr val="accent4">
              <a:lumMod val="60000"/>
              <a:lumOff val="4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spcAft>
                <a:spcPts val="1200"/>
              </a:spcAft>
              <a:buClr>
                <a:schemeClr val="accent6"/>
              </a:buClr>
            </a:pPr>
            <a:r>
              <a:rPr lang="en-GB" sz="1800" b="1" dirty="0">
                <a:solidFill>
                  <a:schemeClr val="tx1"/>
                </a:solidFill>
              </a:rPr>
              <a:t>Disciplinary Action</a:t>
            </a:r>
          </a:p>
        </p:txBody>
      </p:sp>
    </p:spTree>
    <p:extLst>
      <p:ext uri="{BB962C8B-B14F-4D97-AF65-F5344CB8AC3E}">
        <p14:creationId xmlns:p14="http://schemas.microsoft.com/office/powerpoint/2010/main" val="204989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6B968-1A54-5759-4147-0AA2A86E09B2}"/>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93C0EADC-D5B8-98AE-56B4-4F203A973463}"/>
              </a:ext>
            </a:extLst>
          </p:cNvPr>
          <p:cNvSpPr>
            <a:spLocks noGrp="1"/>
          </p:cNvSpPr>
          <p:nvPr>
            <p:ph type="title"/>
          </p:nvPr>
        </p:nvSpPr>
        <p:spPr/>
        <p:txBody>
          <a:bodyPr/>
          <a:lstStyle/>
          <a:p>
            <a:r>
              <a:rPr lang="en-GB" dirty="0"/>
              <a:t>The SuppoRTT Process</a:t>
            </a:r>
            <a:endParaRPr lang="en-GB" spc="-40" dirty="0"/>
          </a:p>
        </p:txBody>
      </p:sp>
      <p:sp>
        <p:nvSpPr>
          <p:cNvPr id="11" name="Arrow: Right 10">
            <a:extLst>
              <a:ext uri="{FF2B5EF4-FFF2-40B4-BE49-F238E27FC236}">
                <a16:creationId xmlns:a16="http://schemas.microsoft.com/office/drawing/2014/main" id="{2EEBEA95-5A1A-9674-CEB0-1415B24F4D3A}"/>
              </a:ext>
            </a:extLst>
          </p:cNvPr>
          <p:cNvSpPr/>
          <p:nvPr/>
        </p:nvSpPr>
        <p:spPr>
          <a:xfrm>
            <a:off x="1833870" y="1051921"/>
            <a:ext cx="8951964" cy="4754157"/>
          </a:xfrm>
          <a:prstGeom prst="rightArrow">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Diagonal Corners Rounded 11">
            <a:extLst>
              <a:ext uri="{FF2B5EF4-FFF2-40B4-BE49-F238E27FC236}">
                <a16:creationId xmlns:a16="http://schemas.microsoft.com/office/drawing/2014/main" id="{23FD30CB-398D-10B6-96CD-A2A90B2C961E}"/>
              </a:ext>
            </a:extLst>
          </p:cNvPr>
          <p:cNvSpPr/>
          <p:nvPr/>
        </p:nvSpPr>
        <p:spPr>
          <a:xfrm>
            <a:off x="1564529" y="2438999"/>
            <a:ext cx="2160000" cy="1980000"/>
          </a:xfrm>
          <a:prstGeom prst="round2DiagRect">
            <a:avLst/>
          </a:prstGeom>
          <a:solidFill>
            <a:schemeClr val="accent4">
              <a:lumMod val="75000"/>
              <a:alpha val="8509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hlinkClick r:id="rId3"/>
              </a:rPr>
              <a:t>Pre-Absence</a:t>
            </a:r>
            <a:endParaRPr lang="en-GB" sz="2000" b="1" dirty="0"/>
          </a:p>
          <a:p>
            <a:pPr algn="ctr"/>
            <a:r>
              <a:rPr lang="en-GB" dirty="0">
                <a:solidFill>
                  <a:schemeClr val="tx1"/>
                </a:solidFill>
              </a:rPr>
              <a:t>meeting &amp; form</a:t>
            </a:r>
          </a:p>
          <a:p>
            <a:pPr algn="ctr"/>
            <a:endParaRPr lang="en-GB" sz="800" dirty="0">
              <a:solidFill>
                <a:schemeClr val="tx1"/>
              </a:solidFill>
            </a:endParaRPr>
          </a:p>
          <a:p>
            <a:pPr algn="ctr"/>
            <a:r>
              <a:rPr lang="en-GB" dirty="0">
                <a:solidFill>
                  <a:schemeClr val="tx1"/>
                </a:solidFill>
              </a:rPr>
              <a:t>6-8 weeks before starting time out**</a:t>
            </a:r>
          </a:p>
        </p:txBody>
      </p:sp>
      <p:sp>
        <p:nvSpPr>
          <p:cNvPr id="13" name="Rectangle: Diagonal Corners Rounded 12">
            <a:extLst>
              <a:ext uri="{FF2B5EF4-FFF2-40B4-BE49-F238E27FC236}">
                <a16:creationId xmlns:a16="http://schemas.microsoft.com/office/drawing/2014/main" id="{1999C4AE-A9F6-2B9C-C891-348D71AAD3B3}"/>
              </a:ext>
            </a:extLst>
          </p:cNvPr>
          <p:cNvSpPr/>
          <p:nvPr/>
        </p:nvSpPr>
        <p:spPr>
          <a:xfrm>
            <a:off x="3834557" y="2438999"/>
            <a:ext cx="2160000" cy="1980000"/>
          </a:xfrm>
          <a:prstGeom prst="round2DiagRect">
            <a:avLst/>
          </a:prstGeom>
          <a:solidFill>
            <a:schemeClr val="accent1">
              <a:lumMod val="40000"/>
              <a:lumOff val="60000"/>
              <a:alpha val="8509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hlinkClick r:id="rId4"/>
              </a:rPr>
              <a:t>Pre-Return</a:t>
            </a:r>
            <a:endParaRPr lang="en-GB" sz="2000" b="1" dirty="0"/>
          </a:p>
          <a:p>
            <a:pPr algn="ctr"/>
            <a:r>
              <a:rPr lang="en-GB" dirty="0"/>
              <a:t>meeting &amp; form</a:t>
            </a:r>
          </a:p>
          <a:p>
            <a:pPr algn="ctr"/>
            <a:endParaRPr lang="en-GB" sz="800" dirty="0"/>
          </a:p>
          <a:p>
            <a:pPr algn="ctr"/>
            <a:r>
              <a:rPr lang="en-GB" dirty="0"/>
              <a:t>8-12 weeks before returning to training</a:t>
            </a:r>
          </a:p>
        </p:txBody>
      </p:sp>
      <p:sp>
        <p:nvSpPr>
          <p:cNvPr id="14" name="Rectangle: Diagonal Corners Rounded 13">
            <a:extLst>
              <a:ext uri="{FF2B5EF4-FFF2-40B4-BE49-F238E27FC236}">
                <a16:creationId xmlns:a16="http://schemas.microsoft.com/office/drawing/2014/main" id="{D7D29093-8EE2-BCFE-3E2D-9368484C5774}"/>
              </a:ext>
            </a:extLst>
          </p:cNvPr>
          <p:cNvSpPr/>
          <p:nvPr/>
        </p:nvSpPr>
        <p:spPr>
          <a:xfrm>
            <a:off x="6104585" y="2438999"/>
            <a:ext cx="2160000" cy="1980000"/>
          </a:xfrm>
          <a:prstGeom prst="round2DiagRect">
            <a:avLst/>
          </a:prstGeom>
          <a:solidFill>
            <a:schemeClr val="accent4">
              <a:lumMod val="75000"/>
              <a:alpha val="8509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hlinkClick r:id="rId5"/>
              </a:rPr>
              <a:t>Enhanced Supervision period</a:t>
            </a:r>
            <a:endParaRPr lang="en-GB" sz="2000" b="1" dirty="0"/>
          </a:p>
          <a:p>
            <a:pPr algn="ctr"/>
            <a:r>
              <a:rPr lang="en-GB" dirty="0"/>
              <a:t>at least 10 working days on return</a:t>
            </a:r>
          </a:p>
        </p:txBody>
      </p:sp>
      <p:sp>
        <p:nvSpPr>
          <p:cNvPr id="15" name="Rectangle: Diagonal Corners Rounded 14">
            <a:extLst>
              <a:ext uri="{FF2B5EF4-FFF2-40B4-BE49-F238E27FC236}">
                <a16:creationId xmlns:a16="http://schemas.microsoft.com/office/drawing/2014/main" id="{3323DCD0-B8A8-EDD8-AB5A-7C1F621F5BB1}"/>
              </a:ext>
            </a:extLst>
          </p:cNvPr>
          <p:cNvSpPr/>
          <p:nvPr/>
        </p:nvSpPr>
        <p:spPr>
          <a:xfrm>
            <a:off x="8374613" y="2438999"/>
            <a:ext cx="2160000" cy="1980000"/>
          </a:xfrm>
          <a:prstGeom prst="round2DiagRect">
            <a:avLst/>
          </a:prstGeom>
          <a:solidFill>
            <a:schemeClr val="accent1">
              <a:lumMod val="40000"/>
              <a:lumOff val="60000"/>
              <a:alpha val="8509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hlinkClick r:id="rId6"/>
              </a:rPr>
              <a:t>Post-Return Review</a:t>
            </a:r>
            <a:endParaRPr lang="en-GB" sz="2000" b="1" dirty="0"/>
          </a:p>
          <a:p>
            <a:pPr algn="ctr"/>
            <a:r>
              <a:rPr lang="en-GB" dirty="0"/>
              <a:t>meeting &amp; form</a:t>
            </a:r>
          </a:p>
          <a:p>
            <a:pPr algn="ctr"/>
            <a:endParaRPr lang="en-GB" sz="800" dirty="0"/>
          </a:p>
          <a:p>
            <a:pPr algn="ctr"/>
            <a:r>
              <a:rPr lang="en-GB" dirty="0"/>
              <a:t>2-4 weeks after return</a:t>
            </a:r>
          </a:p>
        </p:txBody>
      </p:sp>
      <p:sp>
        <p:nvSpPr>
          <p:cNvPr id="3" name="TextBox 2">
            <a:extLst>
              <a:ext uri="{FF2B5EF4-FFF2-40B4-BE49-F238E27FC236}">
                <a16:creationId xmlns:a16="http://schemas.microsoft.com/office/drawing/2014/main" id="{8B0114F3-B9AF-F004-B1CD-FB82F585C547}"/>
              </a:ext>
            </a:extLst>
          </p:cNvPr>
          <p:cNvSpPr txBox="1"/>
          <p:nvPr/>
        </p:nvSpPr>
        <p:spPr>
          <a:xfrm>
            <a:off x="407990" y="6375759"/>
            <a:ext cx="6726340" cy="307777"/>
          </a:xfrm>
          <a:prstGeom prst="rect">
            <a:avLst/>
          </a:prstGeom>
          <a:noFill/>
        </p:spPr>
        <p:txBody>
          <a:bodyPr wrap="square">
            <a:spAutoFit/>
          </a:bodyPr>
          <a:lstStyle/>
          <a:p>
            <a:r>
              <a:rPr lang="en-GB" sz="1400" dirty="0">
                <a:solidFill>
                  <a:schemeClr val="tx1"/>
                </a:solidFill>
              </a:rPr>
              <a:t>**if time out is unplanned the pre-absence meeting may not be possible/relevant</a:t>
            </a:r>
          </a:p>
        </p:txBody>
      </p:sp>
    </p:spTree>
    <p:extLst>
      <p:ext uri="{BB962C8B-B14F-4D97-AF65-F5344CB8AC3E}">
        <p14:creationId xmlns:p14="http://schemas.microsoft.com/office/powerpoint/2010/main" val="39707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60E68-BC55-C42C-DB77-32651CFFB1D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0B24266-B222-7BBC-00F7-C1EFFF984415}"/>
              </a:ext>
            </a:extLst>
          </p:cNvPr>
          <p:cNvSpPr>
            <a:spLocks noGrp="1"/>
          </p:cNvSpPr>
          <p:nvPr>
            <p:ph type="title"/>
          </p:nvPr>
        </p:nvSpPr>
        <p:spPr/>
        <p:txBody>
          <a:bodyPr/>
          <a:lstStyle/>
          <a:p>
            <a:r>
              <a:rPr lang="en-GB" dirty="0"/>
              <a:t>SuppoRTT Meetings &amp; Forms</a:t>
            </a:r>
          </a:p>
        </p:txBody>
      </p:sp>
      <p:sp>
        <p:nvSpPr>
          <p:cNvPr id="2" name="Text Placeholder 1">
            <a:extLst>
              <a:ext uri="{FF2B5EF4-FFF2-40B4-BE49-F238E27FC236}">
                <a16:creationId xmlns:a16="http://schemas.microsoft.com/office/drawing/2014/main" id="{31857914-B0FF-44C5-92F5-D363A41CD89F}"/>
              </a:ext>
            </a:extLst>
          </p:cNvPr>
          <p:cNvSpPr>
            <a:spLocks noGrp="1"/>
          </p:cNvSpPr>
          <p:nvPr>
            <p:ph type="body" sz="quarter" idx="13"/>
          </p:nvPr>
        </p:nvSpPr>
        <p:spPr>
          <a:solidFill>
            <a:schemeClr val="bg2">
              <a:lumMod val="20000"/>
              <a:lumOff val="80000"/>
            </a:schemeClr>
          </a:solidFill>
        </p:spPr>
        <p:txBody>
          <a:bodyPr anchor="ctr"/>
          <a:lstStyle/>
          <a:p>
            <a:r>
              <a:rPr lang="en-GB" dirty="0"/>
              <a:t>An opportunity to talk (virtually or face-to-face) about the break from training and any concerns around it</a:t>
            </a:r>
          </a:p>
        </p:txBody>
      </p:sp>
      <p:sp>
        <p:nvSpPr>
          <p:cNvPr id="3" name="Text Placeholder 2">
            <a:extLst>
              <a:ext uri="{FF2B5EF4-FFF2-40B4-BE49-F238E27FC236}">
                <a16:creationId xmlns:a16="http://schemas.microsoft.com/office/drawing/2014/main" id="{95E7B252-B16E-0563-2E9D-11B428093BFF}"/>
              </a:ext>
            </a:extLst>
          </p:cNvPr>
          <p:cNvSpPr>
            <a:spLocks noGrp="1"/>
          </p:cNvSpPr>
          <p:nvPr>
            <p:ph type="body" sz="quarter" idx="14"/>
          </p:nvPr>
        </p:nvSpPr>
        <p:spPr>
          <a:solidFill>
            <a:schemeClr val="bg2">
              <a:lumMod val="20000"/>
              <a:lumOff val="80000"/>
            </a:schemeClr>
          </a:solidFill>
        </p:spPr>
        <p:txBody>
          <a:bodyPr anchor="ctr"/>
          <a:lstStyle/>
          <a:p>
            <a:r>
              <a:rPr lang="en-GB" dirty="0">
                <a:solidFill>
                  <a:schemeClr val="tx1"/>
                </a:solidFill>
              </a:rPr>
              <a:t>Online forms submitted to NW SuppoRTT Team automatically shared by email </a:t>
            </a:r>
            <a:r>
              <a:rPr lang="en-GB" dirty="0"/>
              <a:t>so relevant info can be known and actioned</a:t>
            </a:r>
            <a:endParaRPr lang="en-GB" dirty="0">
              <a:solidFill>
                <a:schemeClr val="tx1"/>
              </a:solidFill>
            </a:endParaRPr>
          </a:p>
        </p:txBody>
      </p:sp>
      <p:sp>
        <p:nvSpPr>
          <p:cNvPr id="4" name="Text Placeholder 3">
            <a:extLst>
              <a:ext uri="{FF2B5EF4-FFF2-40B4-BE49-F238E27FC236}">
                <a16:creationId xmlns:a16="http://schemas.microsoft.com/office/drawing/2014/main" id="{AEA683A8-81BA-6BEE-B51E-DAB17F1B5FF2}"/>
              </a:ext>
            </a:extLst>
          </p:cNvPr>
          <p:cNvSpPr>
            <a:spLocks noGrp="1"/>
          </p:cNvSpPr>
          <p:nvPr>
            <p:ph type="body" sz="quarter" idx="15"/>
          </p:nvPr>
        </p:nvSpPr>
        <p:spPr>
          <a:solidFill>
            <a:schemeClr val="bg2">
              <a:lumMod val="20000"/>
              <a:lumOff val="80000"/>
            </a:schemeClr>
          </a:solidFill>
        </p:spPr>
        <p:txBody>
          <a:bodyPr anchor="ctr"/>
          <a:lstStyle/>
          <a:p>
            <a:r>
              <a:rPr lang="en-GB" dirty="0">
                <a:solidFill>
                  <a:schemeClr val="tx1"/>
                </a:solidFill>
              </a:rPr>
              <a:t>Discuss what and how contact will be made during break to stay connected with the workplace/training programme</a:t>
            </a:r>
          </a:p>
        </p:txBody>
      </p:sp>
      <p:sp>
        <p:nvSpPr>
          <p:cNvPr id="6" name="Text Placeholder 5">
            <a:extLst>
              <a:ext uri="{FF2B5EF4-FFF2-40B4-BE49-F238E27FC236}">
                <a16:creationId xmlns:a16="http://schemas.microsoft.com/office/drawing/2014/main" id="{CB026965-521C-0CDD-CCC2-80E0A5F462C6}"/>
              </a:ext>
            </a:extLst>
          </p:cNvPr>
          <p:cNvSpPr>
            <a:spLocks noGrp="1"/>
          </p:cNvSpPr>
          <p:nvPr>
            <p:ph type="body" sz="quarter" idx="16"/>
          </p:nvPr>
        </p:nvSpPr>
        <p:spPr>
          <a:solidFill>
            <a:schemeClr val="bg2">
              <a:lumMod val="20000"/>
              <a:lumOff val="80000"/>
            </a:schemeClr>
          </a:solidFill>
        </p:spPr>
        <p:txBody>
          <a:bodyPr anchor="ctr"/>
          <a:lstStyle/>
          <a:p>
            <a:r>
              <a:rPr lang="en-GB" dirty="0">
                <a:solidFill>
                  <a:schemeClr val="tx1"/>
                </a:solidFill>
              </a:rPr>
              <a:t>Review work-place issues e.g. rota, induction, breastfeeding etc.</a:t>
            </a:r>
          </a:p>
        </p:txBody>
      </p:sp>
      <p:sp>
        <p:nvSpPr>
          <p:cNvPr id="7" name="Text Placeholder 6">
            <a:extLst>
              <a:ext uri="{FF2B5EF4-FFF2-40B4-BE49-F238E27FC236}">
                <a16:creationId xmlns:a16="http://schemas.microsoft.com/office/drawing/2014/main" id="{6BFA6A3C-B68F-96C0-A7FB-A6A2F80EAC29}"/>
              </a:ext>
            </a:extLst>
          </p:cNvPr>
          <p:cNvSpPr>
            <a:spLocks noGrp="1"/>
          </p:cNvSpPr>
          <p:nvPr>
            <p:ph type="body" sz="quarter" idx="17"/>
          </p:nvPr>
        </p:nvSpPr>
        <p:spPr>
          <a:solidFill>
            <a:schemeClr val="bg2">
              <a:lumMod val="20000"/>
              <a:lumOff val="80000"/>
            </a:schemeClr>
          </a:solidFill>
        </p:spPr>
        <p:txBody>
          <a:bodyPr anchor="ctr"/>
          <a:lstStyle/>
          <a:p>
            <a:r>
              <a:rPr lang="en-GB" dirty="0">
                <a:solidFill>
                  <a:schemeClr val="tx1"/>
                </a:solidFill>
              </a:rPr>
              <a:t>Look at what activities may be useful to help prepare for return to training (i.e. NW SuppoRTT Course etc.)</a:t>
            </a:r>
          </a:p>
        </p:txBody>
      </p:sp>
      <p:sp>
        <p:nvSpPr>
          <p:cNvPr id="8" name="Text Placeholder 7">
            <a:extLst>
              <a:ext uri="{FF2B5EF4-FFF2-40B4-BE49-F238E27FC236}">
                <a16:creationId xmlns:a16="http://schemas.microsoft.com/office/drawing/2014/main" id="{5B61B32A-339E-DC65-AACF-5AB06E9D657C}"/>
              </a:ext>
            </a:extLst>
          </p:cNvPr>
          <p:cNvSpPr>
            <a:spLocks noGrp="1"/>
          </p:cNvSpPr>
          <p:nvPr>
            <p:ph type="body" sz="quarter" idx="18"/>
          </p:nvPr>
        </p:nvSpPr>
        <p:spPr>
          <a:solidFill>
            <a:schemeClr val="bg2">
              <a:lumMod val="20000"/>
              <a:lumOff val="80000"/>
            </a:schemeClr>
          </a:solidFill>
        </p:spPr>
        <p:txBody>
          <a:bodyPr anchor="ctr"/>
          <a:lstStyle/>
          <a:p>
            <a:r>
              <a:rPr lang="en-GB" dirty="0">
                <a:solidFill>
                  <a:schemeClr val="tx1"/>
                </a:solidFill>
              </a:rPr>
              <a:t>Plan/extend enhanced supervision period (pre-return/post-return review)</a:t>
            </a:r>
          </a:p>
        </p:txBody>
      </p:sp>
      <p:pic>
        <p:nvPicPr>
          <p:cNvPr id="10" name="Graphic 9" descr="Boardroom with solid fill">
            <a:extLst>
              <a:ext uri="{FF2B5EF4-FFF2-40B4-BE49-F238E27FC236}">
                <a16:creationId xmlns:a16="http://schemas.microsoft.com/office/drawing/2014/main" id="{2640FC4D-8069-A053-FF36-593A14C514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37508" y="1220047"/>
            <a:ext cx="914400" cy="914400"/>
          </a:xfrm>
          <a:prstGeom prst="rect">
            <a:avLst/>
          </a:prstGeom>
        </p:spPr>
      </p:pic>
      <p:pic>
        <p:nvPicPr>
          <p:cNvPr id="15" name="Graphic 14" descr="Internet with solid fill">
            <a:extLst>
              <a:ext uri="{FF2B5EF4-FFF2-40B4-BE49-F238E27FC236}">
                <a16:creationId xmlns:a16="http://schemas.microsoft.com/office/drawing/2014/main" id="{69FE9FF3-0DDD-51CE-B411-1971B13A84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36000" y="1312695"/>
            <a:ext cx="720000" cy="720000"/>
          </a:xfrm>
          <a:prstGeom prst="rect">
            <a:avLst/>
          </a:prstGeom>
        </p:spPr>
      </p:pic>
      <p:pic>
        <p:nvPicPr>
          <p:cNvPr id="18" name="Graphic 17" descr="Email with solid fill">
            <a:extLst>
              <a:ext uri="{FF2B5EF4-FFF2-40B4-BE49-F238E27FC236}">
                <a16:creationId xmlns:a16="http://schemas.microsoft.com/office/drawing/2014/main" id="{C9BBB3E0-8191-0E0D-F273-727A76D9779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81249" y="1312695"/>
            <a:ext cx="720000" cy="720000"/>
          </a:xfrm>
          <a:prstGeom prst="rect">
            <a:avLst/>
          </a:prstGeom>
        </p:spPr>
      </p:pic>
      <p:pic>
        <p:nvPicPr>
          <p:cNvPr id="20" name="Graphic 19" descr="Meeting with solid fill">
            <a:extLst>
              <a:ext uri="{FF2B5EF4-FFF2-40B4-BE49-F238E27FC236}">
                <a16:creationId xmlns:a16="http://schemas.microsoft.com/office/drawing/2014/main" id="{A0393711-EC96-75D6-5829-B4C2D8F9019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91671" y="3778922"/>
            <a:ext cx="914400" cy="914400"/>
          </a:xfrm>
          <a:prstGeom prst="rect">
            <a:avLst/>
          </a:prstGeom>
        </p:spPr>
      </p:pic>
      <p:pic>
        <p:nvPicPr>
          <p:cNvPr id="23" name="Graphic 22" descr="Questions with solid fill">
            <a:extLst>
              <a:ext uri="{FF2B5EF4-FFF2-40B4-BE49-F238E27FC236}">
                <a16:creationId xmlns:a16="http://schemas.microsoft.com/office/drawing/2014/main" id="{27C29FA5-8E53-CB1C-D6FF-B3087BC18D6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834708" y="3876122"/>
            <a:ext cx="720000" cy="720000"/>
          </a:xfrm>
          <a:prstGeom prst="rect">
            <a:avLst/>
          </a:prstGeom>
        </p:spPr>
      </p:pic>
      <p:pic>
        <p:nvPicPr>
          <p:cNvPr id="25" name="Graphic 24" descr="Daily calendar with solid fill">
            <a:extLst>
              <a:ext uri="{FF2B5EF4-FFF2-40B4-BE49-F238E27FC236}">
                <a16:creationId xmlns:a16="http://schemas.microsoft.com/office/drawing/2014/main" id="{385CF274-DCF7-D10F-91E4-E674063BD92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681249" y="3840271"/>
            <a:ext cx="720000" cy="720000"/>
          </a:xfrm>
          <a:prstGeom prst="rect">
            <a:avLst/>
          </a:prstGeom>
        </p:spPr>
      </p:pic>
    </p:spTree>
    <p:extLst>
      <p:ext uri="{BB962C8B-B14F-4D97-AF65-F5344CB8AC3E}">
        <p14:creationId xmlns:p14="http://schemas.microsoft.com/office/powerpoint/2010/main" val="307851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722B9-8283-8128-9BEE-E0E7936E3A8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1595768-DDDB-31A4-7077-101F8377BB49}"/>
              </a:ext>
            </a:extLst>
          </p:cNvPr>
          <p:cNvSpPr>
            <a:spLocks noGrp="1"/>
          </p:cNvSpPr>
          <p:nvPr>
            <p:ph type="body" sz="quarter" idx="14"/>
          </p:nvPr>
        </p:nvSpPr>
        <p:spPr>
          <a:xfrm>
            <a:off x="449246" y="1242096"/>
            <a:ext cx="5208604" cy="5041336"/>
          </a:xfrm>
          <a:prstGeom prst="round2DiagRect">
            <a:avLst/>
          </a:prstGeom>
          <a:solidFill>
            <a:schemeClr val="bg2">
              <a:lumMod val="20000"/>
              <a:lumOff val="80000"/>
            </a:schemeClr>
          </a:solidFill>
          <a:ln w="12700">
            <a:solidFill>
              <a:schemeClr val="bg2"/>
            </a:solidFill>
          </a:ln>
        </p:spPr>
        <p:txBody>
          <a:bodyPr anchor="ctr"/>
          <a:lstStyle/>
          <a:p>
            <a:pPr>
              <a:lnSpc>
                <a:spcPct val="100000"/>
              </a:lnSpc>
              <a:spcBef>
                <a:spcPts val="0"/>
              </a:spcBef>
            </a:pPr>
            <a:r>
              <a:rPr lang="en-GB" sz="2200" b="1" i="0" dirty="0">
                <a:solidFill>
                  <a:schemeClr val="bg2"/>
                </a:solidFill>
                <a:effectLst/>
                <a:latin typeface="+mj-lt"/>
              </a:rPr>
              <a:t>“a short, intensive period of enhanced supervised practice, focused learning activities and direct observation of clinical activities with the aim of enabling colleagues in training to return to normal duties safely and confidently. It is expected that during this time they may not be required to undertake any out of hours arrangements if adequate supervision isn’t available.”</a:t>
            </a:r>
          </a:p>
        </p:txBody>
      </p:sp>
      <p:sp>
        <p:nvSpPr>
          <p:cNvPr id="3" name="Title 4">
            <a:extLst>
              <a:ext uri="{FF2B5EF4-FFF2-40B4-BE49-F238E27FC236}">
                <a16:creationId xmlns:a16="http://schemas.microsoft.com/office/drawing/2014/main" id="{F1F66AAC-419D-B49E-4D69-D040B20FEBAB}"/>
              </a:ext>
            </a:extLst>
          </p:cNvPr>
          <p:cNvSpPr txBox="1">
            <a:spLocks/>
          </p:cNvSpPr>
          <p:nvPr/>
        </p:nvSpPr>
        <p:spPr>
          <a:xfrm>
            <a:off x="338600" y="574568"/>
            <a:ext cx="11404154" cy="8651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600" b="1" spc="-40" dirty="0">
                <a:latin typeface="Arial" panose="020B0604020202020204" pitchFamily="34" charset="0"/>
                <a:cs typeface="Arial" panose="020B0604020202020204" pitchFamily="34" charset="0"/>
              </a:rPr>
              <a:t>Enhanced Supervision Period</a:t>
            </a:r>
          </a:p>
        </p:txBody>
      </p:sp>
      <p:sp>
        <p:nvSpPr>
          <p:cNvPr id="5" name="Rectangle: Diagonal Corners Rounded 4">
            <a:extLst>
              <a:ext uri="{FF2B5EF4-FFF2-40B4-BE49-F238E27FC236}">
                <a16:creationId xmlns:a16="http://schemas.microsoft.com/office/drawing/2014/main" id="{6F1DD619-B78C-4F1F-5004-28F511F929DA}"/>
              </a:ext>
            </a:extLst>
          </p:cNvPr>
          <p:cNvSpPr/>
          <p:nvPr/>
        </p:nvSpPr>
        <p:spPr>
          <a:xfrm>
            <a:off x="5982754" y="1242096"/>
            <a:ext cx="5760000" cy="1440000"/>
          </a:xfrm>
          <a:prstGeom prst="round2DiagRect">
            <a:avLst/>
          </a:prstGeom>
          <a:solidFill>
            <a:schemeClr val="bg2">
              <a:lumMod val="20000"/>
              <a:lumOff val="80000"/>
            </a:schemeClr>
          </a:solidFill>
          <a:ln w="127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975"/>
              </a:spcBef>
              <a:spcAft>
                <a:spcPts val="975"/>
              </a:spcAft>
            </a:pPr>
            <a:r>
              <a:rPr lang="en-GB" sz="2000" b="1" dirty="0">
                <a:solidFill>
                  <a:srgbClr val="404040"/>
                </a:solidFill>
                <a:latin typeface="Arial" panose="020B0604020202020204" pitchFamily="34" charset="0"/>
                <a:cs typeface="Arial" panose="020B0604020202020204" pitchFamily="34" charset="0"/>
              </a:rPr>
              <a:t>NHSE recommends a minimum of 10 working days immediately upon return</a:t>
            </a:r>
            <a:endParaRPr lang="en-GB" sz="2000" b="1" i="0" dirty="0">
              <a:solidFill>
                <a:srgbClr val="404040"/>
              </a:solidFill>
              <a:effectLst/>
              <a:latin typeface="Arial" panose="020B0604020202020204" pitchFamily="34" charset="0"/>
              <a:cs typeface="Arial" panose="020B0604020202020204" pitchFamily="34" charset="0"/>
            </a:endParaRPr>
          </a:p>
        </p:txBody>
      </p:sp>
      <p:sp>
        <p:nvSpPr>
          <p:cNvPr id="7" name="Rectangle: Diagonal Corners Rounded 6">
            <a:extLst>
              <a:ext uri="{FF2B5EF4-FFF2-40B4-BE49-F238E27FC236}">
                <a16:creationId xmlns:a16="http://schemas.microsoft.com/office/drawing/2014/main" id="{4BAE4BFA-12B0-4FB0-4258-A06F3E0B5766}"/>
              </a:ext>
            </a:extLst>
          </p:cNvPr>
          <p:cNvSpPr/>
          <p:nvPr/>
        </p:nvSpPr>
        <p:spPr>
          <a:xfrm>
            <a:off x="6040677" y="3042764"/>
            <a:ext cx="5760000" cy="1440000"/>
          </a:xfrm>
          <a:prstGeom prst="round2DiagRect">
            <a:avLst/>
          </a:prstGeom>
          <a:solidFill>
            <a:schemeClr val="bg2">
              <a:lumMod val="20000"/>
              <a:lumOff val="80000"/>
            </a:schemeClr>
          </a:solidFill>
          <a:ln w="127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975"/>
              </a:spcBef>
              <a:spcAft>
                <a:spcPts val="975"/>
              </a:spcAft>
            </a:pPr>
            <a:r>
              <a:rPr lang="en-GB" sz="2000" b="1" i="0" dirty="0">
                <a:solidFill>
                  <a:srgbClr val="404040"/>
                </a:solidFill>
                <a:effectLst/>
                <a:latin typeface="Arial" panose="020B0604020202020204" pitchFamily="34" charset="0"/>
                <a:cs typeface="Arial" panose="020B0604020202020204" pitchFamily="34" charset="0"/>
              </a:rPr>
              <a:t>Each School approaches this period slightly differently for the benefit of their colleagues in training</a:t>
            </a:r>
          </a:p>
        </p:txBody>
      </p:sp>
      <p:sp>
        <p:nvSpPr>
          <p:cNvPr id="6" name="Rectangle: Diagonal Corners Rounded 5">
            <a:extLst>
              <a:ext uri="{FF2B5EF4-FFF2-40B4-BE49-F238E27FC236}">
                <a16:creationId xmlns:a16="http://schemas.microsoft.com/office/drawing/2014/main" id="{5DAEF1E1-747C-8A37-E9AF-B89EAB6D701D}"/>
              </a:ext>
            </a:extLst>
          </p:cNvPr>
          <p:cNvSpPr/>
          <p:nvPr/>
        </p:nvSpPr>
        <p:spPr>
          <a:xfrm>
            <a:off x="5982754" y="4843432"/>
            <a:ext cx="5760000" cy="1440000"/>
          </a:xfrm>
          <a:prstGeom prst="round2DiagRect">
            <a:avLst/>
          </a:prstGeom>
          <a:solidFill>
            <a:schemeClr val="bg2">
              <a:lumMod val="20000"/>
              <a:lumOff val="80000"/>
            </a:schemeClr>
          </a:solidFill>
          <a:ln w="127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975"/>
              </a:spcBef>
              <a:spcAft>
                <a:spcPts val="975"/>
              </a:spcAft>
            </a:pPr>
            <a:r>
              <a:rPr lang="en-GB" sz="2000" b="1" dirty="0">
                <a:solidFill>
                  <a:srgbClr val="404040"/>
                </a:solidFill>
                <a:latin typeface="Arial" panose="020B0604020202020204" pitchFamily="34" charset="0"/>
                <a:cs typeface="Arial" panose="020B0604020202020204" pitchFamily="34" charset="0"/>
              </a:rPr>
              <a:t>The enhanced supervision period can be extended if more time is required via the Post-Return Review meeting/form</a:t>
            </a:r>
          </a:p>
        </p:txBody>
      </p:sp>
    </p:spTree>
    <p:extLst>
      <p:ext uri="{BB962C8B-B14F-4D97-AF65-F5344CB8AC3E}">
        <p14:creationId xmlns:p14="http://schemas.microsoft.com/office/powerpoint/2010/main" val="124461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BD7710-2330-A9B6-15A4-5DF26C417CE5}"/>
              </a:ext>
            </a:extLst>
          </p:cNvPr>
          <p:cNvSpPr/>
          <p:nvPr/>
        </p:nvSpPr>
        <p:spPr>
          <a:xfrm>
            <a:off x="0" y="5898382"/>
            <a:ext cx="12192000"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Table 5">
            <a:extLst>
              <a:ext uri="{FF2B5EF4-FFF2-40B4-BE49-F238E27FC236}">
                <a16:creationId xmlns:a16="http://schemas.microsoft.com/office/drawing/2014/main" id="{5A70902C-1989-BC9F-287E-C6F5C62BD234}"/>
              </a:ext>
            </a:extLst>
          </p:cNvPr>
          <p:cNvGraphicFramePr>
            <a:graphicFrameLocks noGrp="1"/>
          </p:cNvGraphicFramePr>
          <p:nvPr>
            <p:extLst>
              <p:ext uri="{D42A27DB-BD31-4B8C-83A1-F6EECF244321}">
                <p14:modId xmlns:p14="http://schemas.microsoft.com/office/powerpoint/2010/main" val="2535783461"/>
              </p:ext>
            </p:extLst>
          </p:nvPr>
        </p:nvGraphicFramePr>
        <p:xfrm>
          <a:off x="411904" y="1401920"/>
          <a:ext cx="11423200" cy="5125720"/>
        </p:xfrm>
        <a:graphic>
          <a:graphicData uri="http://schemas.openxmlformats.org/drawingml/2006/table">
            <a:tbl>
              <a:tblPr firstRow="1" bandRow="1">
                <a:tableStyleId>{073A0DAA-6AF3-43AB-8588-CEC1D06C72B9}</a:tableStyleId>
              </a:tblPr>
              <a:tblGrid>
                <a:gridCol w="1625600">
                  <a:extLst>
                    <a:ext uri="{9D8B030D-6E8A-4147-A177-3AD203B41FA5}">
                      <a16:colId xmlns:a16="http://schemas.microsoft.com/office/drawing/2014/main" val="3309152790"/>
                    </a:ext>
                  </a:extLst>
                </a:gridCol>
                <a:gridCol w="1944000">
                  <a:extLst>
                    <a:ext uri="{9D8B030D-6E8A-4147-A177-3AD203B41FA5}">
                      <a16:colId xmlns:a16="http://schemas.microsoft.com/office/drawing/2014/main" val="3168545118"/>
                    </a:ext>
                  </a:extLst>
                </a:gridCol>
                <a:gridCol w="1625600">
                  <a:extLst>
                    <a:ext uri="{9D8B030D-6E8A-4147-A177-3AD203B41FA5}">
                      <a16:colId xmlns:a16="http://schemas.microsoft.com/office/drawing/2014/main" val="239276468"/>
                    </a:ext>
                  </a:extLst>
                </a:gridCol>
                <a:gridCol w="2916000">
                  <a:extLst>
                    <a:ext uri="{9D8B030D-6E8A-4147-A177-3AD203B41FA5}">
                      <a16:colId xmlns:a16="http://schemas.microsoft.com/office/drawing/2014/main" val="3367154879"/>
                    </a:ext>
                  </a:extLst>
                </a:gridCol>
                <a:gridCol w="3312000">
                  <a:extLst>
                    <a:ext uri="{9D8B030D-6E8A-4147-A177-3AD203B41FA5}">
                      <a16:colId xmlns:a16="http://schemas.microsoft.com/office/drawing/2014/main" val="2081441385"/>
                    </a:ext>
                  </a:extLst>
                </a:gridCol>
              </a:tblGrid>
              <a:tr h="370840">
                <a:tc>
                  <a:txBody>
                    <a:bodyPr/>
                    <a:lstStyle/>
                    <a:p>
                      <a:r>
                        <a:rPr lang="en-GB" sz="1800" dirty="0"/>
                        <a:t>What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1800" dirty="0"/>
                        <a:t>When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GB" sz="1800" dirty="0"/>
                        <a:t>How Many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1800" dirty="0"/>
                        <a:t>Reimbursement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1800" dirty="0"/>
                        <a:t>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706479623"/>
                  </a:ext>
                </a:extLst>
              </a:tr>
              <a:tr h="0">
                <a:tc>
                  <a:txBody>
                    <a:bodyPr/>
                    <a:lstStyle/>
                    <a:p>
                      <a:r>
                        <a:rPr lang="en-GB" sz="1800" b="1" dirty="0">
                          <a:solidFill>
                            <a:schemeClr val="tx1"/>
                          </a:solidFill>
                        </a:rPr>
                        <a:t>KIT 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rPr>
                        <a:t>Maternity Leave whilst in receipt of SMP – weeks 2 - 39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dirty="0">
                          <a:solidFill>
                            <a:schemeClr val="tx1"/>
                          </a:solidFill>
                        </a:rPr>
                        <a:t>Paid basic salary minus the SMP already paid for that 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n-GB" sz="1800" dirty="0">
                          <a:solidFill>
                            <a:schemeClr val="tx1"/>
                          </a:solidFill>
                        </a:rPr>
                        <a:t>If someone goes on Maternity Leave and then Shared Parental Leave, they are entitled to 10 KIT days in the mat leave period </a:t>
                      </a:r>
                      <a:r>
                        <a:rPr lang="en-GB" sz="1800" b="1" dirty="0">
                          <a:solidFill>
                            <a:schemeClr val="tx1"/>
                          </a:solidFill>
                        </a:rPr>
                        <a:t>plus</a:t>
                      </a:r>
                      <a:r>
                        <a:rPr lang="en-GB" sz="1800" dirty="0">
                          <a:solidFill>
                            <a:schemeClr val="tx1"/>
                          </a:solidFill>
                        </a:rPr>
                        <a:t> 20 SPLIT days in the Shared Parental Leave period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3513875"/>
                  </a:ext>
                </a:extLst>
              </a:tr>
              <a:tr h="0">
                <a:tc>
                  <a:txBody>
                    <a:bodyPr/>
                    <a:lstStyle/>
                    <a:p>
                      <a:r>
                        <a:rPr lang="en-GB" sz="1800" b="1" dirty="0">
                          <a:solidFill>
                            <a:schemeClr val="tx1"/>
                          </a:solidFill>
                        </a:rPr>
                        <a:t>SPLIT 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dirty="0">
                          <a:solidFill>
                            <a:schemeClr val="tx1"/>
                          </a:solidFill>
                        </a:rPr>
                        <a:t>Shared Parental Leave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dirty="0">
                          <a:solidFill>
                            <a:schemeClr val="tx1"/>
                          </a:solidFill>
                        </a:rPr>
                        <a:t>Paid basic salary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dirty="0">
                        <a:solidFill>
                          <a:schemeClr val="tx1"/>
                        </a:solidFill>
                      </a:endParaRPr>
                    </a:p>
                  </a:txBody>
                  <a:tcPr/>
                </a:tc>
                <a:extLst>
                  <a:ext uri="{0D108BD9-81ED-4DB2-BD59-A6C34878D82A}">
                    <a16:rowId xmlns:a16="http://schemas.microsoft.com/office/drawing/2014/main" val="2379761364"/>
                  </a:ext>
                </a:extLst>
              </a:tr>
              <a:tr h="370840">
                <a:tc rowSpan="2">
                  <a:txBody>
                    <a:bodyPr/>
                    <a:lstStyle/>
                    <a:p>
                      <a:r>
                        <a:rPr lang="en-GB" sz="1800" b="1" dirty="0">
                          <a:solidFill>
                            <a:schemeClr val="tx1"/>
                          </a:solidFill>
                        </a:rPr>
                        <a:t>SRTT Day </a:t>
                      </a:r>
                      <a:r>
                        <a:rPr lang="en-GB" sz="1800" dirty="0">
                          <a:solidFill>
                            <a:schemeClr val="tx1"/>
                          </a:solidFill>
                        </a:rPr>
                        <a:t>(Maternity Leave)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dirty="0">
                          <a:solidFill>
                            <a:schemeClr val="tx1"/>
                          </a:solidFill>
                        </a:rPr>
                        <a:t>Maternity Leave – unpaid period (after week 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GB" sz="1800" dirty="0">
                          <a:solidFill>
                            <a:schemeClr val="tx1"/>
                          </a:solidFill>
                        </a:rPr>
                        <a:t>Combined total of 10 KIT and SRTT days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dirty="0">
                          <a:solidFill>
                            <a:schemeClr val="tx1"/>
                          </a:solidFill>
                        </a:rPr>
                        <a:t>Paid basic salary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5000040"/>
                  </a:ext>
                </a:extLst>
              </a:tr>
              <a:tr h="370840">
                <a:tc vMerge="1">
                  <a:txBody>
                    <a:bodyPr/>
                    <a:lstStyle/>
                    <a:p>
                      <a:endParaRPr dirty="0"/>
                    </a:p>
                  </a:txBody>
                  <a:tcPr/>
                </a:tc>
                <a:tc>
                  <a:txBody>
                    <a:bodyPr/>
                    <a:lstStyle/>
                    <a:p>
                      <a:r>
                        <a:rPr lang="en-GB" sz="1800" dirty="0">
                          <a:solidFill>
                            <a:schemeClr val="tx1"/>
                          </a:solidFill>
                        </a:rPr>
                        <a:t>Maternity Leave – accrued annual leave period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GB" dirty="0">
                        <a:solidFill>
                          <a:schemeClr val="tx1"/>
                        </a:solidFill>
                      </a:endParaRPr>
                    </a:p>
                  </a:txBody>
                  <a:tcPr anchor="ctr"/>
                </a:tc>
                <a:tc>
                  <a:txBody>
                    <a:bodyPr/>
                    <a:lstStyle/>
                    <a:p>
                      <a:r>
                        <a:rPr lang="en-GB" sz="1800" dirty="0">
                          <a:solidFill>
                            <a:schemeClr val="tx1"/>
                          </a:solidFill>
                        </a:rPr>
                        <a:t>Additional day of annual leave to be taken prior to return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dirty="0">
                          <a:solidFill>
                            <a:schemeClr val="tx1"/>
                          </a:solidFill>
                        </a:rPr>
                        <a:t>These days should be applied for at least 8 weeks in advance as they push the RTT date back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3451764"/>
                  </a:ext>
                </a:extLst>
              </a:tr>
              <a:tr h="370840">
                <a:tc>
                  <a:txBody>
                    <a:bodyPr/>
                    <a:lstStyle/>
                    <a:p>
                      <a:r>
                        <a:rPr lang="en-GB" sz="1800" b="1" dirty="0">
                          <a:solidFill>
                            <a:schemeClr val="tx1"/>
                          </a:solidFill>
                        </a:rPr>
                        <a:t>SRTT Day </a:t>
                      </a:r>
                      <a:r>
                        <a:rPr lang="en-GB" sz="1800" dirty="0">
                          <a:solidFill>
                            <a:schemeClr val="tx1"/>
                          </a:solidFill>
                        </a:rPr>
                        <a:t>(OOP)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dirty="0">
                          <a:solidFill>
                            <a:schemeClr val="tx1"/>
                          </a:solidFill>
                        </a:rPr>
                        <a:t>During any OOP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dirty="0">
                          <a:solidFill>
                            <a:schemeClr val="tx1"/>
                          </a:solidFill>
                        </a:rPr>
                        <a:t>TOIL at returning host organisation post return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9187202"/>
                  </a:ext>
                </a:extLst>
              </a:tr>
            </a:tbl>
          </a:graphicData>
        </a:graphic>
      </p:graphicFrame>
      <p:sp>
        <p:nvSpPr>
          <p:cNvPr id="7" name="Title 4">
            <a:extLst>
              <a:ext uri="{FF2B5EF4-FFF2-40B4-BE49-F238E27FC236}">
                <a16:creationId xmlns:a16="http://schemas.microsoft.com/office/drawing/2014/main" id="{5DD9D011-587A-E363-76C4-310E3E8DFA1D}"/>
              </a:ext>
            </a:extLst>
          </p:cNvPr>
          <p:cNvSpPr txBox="1">
            <a:spLocks/>
          </p:cNvSpPr>
          <p:nvPr/>
        </p:nvSpPr>
        <p:spPr>
          <a:xfrm>
            <a:off x="433680" y="383435"/>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KIT, SPLIT and SRTT Days</a:t>
            </a:r>
            <a:endParaRPr lang="en-GB" spc="-40" dirty="0"/>
          </a:p>
        </p:txBody>
      </p:sp>
    </p:spTree>
    <p:extLst>
      <p:ext uri="{BB962C8B-B14F-4D97-AF65-F5344CB8AC3E}">
        <p14:creationId xmlns:p14="http://schemas.microsoft.com/office/powerpoint/2010/main" val="403509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83C89-0832-D2E6-E76E-84C06F9A0F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F453EF-BC7F-3375-3A50-89A9F384B065}"/>
              </a:ext>
            </a:extLst>
          </p:cNvPr>
          <p:cNvSpPr>
            <a:spLocks noGrp="1"/>
          </p:cNvSpPr>
          <p:nvPr>
            <p:ph type="title"/>
          </p:nvPr>
        </p:nvSpPr>
        <p:spPr/>
        <p:txBody>
          <a:bodyPr/>
          <a:lstStyle/>
          <a:p>
            <a:r>
              <a:rPr lang="en-GB" dirty="0"/>
              <a:t>Return to Training Activities (RTT-A)</a:t>
            </a:r>
            <a:endParaRPr lang="en-GB" spc="-40" dirty="0"/>
          </a:p>
        </p:txBody>
      </p:sp>
      <p:sp>
        <p:nvSpPr>
          <p:cNvPr id="16" name="Content Placeholder 15">
            <a:extLst>
              <a:ext uri="{FF2B5EF4-FFF2-40B4-BE49-F238E27FC236}">
                <a16:creationId xmlns:a16="http://schemas.microsoft.com/office/drawing/2014/main" id="{B37C07D0-8C28-6C72-8A89-6C33AFF531F3}"/>
              </a:ext>
            </a:extLst>
          </p:cNvPr>
          <p:cNvSpPr>
            <a:spLocks noGrp="1"/>
          </p:cNvSpPr>
          <p:nvPr>
            <p:ph sz="quarter" idx="4294967295"/>
          </p:nvPr>
        </p:nvSpPr>
        <p:spPr>
          <a:xfrm>
            <a:off x="432000" y="1285014"/>
            <a:ext cx="3564001" cy="4769711"/>
          </a:xfrm>
        </p:spPr>
        <p:txBody>
          <a:bodyPr>
            <a:normAutofit/>
          </a:bodyPr>
          <a:lstStyle/>
          <a:p>
            <a:pPr marL="0" indent="0">
              <a:buNone/>
            </a:pPr>
            <a:r>
              <a:rPr lang="en-GB" sz="2400" b="1" i="0" dirty="0">
                <a:solidFill>
                  <a:srgbClr val="000000"/>
                </a:solidFill>
                <a:effectLst/>
              </a:rPr>
              <a:t>Application Process</a:t>
            </a:r>
          </a:p>
          <a:p>
            <a:pPr marL="0" indent="0">
              <a:buNone/>
            </a:pPr>
            <a:r>
              <a:rPr lang="en-GB" sz="2200" dirty="0">
                <a:solidFill>
                  <a:schemeClr val="tx1"/>
                </a:solidFill>
              </a:rPr>
              <a:t>(joint process with Lead Employer)</a:t>
            </a:r>
          </a:p>
          <a:p>
            <a:pPr marL="0" indent="0">
              <a:buNone/>
            </a:pPr>
            <a:endParaRPr lang="en-GB" sz="1600" dirty="0">
              <a:solidFill>
                <a:schemeClr val="tx1"/>
              </a:solidFill>
            </a:endParaRPr>
          </a:p>
          <a:p>
            <a:pPr marL="0" indent="0">
              <a:buNone/>
            </a:pPr>
            <a:r>
              <a:rPr lang="en-GB" sz="2200" dirty="0">
                <a:solidFill>
                  <a:schemeClr val="tx1"/>
                </a:solidFill>
              </a:rPr>
              <a:t>Days (i.e. KIT/SRTT) and funding applied for in </a:t>
            </a:r>
            <a:r>
              <a:rPr lang="en-GB" sz="2200" b="1" dirty="0">
                <a:solidFill>
                  <a:schemeClr val="tx1"/>
                </a:solidFill>
              </a:rPr>
              <a:t>1 form</a:t>
            </a:r>
          </a:p>
          <a:p>
            <a:r>
              <a:rPr lang="en-GB" sz="2200" dirty="0">
                <a:solidFill>
                  <a:schemeClr val="tx1"/>
                </a:solidFill>
              </a:rPr>
              <a:t>Days reimbursed by Lead Employer/host</a:t>
            </a:r>
          </a:p>
          <a:p>
            <a:r>
              <a:rPr lang="en-GB" sz="2200" dirty="0">
                <a:solidFill>
                  <a:schemeClr val="tx1"/>
                </a:solidFill>
              </a:rPr>
              <a:t>Funding from NHSE paid by LE payroll, unless on OOP then will be directly by NHSE</a:t>
            </a:r>
          </a:p>
        </p:txBody>
      </p:sp>
      <p:sp>
        <p:nvSpPr>
          <p:cNvPr id="12" name="Text Placeholder 11">
            <a:extLst>
              <a:ext uri="{FF2B5EF4-FFF2-40B4-BE49-F238E27FC236}">
                <a16:creationId xmlns:a16="http://schemas.microsoft.com/office/drawing/2014/main" id="{518F29BC-2CD3-EAB7-B38B-6F6904362299}"/>
              </a:ext>
            </a:extLst>
          </p:cNvPr>
          <p:cNvSpPr>
            <a:spLocks noGrp="1"/>
          </p:cNvSpPr>
          <p:nvPr>
            <p:ph type="body" sz="quarter" idx="13"/>
          </p:nvPr>
        </p:nvSpPr>
        <p:spPr>
          <a:solidFill>
            <a:schemeClr val="bg2">
              <a:lumMod val="20000"/>
              <a:lumOff val="80000"/>
            </a:schemeClr>
          </a:solidFill>
        </p:spPr>
        <p:txBody>
          <a:bodyPr anchor="ctr"/>
          <a:lstStyle/>
          <a:p>
            <a:r>
              <a:rPr lang="en-GB" sz="1800" dirty="0"/>
              <a:t>Application form available on our website </a:t>
            </a:r>
            <a:r>
              <a:rPr lang="en-GB" sz="1800" dirty="0">
                <a:hlinkClick r:id="rId3"/>
              </a:rPr>
              <a:t>https://nwpgmd.nhs.uk/supportt-activities</a:t>
            </a:r>
            <a:r>
              <a:rPr lang="en-GB" sz="1800" dirty="0"/>
              <a:t> </a:t>
            </a:r>
          </a:p>
        </p:txBody>
      </p:sp>
      <p:sp>
        <p:nvSpPr>
          <p:cNvPr id="13" name="Text Placeholder 12">
            <a:extLst>
              <a:ext uri="{FF2B5EF4-FFF2-40B4-BE49-F238E27FC236}">
                <a16:creationId xmlns:a16="http://schemas.microsoft.com/office/drawing/2014/main" id="{2FB9C625-D94B-F385-0241-A1874AAC3886}"/>
              </a:ext>
            </a:extLst>
          </p:cNvPr>
          <p:cNvSpPr>
            <a:spLocks noGrp="1"/>
          </p:cNvSpPr>
          <p:nvPr>
            <p:ph type="body" sz="quarter" idx="14"/>
          </p:nvPr>
        </p:nvSpPr>
        <p:spPr>
          <a:xfrm>
            <a:off x="8264591" y="2176523"/>
            <a:ext cx="3564000" cy="1512000"/>
          </a:xfrm>
          <a:solidFill>
            <a:schemeClr val="bg2">
              <a:lumMod val="20000"/>
              <a:lumOff val="80000"/>
            </a:schemeClr>
          </a:solidFill>
        </p:spPr>
        <p:txBody>
          <a:bodyPr anchor="ctr"/>
          <a:lstStyle/>
          <a:p>
            <a:r>
              <a:rPr lang="en-GB" sz="1800" dirty="0">
                <a:solidFill>
                  <a:schemeClr val="tx1"/>
                </a:solidFill>
              </a:rPr>
              <a:t>To access funding at least 1 meeting form must be submitted and the activity noted on there</a:t>
            </a:r>
          </a:p>
        </p:txBody>
      </p:sp>
      <p:sp>
        <p:nvSpPr>
          <p:cNvPr id="14" name="Text Placeholder 13">
            <a:extLst>
              <a:ext uri="{FF2B5EF4-FFF2-40B4-BE49-F238E27FC236}">
                <a16:creationId xmlns:a16="http://schemas.microsoft.com/office/drawing/2014/main" id="{44ABC948-1C03-264C-D36E-01B5860BD012}"/>
              </a:ext>
            </a:extLst>
          </p:cNvPr>
          <p:cNvSpPr>
            <a:spLocks noGrp="1"/>
          </p:cNvSpPr>
          <p:nvPr>
            <p:ph type="body" sz="quarter" idx="17"/>
          </p:nvPr>
        </p:nvSpPr>
        <p:spPr>
          <a:solidFill>
            <a:schemeClr val="bg2">
              <a:lumMod val="20000"/>
              <a:lumOff val="80000"/>
            </a:schemeClr>
          </a:solidFill>
        </p:spPr>
        <p:txBody>
          <a:bodyPr anchor="ctr"/>
          <a:lstStyle/>
          <a:p>
            <a:r>
              <a:rPr lang="en-GB" sz="1800" dirty="0">
                <a:solidFill>
                  <a:schemeClr val="tx1"/>
                </a:solidFill>
              </a:rPr>
              <a:t>List of School Approved Activities on website</a:t>
            </a:r>
          </a:p>
        </p:txBody>
      </p:sp>
      <p:sp>
        <p:nvSpPr>
          <p:cNvPr id="15" name="Text Placeholder 14">
            <a:extLst>
              <a:ext uri="{FF2B5EF4-FFF2-40B4-BE49-F238E27FC236}">
                <a16:creationId xmlns:a16="http://schemas.microsoft.com/office/drawing/2014/main" id="{99D45B83-B232-C022-7BEA-507CDB20FCEC}"/>
              </a:ext>
            </a:extLst>
          </p:cNvPr>
          <p:cNvSpPr>
            <a:spLocks noGrp="1"/>
          </p:cNvSpPr>
          <p:nvPr>
            <p:ph type="body" sz="quarter" idx="18"/>
          </p:nvPr>
        </p:nvSpPr>
        <p:spPr>
          <a:solidFill>
            <a:schemeClr val="bg2">
              <a:lumMod val="20000"/>
              <a:lumOff val="80000"/>
            </a:schemeClr>
          </a:solidFill>
        </p:spPr>
        <p:txBody>
          <a:bodyPr anchor="ctr"/>
          <a:lstStyle/>
          <a:p>
            <a:r>
              <a:rPr lang="en-GB" sz="1800" dirty="0"/>
              <a:t>TPDs may be contacted to ensure activity is appropriate for that colleague in training</a:t>
            </a:r>
            <a:endParaRPr lang="en-GB" sz="1800" dirty="0">
              <a:solidFill>
                <a:schemeClr val="tx1"/>
              </a:solidFill>
            </a:endParaRPr>
          </a:p>
        </p:txBody>
      </p:sp>
      <p:pic>
        <p:nvPicPr>
          <p:cNvPr id="8" name="Graphic 7" descr="Clipboard Ticked with solid fill">
            <a:extLst>
              <a:ext uri="{FF2B5EF4-FFF2-40B4-BE49-F238E27FC236}">
                <a16:creationId xmlns:a16="http://schemas.microsoft.com/office/drawing/2014/main" id="{2DC2D38D-5AE7-0977-07F2-5FDF4EE30C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19144" y="3954294"/>
            <a:ext cx="720000" cy="720000"/>
          </a:xfrm>
          <a:prstGeom prst="rect">
            <a:avLst/>
          </a:prstGeom>
        </p:spPr>
      </p:pic>
      <p:pic>
        <p:nvPicPr>
          <p:cNvPr id="10" name="Graphic 9" descr="Internet with solid fill">
            <a:extLst>
              <a:ext uri="{FF2B5EF4-FFF2-40B4-BE49-F238E27FC236}">
                <a16:creationId xmlns:a16="http://schemas.microsoft.com/office/drawing/2014/main" id="{E171C65F-10AF-EC4C-0ADA-8DAD35A2D60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19144" y="1371927"/>
            <a:ext cx="720000" cy="720000"/>
          </a:xfrm>
          <a:prstGeom prst="rect">
            <a:avLst/>
          </a:prstGeom>
        </p:spPr>
      </p:pic>
      <p:pic>
        <p:nvPicPr>
          <p:cNvPr id="19" name="Graphic 18" descr="Document with solid fill">
            <a:extLst>
              <a:ext uri="{FF2B5EF4-FFF2-40B4-BE49-F238E27FC236}">
                <a16:creationId xmlns:a16="http://schemas.microsoft.com/office/drawing/2014/main" id="{F236E156-5A35-67E5-44CC-4497C157B09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86591" y="1371927"/>
            <a:ext cx="720000" cy="720000"/>
          </a:xfrm>
          <a:prstGeom prst="rect">
            <a:avLst/>
          </a:prstGeom>
        </p:spPr>
      </p:pic>
      <p:pic>
        <p:nvPicPr>
          <p:cNvPr id="21" name="Graphic 20" descr="Email with solid fill">
            <a:extLst>
              <a:ext uri="{FF2B5EF4-FFF2-40B4-BE49-F238E27FC236}">
                <a16:creationId xmlns:a16="http://schemas.microsoft.com/office/drawing/2014/main" id="{6F34D01A-4E6C-E07E-7D75-C8DFDE5D234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692544" y="3954294"/>
            <a:ext cx="720000" cy="720000"/>
          </a:xfrm>
          <a:prstGeom prst="rect">
            <a:avLst/>
          </a:prstGeom>
        </p:spPr>
      </p:pic>
    </p:spTree>
    <p:extLst>
      <p:ext uri="{BB962C8B-B14F-4D97-AF65-F5344CB8AC3E}">
        <p14:creationId xmlns:p14="http://schemas.microsoft.com/office/powerpoint/2010/main" val="69992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5BFB6-E5A9-ED2D-E540-936C44A28A86}"/>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F3A22616-C6A4-6E74-E84A-DE9F9D79A70D}"/>
              </a:ext>
            </a:extLst>
          </p:cNvPr>
          <p:cNvSpPr/>
          <p:nvPr/>
        </p:nvSpPr>
        <p:spPr>
          <a:xfrm>
            <a:off x="0" y="5898382"/>
            <a:ext cx="12192000"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2CE9EC2D-F4F5-CFC9-AFAA-9FDC2D815763}"/>
              </a:ext>
            </a:extLst>
          </p:cNvPr>
          <p:cNvSpPr>
            <a:spLocks noGrp="1"/>
          </p:cNvSpPr>
          <p:nvPr>
            <p:ph type="body" sz="quarter" idx="14"/>
          </p:nvPr>
        </p:nvSpPr>
        <p:spPr>
          <a:xfrm>
            <a:off x="4366871" y="2743014"/>
            <a:ext cx="3564000" cy="4000686"/>
          </a:xfrm>
          <a:solidFill>
            <a:schemeClr val="bg2">
              <a:lumMod val="20000"/>
              <a:lumOff val="80000"/>
            </a:schemeClr>
          </a:solidFill>
        </p:spPr>
        <p:txBody>
          <a:bodyPr/>
          <a:lstStyle/>
          <a:p>
            <a:pPr>
              <a:spcAft>
                <a:spcPts val="1200"/>
              </a:spcAft>
              <a:buClr>
                <a:schemeClr val="accent6"/>
              </a:buClr>
            </a:pPr>
            <a:r>
              <a:rPr lang="en-GB" sz="1800" b="1" dirty="0">
                <a:solidFill>
                  <a:schemeClr val="bg2"/>
                </a:solidFill>
              </a:rPr>
              <a:t>Virtual Courses</a:t>
            </a:r>
          </a:p>
          <a:p>
            <a:pPr>
              <a:spcAft>
                <a:spcPts val="1200"/>
              </a:spcAft>
              <a:buClr>
                <a:schemeClr val="accent6"/>
              </a:buClr>
            </a:pPr>
            <a:r>
              <a:rPr lang="en-GB" sz="1800" b="1" dirty="0">
                <a:solidFill>
                  <a:schemeClr val="tx1"/>
                </a:solidFill>
              </a:rPr>
              <a:t>Overcoming Imposter Feelings </a:t>
            </a:r>
          </a:p>
          <a:p>
            <a:pPr marL="285750" indent="-285750">
              <a:spcAft>
                <a:spcPts val="1200"/>
              </a:spcAft>
              <a:buClr>
                <a:schemeClr val="accent6"/>
              </a:buClr>
              <a:buFont typeface="Arial" panose="020B0604020202020204" pitchFamily="34" charset="0"/>
              <a:buChar char="•"/>
            </a:pPr>
            <a:r>
              <a:rPr lang="en-GB" dirty="0"/>
              <a:t>½ day </a:t>
            </a:r>
            <a:r>
              <a:rPr lang="en-GB" sz="1800" dirty="0">
                <a:solidFill>
                  <a:schemeClr val="tx1"/>
                </a:solidFill>
              </a:rPr>
              <a:t>interactive webinar delivered by Sally Beyer</a:t>
            </a:r>
          </a:p>
          <a:p>
            <a:pPr>
              <a:spcAft>
                <a:spcPts val="1200"/>
              </a:spcAft>
              <a:buClr>
                <a:schemeClr val="accent6"/>
              </a:buClr>
            </a:pPr>
            <a:r>
              <a:rPr lang="en-GB" sz="1800" b="1" dirty="0">
                <a:solidFill>
                  <a:schemeClr val="tx1"/>
                </a:solidFill>
              </a:rPr>
              <a:t>Shapes Toolkit </a:t>
            </a:r>
          </a:p>
          <a:p>
            <a:pPr marL="285750" indent="-285750">
              <a:spcAft>
                <a:spcPts val="1200"/>
              </a:spcAft>
              <a:buClr>
                <a:schemeClr val="accent6"/>
              </a:buClr>
              <a:buFont typeface="Arial" panose="020B0604020202020204" pitchFamily="34" charset="0"/>
              <a:buChar char="•"/>
            </a:pPr>
            <a:r>
              <a:rPr lang="en-GB" dirty="0"/>
              <a:t>1 day </a:t>
            </a:r>
            <a:r>
              <a:rPr lang="en-GB" sz="1800" dirty="0">
                <a:solidFill>
                  <a:schemeClr val="tx1"/>
                </a:solidFill>
              </a:rPr>
              <a:t>online course delivered by Wild Monday</a:t>
            </a:r>
          </a:p>
          <a:p>
            <a:pPr>
              <a:lnSpc>
                <a:spcPct val="100000"/>
              </a:lnSpc>
              <a:spcAft>
                <a:spcPts val="1200"/>
              </a:spcAft>
              <a:buClr>
                <a:schemeClr val="accent6"/>
              </a:buClr>
            </a:pPr>
            <a:r>
              <a:rPr lang="en-GB" sz="1800" dirty="0">
                <a:solidFill>
                  <a:schemeClr val="tx1"/>
                </a:solidFill>
                <a:hlinkClick r:id="rId3"/>
              </a:rPr>
              <a:t>https://nwpgmd.nhs.uk/supportt-activities-calendar</a:t>
            </a:r>
            <a:r>
              <a:rPr lang="en-GB" sz="1800" dirty="0">
                <a:solidFill>
                  <a:schemeClr val="tx1"/>
                </a:solidFill>
              </a:rPr>
              <a:t> </a:t>
            </a:r>
          </a:p>
        </p:txBody>
      </p:sp>
      <p:sp>
        <p:nvSpPr>
          <p:cNvPr id="3" name="Text Placeholder 2">
            <a:extLst>
              <a:ext uri="{FF2B5EF4-FFF2-40B4-BE49-F238E27FC236}">
                <a16:creationId xmlns:a16="http://schemas.microsoft.com/office/drawing/2014/main" id="{1DF58B55-1EF1-22B3-EE25-9682B2C5AE0F}"/>
              </a:ext>
            </a:extLst>
          </p:cNvPr>
          <p:cNvSpPr>
            <a:spLocks noGrp="1"/>
          </p:cNvSpPr>
          <p:nvPr>
            <p:ph type="body" sz="quarter" idx="15"/>
          </p:nvPr>
        </p:nvSpPr>
        <p:spPr>
          <a:xfrm>
            <a:off x="8259249" y="2743014"/>
            <a:ext cx="3564000" cy="4000686"/>
          </a:xfrm>
          <a:solidFill>
            <a:schemeClr val="bg2">
              <a:lumMod val="20000"/>
              <a:lumOff val="80000"/>
            </a:schemeClr>
          </a:solidFill>
        </p:spPr>
        <p:txBody>
          <a:bodyPr/>
          <a:lstStyle/>
          <a:p>
            <a:pPr>
              <a:lnSpc>
                <a:spcPct val="100000"/>
              </a:lnSpc>
              <a:spcAft>
                <a:spcPts val="1200"/>
              </a:spcAft>
              <a:buClr>
                <a:schemeClr val="accent6"/>
              </a:buClr>
            </a:pPr>
            <a:r>
              <a:rPr lang="en-GB" sz="1800" b="1" dirty="0">
                <a:solidFill>
                  <a:schemeClr val="bg2"/>
                </a:solidFill>
              </a:rPr>
              <a:t>Coaching for SuppoRTT</a:t>
            </a:r>
          </a:p>
          <a:p>
            <a:pPr>
              <a:lnSpc>
                <a:spcPct val="100000"/>
              </a:lnSpc>
              <a:spcAft>
                <a:spcPts val="0"/>
              </a:spcAft>
              <a:buClr>
                <a:schemeClr val="accent6"/>
              </a:buClr>
            </a:pPr>
            <a:r>
              <a:rPr lang="en-GB" sz="1800" dirty="0"/>
              <a:t>Delivered by Westwood Coaching Associates Ltd.</a:t>
            </a:r>
          </a:p>
          <a:p>
            <a:pPr>
              <a:lnSpc>
                <a:spcPct val="100000"/>
              </a:lnSpc>
              <a:spcBef>
                <a:spcPts val="600"/>
              </a:spcBef>
              <a:spcAft>
                <a:spcPts val="0"/>
              </a:spcAft>
              <a:buClr>
                <a:schemeClr val="accent6"/>
              </a:buClr>
            </a:pPr>
            <a:r>
              <a:rPr lang="en-GB" sz="1800" dirty="0"/>
              <a:t>Referrals can be made by:</a:t>
            </a:r>
          </a:p>
          <a:p>
            <a:pPr marL="285750" indent="-285750">
              <a:lnSpc>
                <a:spcPct val="100000"/>
              </a:lnSpc>
              <a:spcAft>
                <a:spcPts val="0"/>
              </a:spcAft>
              <a:buClr>
                <a:schemeClr val="accent6"/>
              </a:buClr>
              <a:buFont typeface="Arial" panose="020B0604020202020204" pitchFamily="34" charset="0"/>
              <a:buChar char="•"/>
            </a:pPr>
            <a:r>
              <a:rPr lang="en-GB" sz="1800" dirty="0"/>
              <a:t>Associate Deans</a:t>
            </a:r>
          </a:p>
          <a:p>
            <a:pPr marL="285750" indent="-285750">
              <a:lnSpc>
                <a:spcPct val="100000"/>
              </a:lnSpc>
              <a:spcAft>
                <a:spcPts val="0"/>
              </a:spcAft>
              <a:buClr>
                <a:schemeClr val="accent6"/>
              </a:buClr>
              <a:buFont typeface="Arial" panose="020B0604020202020204" pitchFamily="34" charset="0"/>
              <a:buChar char="•"/>
            </a:pPr>
            <a:r>
              <a:rPr lang="en-GB" sz="1800" dirty="0"/>
              <a:t>Educational Supervisors</a:t>
            </a:r>
          </a:p>
          <a:p>
            <a:pPr marL="285750" indent="-285750">
              <a:lnSpc>
                <a:spcPct val="100000"/>
              </a:lnSpc>
              <a:spcAft>
                <a:spcPts val="0"/>
              </a:spcAft>
              <a:buClr>
                <a:schemeClr val="accent6"/>
              </a:buClr>
              <a:buFont typeface="Arial" panose="020B0604020202020204" pitchFamily="34" charset="0"/>
              <a:buChar char="•"/>
            </a:pPr>
            <a:r>
              <a:rPr lang="en-GB" sz="1800" dirty="0"/>
              <a:t>TPDs </a:t>
            </a:r>
          </a:p>
          <a:p>
            <a:pPr marL="285750" indent="-285750">
              <a:lnSpc>
                <a:spcPct val="100000"/>
              </a:lnSpc>
              <a:spcAft>
                <a:spcPts val="0"/>
              </a:spcAft>
              <a:buClr>
                <a:schemeClr val="accent6"/>
              </a:buClr>
              <a:buFont typeface="Arial" panose="020B0604020202020204" pitchFamily="34" charset="0"/>
              <a:buChar char="•"/>
            </a:pPr>
            <a:r>
              <a:rPr lang="en-GB" sz="1800" dirty="0"/>
              <a:t>SuppoRTT Champions</a:t>
            </a:r>
          </a:p>
          <a:p>
            <a:pPr marL="285750" indent="-285750">
              <a:lnSpc>
                <a:spcPct val="100000"/>
              </a:lnSpc>
              <a:spcAft>
                <a:spcPts val="0"/>
              </a:spcAft>
              <a:buClr>
                <a:schemeClr val="accent6"/>
              </a:buClr>
              <a:buFont typeface="Arial" panose="020B0604020202020204" pitchFamily="34" charset="0"/>
              <a:buChar char="•"/>
            </a:pPr>
            <a:r>
              <a:rPr lang="en-GB" sz="1800" dirty="0"/>
              <a:t>College Tutors</a:t>
            </a:r>
          </a:p>
          <a:p>
            <a:pPr marL="285750" indent="-285750">
              <a:lnSpc>
                <a:spcPct val="100000"/>
              </a:lnSpc>
              <a:spcAft>
                <a:spcPts val="0"/>
              </a:spcAft>
              <a:buClr>
                <a:schemeClr val="accent6"/>
              </a:buClr>
              <a:buFont typeface="Arial" panose="020B0604020202020204" pitchFamily="34" charset="0"/>
              <a:buChar char="•"/>
            </a:pPr>
            <a:r>
              <a:rPr lang="en-GB" sz="1800" dirty="0"/>
              <a:t>TSTLs</a:t>
            </a:r>
            <a:endParaRPr lang="en-GB" sz="1800" b="1" dirty="0">
              <a:solidFill>
                <a:schemeClr val="bg2"/>
              </a:solidFill>
            </a:endParaRPr>
          </a:p>
          <a:p>
            <a:pPr>
              <a:lnSpc>
                <a:spcPct val="100000"/>
              </a:lnSpc>
              <a:spcBef>
                <a:spcPts val="600"/>
              </a:spcBef>
              <a:spcAft>
                <a:spcPts val="0"/>
              </a:spcAft>
              <a:buClr>
                <a:schemeClr val="accent6"/>
              </a:buClr>
            </a:pPr>
            <a:r>
              <a:rPr lang="en-GB" sz="1800" dirty="0">
                <a:solidFill>
                  <a:schemeClr val="tx1"/>
                </a:solidFill>
                <a:hlinkClick r:id="rId4"/>
              </a:rPr>
              <a:t>https://nwpgmd.nhs.uk/supportt-coaching</a:t>
            </a:r>
            <a:r>
              <a:rPr lang="en-GB" sz="1800" dirty="0">
                <a:solidFill>
                  <a:schemeClr val="tx1"/>
                </a:solidFill>
              </a:rPr>
              <a:t> </a:t>
            </a:r>
          </a:p>
          <a:p>
            <a:endParaRPr lang="en-GB" dirty="0"/>
          </a:p>
        </p:txBody>
      </p:sp>
      <p:sp>
        <p:nvSpPr>
          <p:cNvPr id="8" name="Title 4">
            <a:extLst>
              <a:ext uri="{FF2B5EF4-FFF2-40B4-BE49-F238E27FC236}">
                <a16:creationId xmlns:a16="http://schemas.microsoft.com/office/drawing/2014/main" id="{521E334C-AF0A-57D5-265E-AB547ECF680D}"/>
              </a:ext>
            </a:extLst>
          </p:cNvPr>
          <p:cNvSpPr>
            <a:spLocks noGrp="1"/>
          </p:cNvSpPr>
          <p:nvPr>
            <p:ph type="title"/>
          </p:nvPr>
        </p:nvSpPr>
        <p:spPr>
          <a:xfrm>
            <a:off x="432000" y="432000"/>
            <a:ext cx="11404154" cy="695727"/>
          </a:xfrm>
        </p:spPr>
        <p:txBody>
          <a:bodyPr>
            <a:normAutofit/>
          </a:bodyPr>
          <a:lstStyle/>
          <a:p>
            <a:r>
              <a:rPr lang="en-GB" dirty="0"/>
              <a:t>Return to Training Activities (RTT-A)</a:t>
            </a:r>
          </a:p>
        </p:txBody>
      </p:sp>
      <p:pic>
        <p:nvPicPr>
          <p:cNvPr id="12" name="Graphic 11" descr="Online meeting with solid fill">
            <a:extLst>
              <a:ext uri="{FF2B5EF4-FFF2-40B4-BE49-F238E27FC236}">
                <a16:creationId xmlns:a16="http://schemas.microsoft.com/office/drawing/2014/main" id="{4403A212-E2C0-88BD-F019-68317F6580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8800" y="1784984"/>
            <a:ext cx="914400" cy="914400"/>
          </a:xfrm>
          <a:prstGeom prst="rect">
            <a:avLst/>
          </a:prstGeom>
        </p:spPr>
      </p:pic>
      <p:pic>
        <p:nvPicPr>
          <p:cNvPr id="13" name="Graphic 12" descr="Handshake with solid fill">
            <a:extLst>
              <a:ext uri="{FF2B5EF4-FFF2-40B4-BE49-F238E27FC236}">
                <a16:creationId xmlns:a16="http://schemas.microsoft.com/office/drawing/2014/main" id="{99BFB8B8-DFCD-1B1C-1B97-3D6C6DF6F2F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84049" y="1784984"/>
            <a:ext cx="914400" cy="914400"/>
          </a:xfrm>
          <a:prstGeom prst="rect">
            <a:avLst/>
          </a:prstGeom>
        </p:spPr>
      </p:pic>
      <p:sp>
        <p:nvSpPr>
          <p:cNvPr id="5" name="TextBox 4">
            <a:extLst>
              <a:ext uri="{FF2B5EF4-FFF2-40B4-BE49-F238E27FC236}">
                <a16:creationId xmlns:a16="http://schemas.microsoft.com/office/drawing/2014/main" id="{0D45F21B-1C2A-2F6F-84FE-8175A8AFE017}"/>
              </a:ext>
            </a:extLst>
          </p:cNvPr>
          <p:cNvSpPr txBox="1"/>
          <p:nvPr/>
        </p:nvSpPr>
        <p:spPr>
          <a:xfrm>
            <a:off x="371712" y="1297951"/>
            <a:ext cx="3798354" cy="3724096"/>
          </a:xfrm>
          <a:prstGeom prst="rect">
            <a:avLst/>
          </a:prstGeom>
          <a:noFill/>
        </p:spPr>
        <p:txBody>
          <a:bodyPr wrap="square" rtlCol="0">
            <a:spAutoFit/>
          </a:bodyPr>
          <a:lstStyle/>
          <a:p>
            <a:r>
              <a:rPr lang="en-GB" sz="2000" b="1" dirty="0"/>
              <a:t>NHSE Funded Opportunities</a:t>
            </a:r>
          </a:p>
          <a:p>
            <a:endParaRPr lang="en-GB" sz="2000" b="1" dirty="0"/>
          </a:p>
          <a:p>
            <a:pPr marL="0" indent="0">
              <a:buNone/>
            </a:pPr>
            <a:r>
              <a:rPr lang="en-GB" sz="2200" dirty="0">
                <a:solidFill>
                  <a:schemeClr val="tx1"/>
                </a:solidFill>
              </a:rPr>
              <a:t>The NW SuppoRTT Team arrange various activities centrally for colleagues in training to access free of charge.</a:t>
            </a:r>
          </a:p>
          <a:p>
            <a:pPr marL="0" indent="0">
              <a:buNone/>
            </a:pPr>
            <a:endParaRPr lang="en-GB" sz="2200" dirty="0">
              <a:solidFill>
                <a:schemeClr val="tx1"/>
              </a:solidFill>
            </a:endParaRPr>
          </a:p>
          <a:p>
            <a:pPr marL="0" indent="0">
              <a:buNone/>
            </a:pPr>
            <a:r>
              <a:rPr lang="en-GB" sz="2200" dirty="0">
                <a:solidFill>
                  <a:schemeClr val="tx1"/>
                </a:solidFill>
              </a:rPr>
              <a:t>Please visit the website for more information. </a:t>
            </a:r>
          </a:p>
          <a:p>
            <a:endParaRPr lang="en-GB" sz="2000" dirty="0"/>
          </a:p>
        </p:txBody>
      </p:sp>
    </p:spTree>
    <p:extLst>
      <p:ext uri="{BB962C8B-B14F-4D97-AF65-F5344CB8AC3E}">
        <p14:creationId xmlns:p14="http://schemas.microsoft.com/office/powerpoint/2010/main" val="40045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E-PPT-Template-Nov2024.potx" id="{DF351FD9-7E19-4E1C-9E39-B3685EB3BC1A}" vid="{1932C2D1-DD2F-4623-A96F-BF118DD9FF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ee8f4621-373f-452a-bc28-6047e1581cf9" xsi:nil="true"/>
    <lcf76f155ced4ddcb4097134ff3c332f xmlns="5e8803dc-4776-4457-8748-7e4d48fd1b5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B10BBFE47B64B468958937C803ABC8C" ma:contentTypeVersion="27" ma:contentTypeDescription="Create a new document." ma:contentTypeScope="" ma:versionID="6ce50dfe1ef59d9d755fb70779611ec5">
  <xsd:schema xmlns:xsd="http://www.w3.org/2001/XMLSchema" xmlns:xs="http://www.w3.org/2001/XMLSchema" xmlns:p="http://schemas.microsoft.com/office/2006/metadata/properties" xmlns:ns1="http://schemas.microsoft.com/sharepoint/v3" xmlns:ns2="5e8803dc-4776-4457-8748-7e4d48fd1b57" xmlns:ns3="ee8f4621-373f-452a-bc28-6047e1581cf9" targetNamespace="http://schemas.microsoft.com/office/2006/metadata/properties" ma:root="true" ma:fieldsID="1ee8f96a877ae2465bc3706420a80ef4" ns1:_="" ns2:_="" ns3:_="">
    <xsd:import namespace="http://schemas.microsoft.com/sharepoint/v3"/>
    <xsd:import namespace="5e8803dc-4776-4457-8748-7e4d48fd1b57"/>
    <xsd:import namespace="ee8f4621-373f-452a-bc28-6047e1581cf9"/>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8803dc-4776-4457-8748-7e4d48fd1b57"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OCR" ma:index="6" nillable="true" ma:displayName="Extracted Text" ma:internalName="MediaServiceOCR" ma:readOnly="true">
      <xsd:simpleType>
        <xsd:restriction base="dms:Note">
          <xsd:maxLength value="255"/>
        </xsd:restriction>
      </xsd:simpleType>
    </xsd:element>
    <xsd:element name="MediaServiceGenerationTime" ma:index="7" nillable="true" ma:displayName="MediaServiceGenerationTime" ma:hidden="true" ma:internalName="MediaServiceGenerationTime" ma:readOnly="true">
      <xsd:simpleType>
        <xsd:restriction base="dms:Text"/>
      </xsd:simpleType>
    </xsd:element>
    <xsd:element name="MediaServiceEventHashCode" ma:index="8" nillable="true" ma:displayName="MediaServiceEventHashCode" ma:hidden="true" ma:internalName="MediaServiceEventHashCode" ma:readOnly="true">
      <xsd:simpleType>
        <xsd:restriction base="dms:Text"/>
      </xsd:simpleType>
    </xsd:element>
    <xsd:element name="MediaServiceDateTaken" ma:index="9" nillable="true" ma:displayName="MediaServiceDateTaken" ma:description="" ma:hidden="true" ma:internalName="MediaServiceDateTaken" ma:readOnly="true">
      <xsd:simpleType>
        <xsd:restriction base="dms:Text"/>
      </xsd:simpleType>
    </xsd:element>
    <xsd:element name="MediaServiceLocation" ma:index="12" nillable="true" ma:displayName="Location" ma:description="" ma:internalName="MediaServiceLocation" ma:readOnly="true">
      <xsd:simpleType>
        <xsd:restriction base="dms:Text"/>
      </xsd:simpleType>
    </xsd:element>
    <xsd:element name="MediaLengthInSeconds" ma:index="13" nillable="true" ma:displayName="MediaLengthInSeconds" ma:description=""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e8f4621-373f-452a-bc28-6047e1581cf9" elementFormDefault="qualified">
    <xsd:import namespace="http://schemas.microsoft.com/office/2006/documentManagement/types"/>
    <xsd:import namespace="http://schemas.microsoft.com/office/infopath/2007/PartnerControls"/>
    <xsd:element name="SharedWithUsers" ma:index="10"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661b007c-712b-4379-b0aa-a81a34f81e74}" ma:internalName="TaxCatchAll" ma:showField="CatchAllData" ma:web="ee8f4621-373f-452a-bc28-6047e1581c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2B3C52-C4E5-4003-8240-632FDE102EAB}">
  <ds:schemaRefs>
    <ds:schemaRef ds:uri="http://purl.org/dc/dcmitype/"/>
    <ds:schemaRef ds:uri="http://schemas.microsoft.com/office/2006/documentManagement/types"/>
    <ds:schemaRef ds:uri="06420201-ca31-43f2-9f44-bb29c8bc933b"/>
    <ds:schemaRef ds:uri="http://schemas.microsoft.com/office/infopath/2007/PartnerControls"/>
    <ds:schemaRef ds:uri="http://schemas.openxmlformats.org/package/2006/metadata/core-properties"/>
    <ds:schemaRef ds:uri="http://purl.org/dc/elements/1.1/"/>
    <ds:schemaRef ds:uri="c036be12-d36c-4123-b7c6-21e1d4620f73"/>
    <ds:schemaRef ds:uri="http://schemas.microsoft.com/office/2006/metadata/properties"/>
    <ds:schemaRef ds:uri="http://www.w3.org/XML/1998/namespace"/>
    <ds:schemaRef ds:uri="http://purl.org/dc/terms/"/>
    <ds:schemaRef ds:uri="http://schemas.microsoft.com/sharepoint/v3"/>
    <ds:schemaRef ds:uri="ee8f4621-373f-452a-bc28-6047e1581cf9"/>
    <ds:schemaRef ds:uri="5e8803dc-4776-4457-8748-7e4d48fd1b57"/>
  </ds:schemaRefs>
</ds:datastoreItem>
</file>

<file path=customXml/itemProps2.xml><?xml version="1.0" encoding="utf-8"?>
<ds:datastoreItem xmlns:ds="http://schemas.openxmlformats.org/officeDocument/2006/customXml" ds:itemID="{B7B6D4F5-ECA0-4A22-A4DD-3335756FD664}">
  <ds:schemaRefs>
    <ds:schemaRef ds:uri="http://schemas.microsoft.com/sharepoint/v3/contenttype/forms"/>
  </ds:schemaRefs>
</ds:datastoreItem>
</file>

<file path=customXml/itemProps3.xml><?xml version="1.0" encoding="utf-8"?>
<ds:datastoreItem xmlns:ds="http://schemas.openxmlformats.org/officeDocument/2006/customXml" ds:itemID="{8A025F2C-FC73-451C-A7A9-E1B38B8A44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e8803dc-4776-4457-8748-7e4d48fd1b57"/>
    <ds:schemaRef ds:uri="ee8f4621-373f-452a-bc28-6047e1581c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Presentation template 2</Template>
  <TotalTime>83891</TotalTime>
  <Words>1751</Words>
  <Application>Microsoft Office PowerPoint</Application>
  <PresentationFormat>Widescreen</PresentationFormat>
  <Paragraphs>250</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NHSD-Refresh-Theme-NOV1120B</vt:lpstr>
      <vt:lpstr>SuppoRTT</vt:lpstr>
      <vt:lpstr>Background</vt:lpstr>
      <vt:lpstr>Eligibility</vt:lpstr>
      <vt:lpstr>The SuppoRTT Process</vt:lpstr>
      <vt:lpstr>SuppoRTT Meetings &amp; Forms</vt:lpstr>
      <vt:lpstr>PowerPoint Presentation</vt:lpstr>
      <vt:lpstr>PowerPoint Presentation</vt:lpstr>
      <vt:lpstr>Return to Training Activities (RTT-A)</vt:lpstr>
      <vt:lpstr>Return to Training Activities (RTT-A)</vt:lpstr>
      <vt:lpstr>Return to Training Activities (RTT-A)</vt:lpstr>
      <vt:lpstr>NW SuppoRTT Fellows</vt:lpstr>
      <vt:lpstr>SuppoRTT Champions</vt:lpstr>
      <vt:lpstr>Resources</vt:lpstr>
      <vt:lpstr>Peer Support</vt:lpstr>
      <vt:lpstr>Discretionary Offer of SuppoRTT</vt:lpstr>
      <vt:lpstr>Returning from sickness</vt:lpstr>
      <vt:lpstr>Contacts</vt:lpstr>
      <vt:lpstr>End slide</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PARSONS, Kate (NHS ENGLAND - T1510)</dc:creator>
  <cp:lastModifiedBy>FOX, Amanda (NHS ENGLAND)</cp:lastModifiedBy>
  <cp:revision>4</cp:revision>
  <dcterms:created xsi:type="dcterms:W3CDTF">2024-12-19T14:21:04Z</dcterms:created>
  <dcterms:modified xsi:type="dcterms:W3CDTF">2025-08-19T12:36:38Z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56579ddb-1cdf-4035-9a3d-2da04fab6c26</vt:lpwstr>
  </property>
  <property fmtid="{D5CDD505-2E9C-101B-9397-08002B2CF9AE}" pid="3" name="Order">
    <vt:r8>15100</vt:r8>
  </property>
  <property fmtid="{D5CDD505-2E9C-101B-9397-08002B2CF9AE}" pid="4" name="MediaServiceImageTags">
    <vt:lpwstr/>
  </property>
  <property fmtid="{D5CDD505-2E9C-101B-9397-08002B2CF9AE}" pid="5" name="_ExtendedDescription">
    <vt:lpwstr/>
  </property>
  <property fmtid="{D5CDD505-2E9C-101B-9397-08002B2CF9AE}" pid="6" name="ContentTypeId">
    <vt:lpwstr>0x0101001B10BBFE47B64B468958937C803ABC8C</vt:lpwstr>
  </property>
</Properties>
</file>