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6" r:id="rId6"/>
    <p:sldId id="257" r:id="rId7"/>
    <p:sldId id="258" r:id="rId8"/>
    <p:sldId id="260" r:id="rId9"/>
    <p:sldId id="261" r:id="rId10"/>
    <p:sldId id="270" r:id="rId11"/>
    <p:sldId id="273" r:id="rId12"/>
    <p:sldId id="274" r:id="rId13"/>
    <p:sldId id="272" r:id="rId14"/>
    <p:sldId id="262" r:id="rId15"/>
    <p:sldId id="263" r:id="rId16"/>
    <p:sldId id="264" r:id="rId17"/>
    <p:sldId id="265" r:id="rId18"/>
    <p:sldId id="267" r:id="rId19"/>
    <p:sldId id="268" r:id="rId20"/>
    <p:sldId id="26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86BBBC-BCF6-4DF5-87DA-9CB1EF8610FD}" v="5" dt="2022-09-19T19:57:40.0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44" d="100"/>
          <a:sy n="44" d="100"/>
        </p:scale>
        <p:origin x="64" y="4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1362-87BB-4417-8420-0D91747F56C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38D8E7D-017B-44EF-8892-4F75C3AD46C5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385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1362-87BB-4417-8420-0D91747F56C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E7D-017B-44EF-8892-4F75C3AD46C5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1776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1362-87BB-4417-8420-0D91747F56C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E7D-017B-44EF-8892-4F75C3AD46C5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237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1362-87BB-4417-8420-0D91747F56C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E7D-017B-44EF-8892-4F75C3AD46C5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4070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1362-87BB-4417-8420-0D91747F56C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E7D-017B-44EF-8892-4F75C3AD46C5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215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1362-87BB-4417-8420-0D91747F56C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E7D-017B-44EF-8892-4F75C3AD46C5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101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1362-87BB-4417-8420-0D91747F56C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E7D-017B-44EF-8892-4F75C3AD46C5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8362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1362-87BB-4417-8420-0D91747F56C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E7D-017B-44EF-8892-4F75C3AD46C5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95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1362-87BB-4417-8420-0D91747F56C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E7D-017B-44EF-8892-4F75C3AD46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3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1362-87BB-4417-8420-0D91747F56C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E7D-017B-44EF-8892-4F75C3AD46C5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504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4CF1362-87BB-4417-8420-0D91747F56C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8E7D-017B-44EF-8892-4F75C3AD46C5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365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F1362-87BB-4417-8420-0D91747F56CE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38D8E7D-017B-44EF-8892-4F75C3AD46C5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44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rbettreport.com/japan-is-the-canary-in-the-coal-mine-of-the-global-collapse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pngimg.com/png/13361-happy-person-png-fil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F257C-5966-0551-5B74-F0BDEE5D68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Rota Management and Education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FA82A2-AA65-FB94-17A1-2C4970825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1064"/>
            <a:ext cx="9165336" cy="2387600"/>
          </a:xfrm>
        </p:spPr>
        <p:txBody>
          <a:bodyPr>
            <a:normAutofit/>
          </a:bodyPr>
          <a:lstStyle/>
          <a:p>
            <a:r>
              <a:rPr lang="en-GB" dirty="0"/>
              <a:t>Andy Watson, </a:t>
            </a:r>
          </a:p>
          <a:p>
            <a:r>
              <a:rPr lang="en-GB" dirty="0"/>
              <a:t>Ruth Smith, </a:t>
            </a:r>
          </a:p>
          <a:p>
            <a:r>
              <a:rPr lang="en-GB" dirty="0"/>
              <a:t>Anna Sibley, </a:t>
            </a:r>
          </a:p>
          <a:p>
            <a:r>
              <a:rPr lang="en-GB" dirty="0"/>
              <a:t>Sian </a:t>
            </a:r>
            <a:r>
              <a:rPr lang="en-GB" dirty="0" err="1"/>
              <a:t>Nazurally</a:t>
            </a:r>
            <a:r>
              <a:rPr lang="en-GB" dirty="0"/>
              <a:t>, </a:t>
            </a:r>
          </a:p>
          <a:p>
            <a:r>
              <a:rPr lang="en-GB" dirty="0"/>
              <a:t>Poppy Hicks. </a:t>
            </a:r>
          </a:p>
        </p:txBody>
      </p:sp>
    </p:spTree>
    <p:extLst>
      <p:ext uri="{BB962C8B-B14F-4D97-AF65-F5344CB8AC3E}">
        <p14:creationId xmlns:p14="http://schemas.microsoft.com/office/powerpoint/2010/main" val="1634535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EC3E1-5D32-02AD-06CD-F8700FDBB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671856"/>
          </a:xfrm>
        </p:spPr>
        <p:txBody>
          <a:bodyPr/>
          <a:lstStyle/>
          <a:p>
            <a:r>
              <a:rPr lang="en-GB" dirty="0"/>
              <a:t>Competency for different trainees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4D6D358-D1EC-A30A-D073-8DBCC91B80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022545"/>
              </p:ext>
            </p:extLst>
          </p:nvPr>
        </p:nvGraphicFramePr>
        <p:xfrm>
          <a:off x="1450975" y="2016124"/>
          <a:ext cx="9604374" cy="3810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300">
                  <a:extLst>
                    <a:ext uri="{9D8B030D-6E8A-4147-A177-3AD203B41FA5}">
                      <a16:colId xmlns:a16="http://schemas.microsoft.com/office/drawing/2014/main" val="3801189179"/>
                    </a:ext>
                  </a:extLst>
                </a:gridCol>
                <a:gridCol w="4381500">
                  <a:extLst>
                    <a:ext uri="{9D8B030D-6E8A-4147-A177-3AD203B41FA5}">
                      <a16:colId xmlns:a16="http://schemas.microsoft.com/office/drawing/2014/main" val="1185883099"/>
                    </a:ext>
                  </a:extLst>
                </a:gridCol>
                <a:gridCol w="3711574">
                  <a:extLst>
                    <a:ext uri="{9D8B030D-6E8A-4147-A177-3AD203B41FA5}">
                      <a16:colId xmlns:a16="http://schemas.microsoft.com/office/drawing/2014/main" val="235324947"/>
                    </a:ext>
                  </a:extLst>
                </a:gridCol>
              </a:tblGrid>
              <a:tr h="471358">
                <a:tc>
                  <a:txBody>
                    <a:bodyPr/>
                    <a:lstStyle/>
                    <a:p>
                      <a:r>
                        <a:rPr lang="en-GB" dirty="0"/>
                        <a:t>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Limiting competencies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559181"/>
                  </a:ext>
                </a:extLst>
              </a:tr>
              <a:tr h="471358">
                <a:tc>
                  <a:txBody>
                    <a:bodyPr/>
                    <a:lstStyle/>
                    <a:p>
                      <a:r>
                        <a:rPr lang="en-GB" dirty="0"/>
                        <a:t>F1s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 Patient supervised competencies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53322"/>
                  </a:ext>
                </a:extLst>
              </a:tr>
              <a:tr h="471358">
                <a:tc>
                  <a:txBody>
                    <a:bodyPr/>
                    <a:lstStyle/>
                    <a:p>
                      <a:r>
                        <a:rPr lang="en-GB" dirty="0"/>
                        <a:t>F2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General competencies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Gynae clinic experience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450079"/>
                  </a:ext>
                </a:extLst>
              </a:tr>
              <a:tr h="471358">
                <a:tc>
                  <a:txBody>
                    <a:bodyPr/>
                    <a:lstStyle/>
                    <a:p>
                      <a:r>
                        <a:rPr lang="en-GB" dirty="0"/>
                        <a:t>GPSTRs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Gynaecology competencies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Gynae clinic experience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653633"/>
                  </a:ext>
                </a:extLst>
              </a:tr>
              <a:tr h="813577">
                <a:tc>
                  <a:txBody>
                    <a:bodyPr/>
                    <a:lstStyle/>
                    <a:p>
                      <a:r>
                        <a:rPr lang="en-GB" dirty="0"/>
                        <a:t>ST1-2s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Basic O&amp;G competencies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Ultrasound. Labour ward competencies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282647"/>
                  </a:ext>
                </a:extLst>
              </a:tr>
              <a:tr h="471358">
                <a:tc>
                  <a:txBody>
                    <a:bodyPr/>
                    <a:lstStyle/>
                    <a:p>
                      <a:r>
                        <a:rPr lang="en-GB" dirty="0"/>
                        <a:t>ST3-5s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Core O&amp;G competencies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Theatre competencies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601234"/>
                  </a:ext>
                </a:extLst>
              </a:tr>
              <a:tr h="471358">
                <a:tc>
                  <a:txBody>
                    <a:bodyPr/>
                    <a:lstStyle/>
                    <a:p>
                      <a:r>
                        <a:rPr lang="en-GB" dirty="0"/>
                        <a:t>ST6-7s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Advanced O&amp;G (ATSMs) Module competencies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ATSM competencies outside service delivery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792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794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874F7-C3E6-A052-BAFA-F3564519B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Interaction of clinical quality and educational 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02490-44A0-D746-447F-FED87A756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6367055" cy="3450613"/>
          </a:xfrm>
        </p:spPr>
        <p:txBody>
          <a:bodyPr/>
          <a:lstStyle/>
          <a:p>
            <a:r>
              <a:rPr lang="en-GB" dirty="0"/>
              <a:t>The educational concerns often predate the clinical quality concerns. </a:t>
            </a:r>
          </a:p>
          <a:p>
            <a:r>
              <a:rPr lang="en-GB" dirty="0"/>
              <a:t>Trainees are “canaries in the mine”</a:t>
            </a:r>
          </a:p>
          <a:p>
            <a:r>
              <a:rPr lang="en-GB" dirty="0"/>
              <a:t>Trusts with good educational outcomes tend to have a strong educational team overtly supported by the MD reporting to the exec.</a:t>
            </a:r>
          </a:p>
          <a:p>
            <a:r>
              <a:rPr lang="en-GB" dirty="0"/>
              <a:t>Cognition of training needs in rota management is central to delivering educational quality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AC08F65-6A00-4D58-9767-17FE3ACDB4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013843" y="2332645"/>
            <a:ext cx="3438418" cy="244076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97A12FD-83CA-29E7-B179-DD15E8F327B5}"/>
              </a:ext>
            </a:extLst>
          </p:cNvPr>
          <p:cNvSpPr txBox="1"/>
          <p:nvPr/>
        </p:nvSpPr>
        <p:spPr>
          <a:xfrm>
            <a:off x="8013843" y="4773415"/>
            <a:ext cx="34384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s://www.corbettreport.com/japan-is-the-canary-in-the-coal-mine-of-the-global-collapse/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4" tooltip="https://creativecommons.org/licenses/by-nc/3.0/"/>
              </a:rPr>
              <a:t>CC BY-NC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3230702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51E15-2F1B-83BF-784B-947D6AD3C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Evidence of rota management being central to good 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5980D-8585-4E5F-EAAD-EB62CEE9C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5586219" cy="3450613"/>
          </a:xfrm>
        </p:spPr>
        <p:txBody>
          <a:bodyPr/>
          <a:lstStyle/>
          <a:p>
            <a:r>
              <a:rPr lang="en-GB" dirty="0"/>
              <a:t>“Best thing about this unit is the rota master”. </a:t>
            </a:r>
          </a:p>
          <a:p>
            <a:r>
              <a:rPr lang="en-GB" dirty="0"/>
              <a:t>“They always promptly respond to our reasonable requests”.</a:t>
            </a:r>
          </a:p>
          <a:p>
            <a:r>
              <a:rPr lang="en-GB" dirty="0"/>
              <a:t>“I have to work hard but the rota processes help me cope with that”</a:t>
            </a:r>
          </a:p>
        </p:txBody>
      </p:sp>
      <p:pic>
        <p:nvPicPr>
          <p:cNvPr id="5" name="Picture 4" descr="A group of people with their hands up&#10;&#10;Description automatically generated with medium confidence">
            <a:extLst>
              <a:ext uri="{FF2B5EF4-FFF2-40B4-BE49-F238E27FC236}">
                <a16:creationId xmlns:a16="http://schemas.microsoft.com/office/drawing/2014/main" id="{B3F80053-00B4-DAC9-DBB1-16A1BC0741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657975" y="3020602"/>
            <a:ext cx="5753100" cy="319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953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7F49-EFBA-B2F8-E4B5-565E27489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6035071" cy="1049235"/>
          </a:xfrm>
        </p:spPr>
        <p:txBody>
          <a:bodyPr/>
          <a:lstStyle/>
          <a:p>
            <a:r>
              <a:rPr lang="en-GB" dirty="0"/>
              <a:t>Recent negative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94668-7BAE-6428-5BA4-03AFB87C9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178446" cy="3450613"/>
          </a:xfrm>
        </p:spPr>
        <p:txBody>
          <a:bodyPr>
            <a:normAutofit fontScale="92500"/>
          </a:bodyPr>
          <a:lstStyle/>
          <a:p>
            <a:r>
              <a:rPr lang="en-GB" dirty="0"/>
              <a:t>“the rota team demand 8 weeks notice of leave but we do not hear if it has been accepted until the week before”</a:t>
            </a:r>
          </a:p>
          <a:p>
            <a:r>
              <a:rPr lang="en-GB" dirty="0"/>
              <a:t>“I was denied time off at [an important religious festival] despite giving plenty of notice. Someone from a different background was given that time off even though they requested after me”</a:t>
            </a:r>
          </a:p>
          <a:p>
            <a:r>
              <a:rPr lang="en-GB" dirty="0"/>
              <a:t>“Now I have complained about the rota team I feel there is a target on my head. They have since been even more unhelpful”</a:t>
            </a:r>
          </a:p>
          <a:p>
            <a:r>
              <a:rPr lang="en-GB" dirty="0"/>
              <a:t>A trainee in tears advised us that she could not visit her parents overseas because of the rota management processes.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3309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CD940-A451-D718-9568-5748415B0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48F5-A7DF-0646-1B5D-19F849B25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Processes of rota management are central to clinical quality</a:t>
            </a:r>
          </a:p>
          <a:p>
            <a:pPr marL="0" indent="0">
              <a:buNone/>
            </a:pPr>
            <a:r>
              <a:rPr lang="en-GB" dirty="0"/>
              <a:t>Rota management is fundamental to ensuring a positive educational experience for the doctors in training. </a:t>
            </a:r>
          </a:p>
        </p:txBody>
      </p:sp>
    </p:spTree>
    <p:extLst>
      <p:ext uri="{BB962C8B-B14F-4D97-AF65-F5344CB8AC3E}">
        <p14:creationId xmlns:p14="http://schemas.microsoft.com/office/powerpoint/2010/main" val="3409310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DCB72-72A3-2A8B-823B-21A4AEF66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81CA-833F-7CDD-9EFE-F61693DC9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36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3EA5-663F-E642-7FE0-0E4DDFDDE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Workshop IN </a:t>
            </a:r>
            <a:r>
              <a:rPr lang="en-GB" dirty="0" err="1"/>
              <a:t>GrOUPS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DB1B5-DA53-4244-2354-14CBB9392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Discuss times when rota management did not go well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What were the causes?</a:t>
            </a:r>
          </a:p>
          <a:p>
            <a:pPr marL="0" indent="0">
              <a:buNone/>
            </a:pPr>
            <a:r>
              <a:rPr lang="en-GB" dirty="0"/>
              <a:t>What were the consequences</a:t>
            </a:r>
          </a:p>
        </p:txBody>
      </p:sp>
    </p:spTree>
    <p:extLst>
      <p:ext uri="{BB962C8B-B14F-4D97-AF65-F5344CB8AC3E}">
        <p14:creationId xmlns:p14="http://schemas.microsoft.com/office/powerpoint/2010/main" val="3459655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1EB93-9BA9-4499-5289-8BCACD9D9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Workshop IN </a:t>
            </a:r>
            <a:r>
              <a:rPr lang="en-GB" dirty="0" err="1"/>
              <a:t>GrOUPS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60D3D-5F18-E23B-8371-3219359F1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When has rota management gone well?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r>
              <a:rPr lang="en-GB" dirty="0"/>
              <a:t>What ensured that worked?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346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20B98-1A0F-FADE-5B6F-52A672A92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Purpose of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96D56-8A98-D207-0053-ED3C8DC8E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Why have we chosen this workshop?</a:t>
            </a:r>
          </a:p>
          <a:p>
            <a:r>
              <a:rPr lang="en-GB" sz="3200" dirty="0"/>
              <a:t>What do we want to achieve today?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47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ACECD-98F9-9D83-9D0F-6F997103A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Workshop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164FE-59AA-F3C3-7EC1-626143AA0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Introductions </a:t>
            </a:r>
          </a:p>
          <a:p>
            <a:r>
              <a:rPr lang="en-GB" dirty="0"/>
              <a:t>Evidence that rota design is central to quality 	</a:t>
            </a:r>
            <a:r>
              <a:rPr lang="en-GB" b="1" dirty="0"/>
              <a:t>Andy Watson</a:t>
            </a:r>
          </a:p>
          <a:p>
            <a:r>
              <a:rPr lang="en-GB" dirty="0"/>
              <a:t>Principles of rota management			</a:t>
            </a:r>
            <a:r>
              <a:rPr lang="en-GB" b="1" dirty="0"/>
              <a:t>Ruth Smith</a:t>
            </a:r>
          </a:p>
          <a:p>
            <a:r>
              <a:rPr lang="en-GB" dirty="0"/>
              <a:t>Workshop discussion on good and bad experiences of rota design	</a:t>
            </a:r>
            <a:r>
              <a:rPr lang="en-GB" b="1" dirty="0"/>
              <a:t>All at tables</a:t>
            </a:r>
          </a:p>
          <a:p>
            <a:r>
              <a:rPr lang="en-GB" dirty="0"/>
              <a:t>Interview with Rota masters                                 </a:t>
            </a:r>
            <a:r>
              <a:rPr lang="en-GB" b="1" dirty="0"/>
              <a:t>Sian </a:t>
            </a:r>
            <a:r>
              <a:rPr lang="en-GB" b="1" dirty="0" err="1"/>
              <a:t>Nazurally</a:t>
            </a:r>
            <a:r>
              <a:rPr lang="en-GB" b="1" dirty="0"/>
              <a:t> </a:t>
            </a:r>
            <a:r>
              <a:rPr lang="en-GB" dirty="0"/>
              <a:t>and </a:t>
            </a:r>
            <a:r>
              <a:rPr lang="en-GB" b="1" dirty="0"/>
              <a:t>Poppy Hicks </a:t>
            </a:r>
          </a:p>
          <a:p>
            <a:pPr marL="0" indent="0">
              <a:buNone/>
            </a:pPr>
            <a:r>
              <a:rPr lang="en-GB" b="1" dirty="0"/>
              <a:t>						</a:t>
            </a:r>
            <a:r>
              <a:rPr lang="en-GB" dirty="0"/>
              <a:t>Chaired by </a:t>
            </a:r>
            <a:r>
              <a:rPr lang="en-GB" b="1" dirty="0"/>
              <a:t>Anna Sibley</a:t>
            </a:r>
          </a:p>
          <a:p>
            <a:r>
              <a:rPr lang="en-GB" dirty="0"/>
              <a:t>General discussion 				</a:t>
            </a:r>
            <a:r>
              <a:rPr lang="en-GB" b="1" dirty="0"/>
              <a:t>All delegates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4503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6C1DD-C920-24BC-0CE0-BB2E808BF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Rota management is central to 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8F2C1-7B46-B261-4B8D-F035B13CC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Balance of training and service</a:t>
            </a:r>
          </a:p>
          <a:p>
            <a:r>
              <a:rPr lang="en-GB" dirty="0"/>
              <a:t>Ensuring appropriate safe cover for all clinical sessions</a:t>
            </a:r>
          </a:p>
          <a:p>
            <a:r>
              <a:rPr lang="en-GB" dirty="0"/>
              <a:t>Ensuring all learners achieve all their educational objectives.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304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6C1DD-C920-24BC-0CE0-BB2E808BF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Rota management is central to </a:t>
            </a:r>
            <a:r>
              <a:rPr lang="en-GB" dirty="0">
                <a:highlight>
                  <a:srgbClr val="FFFF00"/>
                </a:highlight>
              </a:rPr>
              <a:t>CLINICAL</a:t>
            </a:r>
            <a:r>
              <a:rPr lang="en-GB" dirty="0"/>
              <a:t> 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8F2C1-7B46-B261-4B8D-F035B13CC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1836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Balance of training and service</a:t>
            </a:r>
          </a:p>
          <a:p>
            <a:r>
              <a:rPr lang="en-GB" dirty="0">
                <a:highlight>
                  <a:srgbClr val="FFFF00"/>
                </a:highlight>
              </a:rPr>
              <a:t>Ensuring appropriate safe cover for all clinical sessions</a:t>
            </a:r>
          </a:p>
          <a:p>
            <a:r>
              <a:rPr lang="en-GB" dirty="0"/>
              <a:t>Ensuring all learners achieve all their educational objectives.</a:t>
            </a:r>
          </a:p>
          <a:p>
            <a:endParaRPr lang="en-GB" dirty="0"/>
          </a:p>
          <a:p>
            <a:r>
              <a:rPr lang="en-GB" dirty="0"/>
              <a:t>Can be very complex. If service predominates rota allocation then trainees can be very unhappy.</a:t>
            </a:r>
          </a:p>
          <a:p>
            <a:r>
              <a:rPr lang="en-GB" dirty="0"/>
              <a:t>If not manged well patient safety can be compromised. Burn out is associated with poor decision making.</a:t>
            </a:r>
          </a:p>
          <a:p>
            <a:r>
              <a:rPr lang="en-GB" dirty="0"/>
              <a:t>Burn out causes rota gaps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899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6C1DD-C920-24BC-0CE0-BB2E808BF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Rota management is central to </a:t>
            </a:r>
            <a:r>
              <a:rPr lang="en-GB" dirty="0">
                <a:highlight>
                  <a:srgbClr val="FFFF00"/>
                </a:highlight>
              </a:rPr>
              <a:t>Educational</a:t>
            </a:r>
            <a:r>
              <a:rPr lang="en-GB" dirty="0"/>
              <a:t> 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8F2C1-7B46-B261-4B8D-F035B13CC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Balance of training and service</a:t>
            </a:r>
          </a:p>
          <a:p>
            <a:r>
              <a:rPr lang="en-GB" dirty="0"/>
              <a:t>Ensuring appropriate cover for all clinical sessions</a:t>
            </a:r>
          </a:p>
          <a:p>
            <a:r>
              <a:rPr lang="en-GB" dirty="0">
                <a:highlight>
                  <a:srgbClr val="FFFF00"/>
                </a:highlight>
              </a:rPr>
              <a:t>Ensuring all learners achieve all their educational objectives.</a:t>
            </a:r>
          </a:p>
          <a:p>
            <a:endParaRPr lang="en-GB" dirty="0"/>
          </a:p>
          <a:p>
            <a:r>
              <a:rPr lang="en-GB" dirty="0"/>
              <a:t>Can be very complex. If service predominates rota allocation then trainees can be very unhappy.</a:t>
            </a:r>
          </a:p>
          <a:p>
            <a:r>
              <a:rPr lang="en-GB" dirty="0"/>
              <a:t>Burn out; undermining; sickness rates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013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541B1-067C-6B22-4701-C6A7DFD22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Quality intervention questions to trainees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B37D8-57A9-DB2B-9188-80436ABA5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Is it possible to influence the rota to enable:-</a:t>
            </a:r>
          </a:p>
          <a:p>
            <a:r>
              <a:rPr lang="en-GB" dirty="0"/>
              <a:t>Attending teaching?</a:t>
            </a:r>
          </a:p>
          <a:p>
            <a:r>
              <a:rPr lang="en-GB" dirty="0"/>
              <a:t>Study leave?</a:t>
            </a:r>
          </a:p>
          <a:p>
            <a:r>
              <a:rPr lang="en-GB" dirty="0"/>
              <a:t>To obtain specific competencies?</a:t>
            </a:r>
          </a:p>
          <a:p>
            <a:r>
              <a:rPr lang="en-GB" dirty="0"/>
              <a:t>Reasonable requests for annual leave?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032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426C3-0415-30EB-0688-A0FDE8EB1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SERVICE REQUIREMENTS FROM TRAINEES in O&amp;G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81E52-D82D-3A6B-DD45-A723C4416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Antenatal clinic</a:t>
            </a:r>
          </a:p>
          <a:p>
            <a:r>
              <a:rPr lang="en-GB" dirty="0"/>
              <a:t>Antenatal triage/ assessment</a:t>
            </a:r>
          </a:p>
          <a:p>
            <a:r>
              <a:rPr lang="en-GB" dirty="0"/>
              <a:t>Labour Ward</a:t>
            </a:r>
          </a:p>
          <a:p>
            <a:r>
              <a:rPr lang="en-GB" dirty="0"/>
              <a:t>Antenatal/ Post natal in patients</a:t>
            </a:r>
          </a:p>
          <a:p>
            <a:r>
              <a:rPr lang="en-GB" dirty="0"/>
              <a:t>Assessments in A&amp;E and ambulatory emergency gynaecology</a:t>
            </a:r>
          </a:p>
          <a:p>
            <a:r>
              <a:rPr lang="en-GB" dirty="0"/>
              <a:t>In patient gynaecology</a:t>
            </a:r>
          </a:p>
          <a:p>
            <a:r>
              <a:rPr lang="en-GB" dirty="0"/>
              <a:t>Assisting in theatre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093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2AD81-65A6-D395-A62B-FBA790CA0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Service pressures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2555D-A18E-C1E6-4D8A-6EA30F80C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Covid related restoration </a:t>
            </a:r>
          </a:p>
          <a:p>
            <a:r>
              <a:rPr lang="en-GB" dirty="0"/>
              <a:t>2ww work</a:t>
            </a:r>
          </a:p>
          <a:p>
            <a:r>
              <a:rPr lang="en-GB" dirty="0"/>
              <a:t>Maternity safety Need 24/7 cover for maternity services</a:t>
            </a:r>
          </a:p>
        </p:txBody>
      </p:sp>
    </p:spTree>
    <p:extLst>
      <p:ext uri="{BB962C8B-B14F-4D97-AF65-F5344CB8AC3E}">
        <p14:creationId xmlns:p14="http://schemas.microsoft.com/office/powerpoint/2010/main" val="98728394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F7DF93C7899348B002471554FA4BE5" ma:contentTypeVersion="14" ma:contentTypeDescription="Create a new document." ma:contentTypeScope="" ma:versionID="595110f58a93f21d875c03902a1f2b6d">
  <xsd:schema xmlns:xsd="http://www.w3.org/2001/XMLSchema" xmlns:xs="http://www.w3.org/2001/XMLSchema" xmlns:p="http://schemas.microsoft.com/office/2006/metadata/properties" xmlns:ns3="1c354b13-53c5-4944-8855-3da410b74851" xmlns:ns4="e95a7d5c-905b-4045-916f-2c9f5ce6a8c0" targetNamespace="http://schemas.microsoft.com/office/2006/metadata/properties" ma:root="true" ma:fieldsID="481289bc3727621d73595346834180e7" ns3:_="" ns4:_="">
    <xsd:import namespace="1c354b13-53c5-4944-8855-3da410b74851"/>
    <xsd:import namespace="e95a7d5c-905b-4045-916f-2c9f5ce6a8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354b13-53c5-4944-8855-3da410b748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5a7d5c-905b-4045-916f-2c9f5ce6a8c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529FDF-23AB-4CCD-8865-973135BE6D3B}">
  <ds:schemaRefs>
    <ds:schemaRef ds:uri="e95a7d5c-905b-4045-916f-2c9f5ce6a8c0"/>
    <ds:schemaRef ds:uri="http://purl.org/dc/dcmitype/"/>
    <ds:schemaRef ds:uri="1c354b13-53c5-4944-8855-3da410b74851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F979F36-47A9-4DA3-A3DC-FE2F416FE6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F82D2D-D41A-4110-8222-6CC6544063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354b13-53c5-4944-8855-3da410b74851"/>
    <ds:schemaRef ds:uri="e95a7d5c-905b-4045-916f-2c9f5ce6a8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2277</TotalTime>
  <Words>684</Words>
  <Application>Microsoft Office PowerPoint</Application>
  <PresentationFormat>Widescreen</PresentationFormat>
  <Paragraphs>104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Gill Sans MT</vt:lpstr>
      <vt:lpstr>Gallery</vt:lpstr>
      <vt:lpstr>Rota Management and Education</vt:lpstr>
      <vt:lpstr>Purpose of workshop</vt:lpstr>
      <vt:lpstr>Workshop agenda</vt:lpstr>
      <vt:lpstr>Rota management is central to Quality</vt:lpstr>
      <vt:lpstr>Rota management is central to CLINICAL Quality</vt:lpstr>
      <vt:lpstr>Rota management is central to Educational Quality</vt:lpstr>
      <vt:lpstr>Quality intervention questions to trainees</vt:lpstr>
      <vt:lpstr>SERVICE REQUIREMENTS FROM TRAINEES in O&amp;G</vt:lpstr>
      <vt:lpstr>Service pressures</vt:lpstr>
      <vt:lpstr>Competency for different trainees</vt:lpstr>
      <vt:lpstr>Interaction of clinical quality and educational quality</vt:lpstr>
      <vt:lpstr>Evidence of rota management being central to good quality</vt:lpstr>
      <vt:lpstr>Recent negative comments</vt:lpstr>
      <vt:lpstr>Summary</vt:lpstr>
      <vt:lpstr>PowerPoint Presentation</vt:lpstr>
      <vt:lpstr>Workshop IN GrOUPS</vt:lpstr>
      <vt:lpstr>Workshop IN GrOUPS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 Management and Education</dc:title>
  <dc:creator>Andy Watson</dc:creator>
  <cp:lastModifiedBy>Ismahan Abdullah</cp:lastModifiedBy>
  <cp:revision>3</cp:revision>
  <dcterms:created xsi:type="dcterms:W3CDTF">2022-08-31T09:49:35Z</dcterms:created>
  <dcterms:modified xsi:type="dcterms:W3CDTF">2022-09-28T15:05:55Z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0x010100FBF7DF93C7899348B002471554FA4BE5</vt:lpwstr>
  </property>
</Properties>
</file>